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64"/>
  </p:notesMasterIdLst>
  <p:handoutMasterIdLst>
    <p:handoutMasterId r:id="rId65"/>
  </p:handoutMasterIdLst>
  <p:sldIdLst>
    <p:sldId id="256" r:id="rId2"/>
    <p:sldId id="299" r:id="rId3"/>
    <p:sldId id="300" r:id="rId4"/>
    <p:sldId id="301" r:id="rId5"/>
    <p:sldId id="260" r:id="rId6"/>
    <p:sldId id="302" r:id="rId7"/>
    <p:sldId id="345" r:id="rId8"/>
    <p:sldId id="346" r:id="rId9"/>
    <p:sldId id="259" r:id="rId10"/>
    <p:sldId id="309" r:id="rId11"/>
    <p:sldId id="258" r:id="rId12"/>
    <p:sldId id="257" r:id="rId13"/>
    <p:sldId id="332" r:id="rId14"/>
    <p:sldId id="310" r:id="rId15"/>
    <p:sldId id="311" r:id="rId16"/>
    <p:sldId id="312" r:id="rId17"/>
    <p:sldId id="313" r:id="rId18"/>
    <p:sldId id="314" r:id="rId19"/>
    <p:sldId id="264" r:id="rId20"/>
    <p:sldId id="347" r:id="rId21"/>
    <p:sldId id="273" r:id="rId22"/>
    <p:sldId id="344" r:id="rId23"/>
    <p:sldId id="315" r:id="rId24"/>
    <p:sldId id="336" r:id="rId25"/>
    <p:sldId id="316" r:id="rId26"/>
    <p:sldId id="292" r:id="rId27"/>
    <p:sldId id="338" r:id="rId28"/>
    <p:sldId id="339" r:id="rId29"/>
    <p:sldId id="337" r:id="rId30"/>
    <p:sldId id="296" r:id="rId31"/>
    <p:sldId id="285" r:id="rId32"/>
    <p:sldId id="330" r:id="rId33"/>
    <p:sldId id="295" r:id="rId34"/>
    <p:sldId id="289" r:id="rId35"/>
    <p:sldId id="305" r:id="rId36"/>
    <p:sldId id="343" r:id="rId37"/>
    <p:sldId id="275" r:id="rId38"/>
    <p:sldId id="317" r:id="rId39"/>
    <p:sldId id="318" r:id="rId40"/>
    <p:sldId id="306" r:id="rId41"/>
    <p:sldId id="287" r:id="rId42"/>
    <p:sldId id="340" r:id="rId43"/>
    <p:sldId id="333" r:id="rId44"/>
    <p:sldId id="307" r:id="rId45"/>
    <p:sldId id="319" r:id="rId46"/>
    <p:sldId id="320" r:id="rId47"/>
    <p:sldId id="341" r:id="rId48"/>
    <p:sldId id="342" r:id="rId49"/>
    <p:sldId id="276" r:id="rId50"/>
    <p:sldId id="321" r:id="rId51"/>
    <p:sldId id="277" r:id="rId52"/>
    <p:sldId id="325" r:id="rId53"/>
    <p:sldId id="326" r:id="rId54"/>
    <p:sldId id="349" r:id="rId55"/>
    <p:sldId id="327" r:id="rId56"/>
    <p:sldId id="334" r:id="rId57"/>
    <p:sldId id="335" r:id="rId58"/>
    <p:sldId id="328" r:id="rId59"/>
    <p:sldId id="329" r:id="rId60"/>
    <p:sldId id="350" r:id="rId61"/>
    <p:sldId id="348" r:id="rId62"/>
    <p:sldId id="282" r:id="rId6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CC99"/>
    <a:srgbClr val="CC0000"/>
    <a:srgbClr val="D9D9FF"/>
    <a:srgbClr val="FFFF9B"/>
    <a:srgbClr val="FFCCCC"/>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98" autoAdjust="0"/>
    <p:restoredTop sz="94150" autoAdjust="0"/>
  </p:normalViewPr>
  <p:slideViewPr>
    <p:cSldViewPr snapToGrid="0" showGuides="1">
      <p:cViewPr varScale="1">
        <p:scale>
          <a:sx n="113" d="100"/>
          <a:sy n="113" d="100"/>
        </p:scale>
        <p:origin x="2568"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4" d="100"/>
        <a:sy n="154" d="100"/>
      </p:scale>
      <p:origin x="0" y="0"/>
    </p:cViewPr>
  </p:sorterViewPr>
  <p:notesViewPr>
    <p:cSldViewPr snapToGrid="0" showGuides="1">
      <p:cViewPr varScale="1">
        <p:scale>
          <a:sx n="150" d="100"/>
          <a:sy n="150" d="100"/>
        </p:scale>
        <p:origin x="4728" y="16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defTabSz="912813">
              <a:defRPr sz="1200"/>
            </a:lvl1pPr>
          </a:lstStyle>
          <a:p>
            <a:pPr>
              <a:defRPr/>
            </a:pPr>
            <a:endParaRPr lang="en-US"/>
          </a:p>
        </p:txBody>
      </p:sp>
      <p:sp>
        <p:nvSpPr>
          <p:cNvPr id="22531" name="Rectangle 3"/>
          <p:cNvSpPr>
            <a:spLocks noGrp="1" noChangeArrowheads="1"/>
          </p:cNvSpPr>
          <p:nvPr>
            <p:ph type="dt" sz="quarter" idx="1"/>
          </p:nvPr>
        </p:nvSpPr>
        <p:spPr bwMode="auto">
          <a:xfrm>
            <a:off x="3962400" y="0"/>
            <a:ext cx="3048000" cy="457200"/>
          </a:xfrm>
          <a:prstGeom prst="rect">
            <a:avLst/>
          </a:prstGeom>
          <a:noFill/>
          <a:ln w="9525">
            <a:noFill/>
            <a:miter lim="800000"/>
            <a:headEnd/>
            <a:tailEnd/>
          </a:ln>
          <a:effectLst/>
        </p:spPr>
        <p:txBody>
          <a:bodyPr vert="horz" wrap="square" lIns="91422" tIns="45710" rIns="91422" bIns="45710" numCol="1" anchor="t" anchorCtr="0" compatLnSpc="1">
            <a:prstTxWarp prst="textNoShape">
              <a:avLst/>
            </a:prstTxWarp>
          </a:bodyPr>
          <a:lstStyle>
            <a:lvl1pPr algn="r" defTabSz="912813">
              <a:defRPr sz="1200"/>
            </a:lvl1pPr>
          </a:lstStyle>
          <a:p>
            <a:pPr>
              <a:defRPr/>
            </a:pPr>
            <a:endParaRPr lang="en-US"/>
          </a:p>
        </p:txBody>
      </p:sp>
      <p:sp>
        <p:nvSpPr>
          <p:cNvPr id="22532" name="Rectangle 4"/>
          <p:cNvSpPr>
            <a:spLocks noGrp="1" noChangeArrowheads="1"/>
          </p:cNvSpPr>
          <p:nvPr>
            <p:ph type="ftr" sz="quarter" idx="2"/>
          </p:nvPr>
        </p:nvSpPr>
        <p:spPr bwMode="auto">
          <a:xfrm>
            <a:off x="0" y="8839200"/>
            <a:ext cx="3048000" cy="457200"/>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defTabSz="912813">
              <a:defRPr sz="1200"/>
            </a:lvl1pPr>
          </a:lstStyle>
          <a:p>
            <a:pPr>
              <a:defRPr/>
            </a:pPr>
            <a:endParaRPr lang="en-US"/>
          </a:p>
        </p:txBody>
      </p:sp>
      <p:sp>
        <p:nvSpPr>
          <p:cNvPr id="22533" name="Rectangle 5"/>
          <p:cNvSpPr>
            <a:spLocks noGrp="1" noChangeArrowheads="1"/>
          </p:cNvSpPr>
          <p:nvPr>
            <p:ph type="sldNum" sz="quarter" idx="3"/>
          </p:nvPr>
        </p:nvSpPr>
        <p:spPr bwMode="auto">
          <a:xfrm>
            <a:off x="3962400" y="8839200"/>
            <a:ext cx="3048000" cy="457200"/>
          </a:xfrm>
          <a:prstGeom prst="rect">
            <a:avLst/>
          </a:prstGeom>
          <a:noFill/>
          <a:ln w="9525">
            <a:noFill/>
            <a:miter lim="800000"/>
            <a:headEnd/>
            <a:tailEnd/>
          </a:ln>
          <a:effectLst/>
        </p:spPr>
        <p:txBody>
          <a:bodyPr vert="horz" wrap="square" lIns="91422" tIns="45710" rIns="91422" bIns="45710" numCol="1" anchor="b" anchorCtr="0" compatLnSpc="1">
            <a:prstTxWarp prst="textNoShape">
              <a:avLst/>
            </a:prstTxWarp>
          </a:bodyPr>
          <a:lstStyle>
            <a:lvl1pPr algn="r" defTabSz="912813">
              <a:defRPr sz="1200"/>
            </a:lvl1pPr>
          </a:lstStyle>
          <a:p>
            <a:pPr>
              <a:defRPr/>
            </a:pPr>
            <a:fld id="{A611585B-2689-4107-866F-E82D7BDF135D}" type="slidenum">
              <a:rPr lang="en-US"/>
              <a:pPr>
                <a:defRPr/>
              </a:pPr>
              <a:t>‹#›</a:t>
            </a:fld>
            <a:endParaRPr lang="en-US"/>
          </a:p>
        </p:txBody>
      </p:sp>
    </p:spTree>
    <p:extLst>
      <p:ext uri="{BB962C8B-B14F-4D97-AF65-F5344CB8AC3E}">
        <p14:creationId xmlns:p14="http://schemas.microsoft.com/office/powerpoint/2010/main" val="21219841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defTabSz="931863">
              <a:defRPr sz="1200"/>
            </a:lvl1pPr>
          </a:lstStyle>
          <a:p>
            <a:pPr>
              <a:defRPr/>
            </a:pPr>
            <a:endParaRPr lang="en-US"/>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lvl1pPr algn="r" defTabSz="931863">
              <a:defRPr sz="1200"/>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59" tIns="46580" rIns="93159"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defTabSz="931863">
              <a:defRPr sz="1200"/>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59" tIns="46580" rIns="93159" bIns="46580" numCol="1" anchor="b" anchorCtr="0" compatLnSpc="1">
            <a:prstTxWarp prst="textNoShape">
              <a:avLst/>
            </a:prstTxWarp>
          </a:bodyPr>
          <a:lstStyle>
            <a:lvl1pPr algn="r" defTabSz="931863">
              <a:defRPr sz="1200"/>
            </a:lvl1pPr>
          </a:lstStyle>
          <a:p>
            <a:pPr>
              <a:defRPr/>
            </a:pPr>
            <a:fld id="{2E686B38-F084-493A-A551-A2A3B1524A2A}" type="slidenum">
              <a:rPr lang="en-US"/>
              <a:pPr>
                <a:defRPr/>
              </a:pPr>
              <a:t>‹#›</a:t>
            </a:fld>
            <a:endParaRPr lang="en-US"/>
          </a:p>
        </p:txBody>
      </p:sp>
    </p:spTree>
    <p:extLst>
      <p:ext uri="{BB962C8B-B14F-4D97-AF65-F5344CB8AC3E}">
        <p14:creationId xmlns:p14="http://schemas.microsoft.com/office/powerpoint/2010/main" val="75861767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779D2F9-B52A-4825-94E4-35571C62D1F7}" type="slidenum">
              <a:rPr lang="en-US" altLang="en-US" smtClean="0"/>
              <a:pPr/>
              <a:t>1</a:t>
            </a:fld>
            <a:endParaRPr lang="en-US" alt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96380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868EAAC9-B9E4-4F20-A6F2-1E7AF743889A}" type="slidenum">
              <a:rPr lang="en-US" altLang="en-US" smtClean="0"/>
              <a:pPr/>
              <a:t>12</a:t>
            </a:fld>
            <a:endParaRPr lang="en-US" alt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528221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4D8D1AD-BBBF-403B-8B65-FA37CBEAE47B}" type="slidenum">
              <a:rPr lang="en-US" altLang="en-US" smtClean="0"/>
              <a:pPr/>
              <a:t>13</a:t>
            </a:fld>
            <a:endParaRPr lang="en-US" alt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11676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DDF91458-833A-44B0-8F0A-4058364B8271}" type="slidenum">
              <a:rPr lang="en-US" altLang="en-US" smtClean="0"/>
              <a:pPr/>
              <a:t>14</a:t>
            </a:fld>
            <a:endParaRPr lang="en-US" alt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57399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F67438C-9EF4-4B5C-8853-0AA258D215D2}" type="slidenum">
              <a:rPr lang="en-US" altLang="en-US" smtClean="0"/>
              <a:pPr/>
              <a:t>15</a:t>
            </a:fld>
            <a:endParaRPr lang="en-US" alt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89281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3719E30-4C43-48B7-92A7-A54F8D74DC96}" type="slidenum">
              <a:rPr lang="en-US" altLang="en-US" smtClean="0"/>
              <a:pPr/>
              <a:t>16</a:t>
            </a:fld>
            <a:endParaRPr lang="en-US" alt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50247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C0F7C9F-1E6D-4221-8B27-756B16445F53}" type="slidenum">
              <a:rPr lang="en-US" altLang="en-US" smtClean="0"/>
              <a:pPr/>
              <a:t>17</a:t>
            </a:fld>
            <a:endParaRPr lang="en-US" alt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4172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E5428F3-1BD1-4830-945C-3349D7B194B2}" type="slidenum">
              <a:rPr lang="en-US" altLang="en-US" smtClean="0"/>
              <a:pPr/>
              <a:t>18</a:t>
            </a:fld>
            <a:endParaRPr lang="en-US" alt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231672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258DDBA-392A-4C64-ADFF-3227410DF11A}" type="slidenum">
              <a:rPr lang="en-US" altLang="en-US" smtClean="0"/>
              <a:pPr/>
              <a:t>19</a:t>
            </a:fld>
            <a:endParaRPr lang="en-US" alt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27808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6A09BF7-AA6C-4ABA-9455-463E9C4C1E47}" type="slidenum">
              <a:rPr lang="en-US" altLang="en-US" smtClean="0"/>
              <a:pPr/>
              <a:t>21</a:t>
            </a:fld>
            <a:endParaRPr lang="en-US" alt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936147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E93326AF-11FE-4A17-8A41-2FA6A78BAB09}" type="slidenum">
              <a:rPr lang="en-US" altLang="en-US" smtClean="0"/>
              <a:pPr/>
              <a:t>23</a:t>
            </a:fld>
            <a:endParaRPr lang="en-US" alt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025944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41E2FA2-94AA-4BE0-93F2-96BBDC1EAE6B}" type="slidenum">
              <a:rPr lang="en-US" altLang="en-US" smtClean="0"/>
              <a:pPr/>
              <a:t>2</a:t>
            </a:fld>
            <a:endParaRPr lang="en-US" alt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03926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E686B38-F084-493A-A551-A2A3B1524A2A}" type="slidenum">
              <a:rPr lang="en-US" smtClean="0"/>
              <a:pPr>
                <a:defRPr/>
              </a:pPr>
              <a:t>24</a:t>
            </a:fld>
            <a:endParaRPr lang="en-US"/>
          </a:p>
        </p:txBody>
      </p:sp>
    </p:spTree>
    <p:extLst>
      <p:ext uri="{BB962C8B-B14F-4D97-AF65-F5344CB8AC3E}">
        <p14:creationId xmlns:p14="http://schemas.microsoft.com/office/powerpoint/2010/main" val="3378135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3182944E-21DB-487C-AFC0-C4911950F65D}" type="slidenum">
              <a:rPr lang="en-US" altLang="en-US" smtClean="0"/>
              <a:pPr/>
              <a:t>25</a:t>
            </a:fld>
            <a:endParaRPr lang="en-US" alt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02005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BD0BF43-D34D-4683-8F58-8FAFA1708129}" type="slidenum">
              <a:rPr lang="en-US" altLang="en-US" smtClean="0"/>
              <a:pPr/>
              <a:t>26</a:t>
            </a:fld>
            <a:endParaRPr lang="en-US" alt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19571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E686B38-F084-493A-A551-A2A3B1524A2A}" type="slidenum">
              <a:rPr lang="en-US" smtClean="0"/>
              <a:pPr>
                <a:defRPr/>
              </a:pPr>
              <a:t>28</a:t>
            </a:fld>
            <a:endParaRPr lang="en-US"/>
          </a:p>
        </p:txBody>
      </p:sp>
    </p:spTree>
    <p:extLst>
      <p:ext uri="{BB962C8B-B14F-4D97-AF65-F5344CB8AC3E}">
        <p14:creationId xmlns:p14="http://schemas.microsoft.com/office/powerpoint/2010/main" val="33145835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C4F70B7-BCC6-4DF1-A08D-3D0DE727D029}" type="slidenum">
              <a:rPr lang="en-US" altLang="en-US" smtClean="0"/>
              <a:pPr/>
              <a:t>30</a:t>
            </a:fld>
            <a:endParaRPr lang="en-US" alt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3241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08F8FBDB-EBD6-44B0-9745-E84C6FC5CD61}" type="slidenum">
              <a:rPr lang="en-US" altLang="en-US" smtClean="0"/>
              <a:pPr/>
              <a:t>31</a:t>
            </a:fld>
            <a:endParaRPr lang="en-US" alt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40382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EB8AAE9-3BE5-4B39-9CCA-4953A08FA194}" type="slidenum">
              <a:rPr lang="en-US" altLang="en-US" smtClean="0"/>
              <a:pPr/>
              <a:t>32</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13638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59D706A-4BAF-4F21-895D-D2B3173AD583}" type="slidenum">
              <a:rPr lang="en-US" altLang="en-US" smtClean="0"/>
              <a:pPr/>
              <a:t>33</a:t>
            </a:fld>
            <a:endParaRPr lang="en-US" alt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402862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691A737-14E0-41B4-829E-F569C7255AFD}" type="slidenum">
              <a:rPr lang="en-US" altLang="en-US" smtClean="0"/>
              <a:pPr/>
              <a:t>34</a:t>
            </a:fld>
            <a:endParaRPr lang="en-US" alt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679295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3FE9CC18-A43F-4B52-B276-D954336DC697}" type="slidenum">
              <a:rPr lang="en-US" altLang="en-US" smtClean="0"/>
              <a:pPr/>
              <a:t>35</a:t>
            </a:fld>
            <a:endParaRPr lang="en-US" alt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95493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4564439-7781-4C33-AF04-93E77AE2B0FD}" type="slidenum">
              <a:rPr lang="en-US" altLang="en-US" smtClean="0"/>
              <a:pPr/>
              <a:t>3</a:t>
            </a:fld>
            <a:endParaRPr lang="en-US" altLang="en-US"/>
          </a:p>
        </p:txBody>
      </p:sp>
      <p:sp>
        <p:nvSpPr>
          <p:cNvPr id="51203" name="Rectangle 2"/>
          <p:cNvSpPr>
            <a:spLocks noGrp="1" noRot="1" noChangeAspect="1" noChangeArrowheads="1" noTextEdit="1"/>
          </p:cNvSpPr>
          <p:nvPr>
            <p:ph type="sldImg"/>
          </p:nvPr>
        </p:nvSpPr>
        <p:spPr>
          <a:xfrm>
            <a:off x="1182688" y="695325"/>
            <a:ext cx="4649787" cy="3487738"/>
          </a:xfrm>
          <a:ln/>
        </p:spPr>
      </p:sp>
      <p:sp>
        <p:nvSpPr>
          <p:cNvPr id="51204" name="Rectangle 3"/>
          <p:cNvSpPr>
            <a:spLocks noGrp="1" noChangeArrowheads="1"/>
          </p:cNvSpPr>
          <p:nvPr>
            <p:ph type="body" idx="1"/>
          </p:nvPr>
        </p:nvSpPr>
        <p:spPr>
          <a:xfrm>
            <a:off x="935038" y="4418013"/>
            <a:ext cx="5140325" cy="41830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a:r>
              <a:rPr lang="en-US" altLang="en-US" sz="1800"/>
              <a:t>Sources</a:t>
            </a:r>
          </a:p>
          <a:p>
            <a:pPr algn="ctr"/>
            <a:endParaRPr lang="en-US" altLang="en-US" sz="1800"/>
          </a:p>
          <a:p>
            <a:r>
              <a:rPr lang="en-US" altLang="en-US" sz="1800"/>
              <a:t>This slide is intended to show students supplementary materials if they are interested in learning more about flow cytometry.</a:t>
            </a:r>
          </a:p>
        </p:txBody>
      </p:sp>
    </p:spTree>
    <p:extLst>
      <p:ext uri="{BB962C8B-B14F-4D97-AF65-F5344CB8AC3E}">
        <p14:creationId xmlns:p14="http://schemas.microsoft.com/office/powerpoint/2010/main" val="780278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69D0F6A-B8CD-40E6-A0CC-C3F4BCD3EF2C}" type="slidenum">
              <a:rPr lang="en-US" altLang="en-US" smtClean="0"/>
              <a:pPr/>
              <a:t>37</a:t>
            </a:fld>
            <a:endParaRPr lang="en-US" alt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993352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CEABE4FD-1887-4D26-AA8C-7F8A793A4178}" type="slidenum">
              <a:rPr lang="en-US" altLang="en-US" smtClean="0"/>
              <a:pPr/>
              <a:t>38</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731108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46AEDAD-4F9C-4C7A-8E7A-B376CFA9DE2A}" type="slidenum">
              <a:rPr lang="en-US" altLang="en-US" smtClean="0"/>
              <a:pPr/>
              <a:t>39</a:t>
            </a:fld>
            <a:endParaRPr lang="en-US" alt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981909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F7C57C14-32DD-41B9-A5D3-6E78A2E630B6}" type="slidenum">
              <a:rPr lang="en-US" altLang="en-US" smtClean="0"/>
              <a:pPr/>
              <a:t>40</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26605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F91B1FD6-0E08-472F-ABFF-82D6B889F83F}" type="slidenum">
              <a:rPr lang="en-US" altLang="en-US" smtClean="0"/>
              <a:pPr/>
              <a:t>41</a:t>
            </a:fld>
            <a:endParaRPr lang="en-US" altLang="en-US"/>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84621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C66214A-3921-443E-A251-FFEB911DE4B4}" type="slidenum">
              <a:rPr lang="en-US" altLang="en-US" smtClean="0"/>
              <a:pPr/>
              <a:t>43</a:t>
            </a:fld>
            <a:endParaRPr lang="en-US" alt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1882417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413A1DE-C7D8-4726-A0E4-029DD6834E5F}" type="slidenum">
              <a:rPr lang="en-US" altLang="en-US" smtClean="0"/>
              <a:pPr/>
              <a:t>44</a:t>
            </a:fld>
            <a:endParaRPr lang="en-US" alt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287092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81DFBEA-A6DD-42CC-992C-860ABE28599D}" type="slidenum">
              <a:rPr lang="en-US" altLang="en-US" smtClean="0"/>
              <a:pPr/>
              <a:t>45</a:t>
            </a:fld>
            <a:endParaRPr lang="en-US" altLang="en-U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080865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46</a:t>
            </a:fld>
            <a:endParaRPr lang="en-US" alt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339225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7247857A-3E8F-4B53-BD54-C2A52232641A}" type="slidenum">
              <a:rPr lang="en-US" altLang="en-US" smtClean="0"/>
              <a:pPr/>
              <a:t>48</a:t>
            </a:fld>
            <a:endParaRPr lang="en-US" altLang="en-US"/>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4320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03704E8-601F-43C8-B03E-49F36EADF1F3}" type="slidenum">
              <a:rPr lang="en-US" altLang="en-US" smtClean="0"/>
              <a:pPr/>
              <a:t>4</a:t>
            </a:fld>
            <a:endParaRPr lang="en-US"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08508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28CD858-7F26-462E-B384-96BD101897A9}" type="slidenum">
              <a:rPr lang="en-US" altLang="en-US" smtClean="0"/>
              <a:pPr/>
              <a:t>49</a:t>
            </a:fld>
            <a:endParaRPr lang="en-US" alt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544227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1A4462E-4ABA-4294-B522-23922C6A653C}" type="slidenum">
              <a:rPr lang="en-US" altLang="en-US" smtClean="0"/>
              <a:pPr/>
              <a:t>50</a:t>
            </a:fld>
            <a:endParaRPr lang="en-US" altLang="en-US"/>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654357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473BF42-BACB-49CB-819A-FA6FEF769102}" type="slidenum">
              <a:rPr lang="en-US" altLang="en-US" smtClean="0"/>
              <a:pPr/>
              <a:t>51</a:t>
            </a:fld>
            <a:endParaRPr lang="en-US" alt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8545776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6D2A6937-F666-47EE-82DE-3625B6D6A52A}" type="slidenum">
              <a:rPr lang="en-US" altLang="en-US" smtClean="0"/>
              <a:pPr/>
              <a:t>52</a:t>
            </a:fld>
            <a:endParaRPr lang="en-US" alt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152097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490B00C-3482-453B-A23D-95FCFCFF1BFB}" type="slidenum">
              <a:rPr lang="en-US" altLang="en-US" smtClean="0"/>
              <a:pPr/>
              <a:t>53</a:t>
            </a:fld>
            <a:endParaRPr lang="en-US" alt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75581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46BDA4D0-4C88-4857-9330-9687A853CF54}" type="slidenum">
              <a:rPr lang="en-US" altLang="en-US" smtClean="0"/>
              <a:pPr/>
              <a:t>55</a:t>
            </a:fld>
            <a:endParaRPr lang="en-US" alt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72792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5818448C-99D0-461F-A675-769CF793E143}" type="slidenum">
              <a:rPr lang="en-US" altLang="en-US" smtClean="0"/>
              <a:pPr/>
              <a:t>58</a:t>
            </a:fld>
            <a:endParaRPr lang="en-US" altLang="en-U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4066810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25C18784-BAB4-495E-BA08-C51210154099}" type="slidenum">
              <a:rPr lang="en-US" altLang="en-US" smtClean="0"/>
              <a:pPr/>
              <a:t>59</a:t>
            </a:fld>
            <a:endParaRPr lang="en-US" altLang="en-US"/>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946358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798AA13-82A9-401A-AD6A-506D6EBE5281}" type="slidenum">
              <a:rPr lang="en-US" altLang="en-US" smtClean="0"/>
              <a:pPr/>
              <a:t>62</a:t>
            </a:fld>
            <a:endParaRPr lang="en-US" altLang="en-U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037076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83E47482-61EF-4BE3-B0FB-6A719C886534}" type="slidenum">
              <a:rPr lang="en-US" altLang="en-US" smtClean="0"/>
              <a:pPr/>
              <a:t>5</a:t>
            </a:fld>
            <a:endParaRPr lang="en-US" alt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78698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BFD9EDFB-27C3-475E-B987-B07B335C664A}" type="slidenum">
              <a:rPr lang="en-US" altLang="en-US" smtClean="0"/>
              <a:pPr/>
              <a:t>6</a:t>
            </a:fld>
            <a:endParaRPr lang="en-US" altLang="en-US"/>
          </a:p>
        </p:txBody>
      </p:sp>
      <p:sp>
        <p:nvSpPr>
          <p:cNvPr id="54275" name="Rectangle 2"/>
          <p:cNvSpPr>
            <a:spLocks noGrp="1" noRot="1" noChangeAspect="1" noChangeArrowheads="1" noTextEdit="1"/>
          </p:cNvSpPr>
          <p:nvPr>
            <p:ph type="sldImg"/>
          </p:nvPr>
        </p:nvSpPr>
        <p:spPr>
          <a:xfrm>
            <a:off x="1182688" y="695325"/>
            <a:ext cx="4649787" cy="3487738"/>
          </a:xfrm>
          <a:ln/>
        </p:spPr>
      </p:sp>
      <p:sp>
        <p:nvSpPr>
          <p:cNvPr id="54276" name="Rectangle 3"/>
          <p:cNvSpPr>
            <a:spLocks noGrp="1" noChangeArrowheads="1"/>
          </p:cNvSpPr>
          <p:nvPr>
            <p:ph type="body" idx="1"/>
          </p:nvPr>
        </p:nvSpPr>
        <p:spPr>
          <a:xfrm>
            <a:off x="935038" y="4418013"/>
            <a:ext cx="5140325" cy="41830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a:r>
              <a:rPr lang="en-US" altLang="en-US" sz="1800"/>
              <a:t>Sources</a:t>
            </a:r>
          </a:p>
          <a:p>
            <a:pPr algn="ctr"/>
            <a:endParaRPr lang="en-US" altLang="en-US" sz="1800"/>
          </a:p>
          <a:p>
            <a:r>
              <a:rPr lang="en-US" altLang="en-US" sz="1800"/>
              <a:t>This slide is to show students supplementary materials that ison CDs.  These CDs are from the Purdue Cytometry CD-ROM series that include information about cytometry as well as a web browser that links the user to other cytometry web sites.</a:t>
            </a:r>
          </a:p>
        </p:txBody>
      </p:sp>
    </p:spTree>
    <p:extLst>
      <p:ext uri="{BB962C8B-B14F-4D97-AF65-F5344CB8AC3E}">
        <p14:creationId xmlns:p14="http://schemas.microsoft.com/office/powerpoint/2010/main" val="244980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167388C7-E6EA-431E-9107-84323D3786A7}" type="slidenum">
              <a:rPr lang="en-US" altLang="en-US" smtClean="0"/>
              <a:pPr/>
              <a:t>9</a:t>
            </a:fld>
            <a:endParaRPr lang="en-US" alt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662507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A48A5A57-6CF3-4BAF-9305-3AB59C877D6E}" type="slidenum">
              <a:rPr lang="en-US" altLang="en-US" smtClean="0"/>
              <a:pPr/>
              <a:t>10</a:t>
            </a:fld>
            <a:endParaRPr lang="en-US" alt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5549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1863">
              <a:defRPr>
                <a:solidFill>
                  <a:schemeClr val="tx1"/>
                </a:solidFill>
                <a:latin typeface="Times New Roman" pitchFamily="18" charset="0"/>
              </a:defRPr>
            </a:lvl1pPr>
            <a:lvl2pPr marL="742950" indent="-285750" defTabSz="931863">
              <a:defRPr>
                <a:solidFill>
                  <a:schemeClr val="tx1"/>
                </a:solidFill>
                <a:latin typeface="Times New Roman" pitchFamily="18" charset="0"/>
              </a:defRPr>
            </a:lvl2pPr>
            <a:lvl3pPr marL="1143000" indent="-228600" defTabSz="931863">
              <a:defRPr>
                <a:solidFill>
                  <a:schemeClr val="tx1"/>
                </a:solidFill>
                <a:latin typeface="Times New Roman" pitchFamily="18" charset="0"/>
              </a:defRPr>
            </a:lvl3pPr>
            <a:lvl4pPr marL="1600200" indent="-228600" defTabSz="931863">
              <a:defRPr>
                <a:solidFill>
                  <a:schemeClr val="tx1"/>
                </a:solidFill>
                <a:latin typeface="Times New Roman" pitchFamily="18" charset="0"/>
              </a:defRPr>
            </a:lvl4pPr>
            <a:lvl5pPr marL="2057400" indent="-228600" defTabSz="931863">
              <a:defRPr>
                <a:solidFill>
                  <a:schemeClr val="tx1"/>
                </a:solidFill>
                <a:latin typeface="Times New Roman" pitchFamily="18" charset="0"/>
              </a:defRPr>
            </a:lvl5pPr>
            <a:lvl6pPr marL="2514600" indent="-228600" defTabSz="931863" eaLnBrk="0" fontAlgn="base" hangingPunct="0">
              <a:spcBef>
                <a:spcPct val="0"/>
              </a:spcBef>
              <a:spcAft>
                <a:spcPct val="0"/>
              </a:spcAft>
              <a:defRPr>
                <a:solidFill>
                  <a:schemeClr val="tx1"/>
                </a:solidFill>
                <a:latin typeface="Times New Roman" pitchFamily="18" charset="0"/>
              </a:defRPr>
            </a:lvl6pPr>
            <a:lvl7pPr marL="2971800" indent="-228600" defTabSz="931863" eaLnBrk="0" fontAlgn="base" hangingPunct="0">
              <a:spcBef>
                <a:spcPct val="0"/>
              </a:spcBef>
              <a:spcAft>
                <a:spcPct val="0"/>
              </a:spcAft>
              <a:defRPr>
                <a:solidFill>
                  <a:schemeClr val="tx1"/>
                </a:solidFill>
                <a:latin typeface="Times New Roman" pitchFamily="18" charset="0"/>
              </a:defRPr>
            </a:lvl7pPr>
            <a:lvl8pPr marL="3429000" indent="-228600" defTabSz="931863" eaLnBrk="0" fontAlgn="base" hangingPunct="0">
              <a:spcBef>
                <a:spcPct val="0"/>
              </a:spcBef>
              <a:spcAft>
                <a:spcPct val="0"/>
              </a:spcAft>
              <a:defRPr>
                <a:solidFill>
                  <a:schemeClr val="tx1"/>
                </a:solidFill>
                <a:latin typeface="Times New Roman" pitchFamily="18" charset="0"/>
              </a:defRPr>
            </a:lvl8pPr>
            <a:lvl9pPr marL="3886200" indent="-228600" defTabSz="931863" eaLnBrk="0" fontAlgn="base" hangingPunct="0">
              <a:spcBef>
                <a:spcPct val="0"/>
              </a:spcBef>
              <a:spcAft>
                <a:spcPct val="0"/>
              </a:spcAft>
              <a:defRPr>
                <a:solidFill>
                  <a:schemeClr val="tx1"/>
                </a:solidFill>
                <a:latin typeface="Times New Roman" pitchFamily="18" charset="0"/>
              </a:defRPr>
            </a:lvl9pPr>
          </a:lstStyle>
          <a:p>
            <a:fld id="{D1776874-6ED0-44F0-B290-63E9EF83F3F7}" type="slidenum">
              <a:rPr lang="en-US" altLang="en-US" smtClean="0"/>
              <a:pPr/>
              <a:t>11</a:t>
            </a:fld>
            <a:endParaRPr lang="en-US" alt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749991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9427422D-49D5-2247-8CDD-AA37E9FF652F}" type="datetime12">
              <a:rPr lang="en-US" smtClean="0"/>
              <a:t>6:53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527EC3B2-2248-4E33-8580-D1F490DFBA76}" type="slidenum">
              <a:rPr lang="en-US"/>
              <a:pPr>
                <a:defRPr/>
              </a:pPr>
              <a:t>‹#›</a:t>
            </a:fld>
            <a:endParaRPr lang="en-US"/>
          </a:p>
        </p:txBody>
      </p:sp>
    </p:spTree>
    <p:extLst>
      <p:ext uri="{BB962C8B-B14F-4D97-AF65-F5344CB8AC3E}">
        <p14:creationId xmlns:p14="http://schemas.microsoft.com/office/powerpoint/2010/main" val="3527667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D4466AB-3796-094F-9108-0849C4CAE66D}" type="datetime12">
              <a:rPr lang="en-US" smtClean="0"/>
              <a:t>6:53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B6B60B7B-75E1-446A-9BFC-BB393DE1354F}" type="slidenum">
              <a:rPr lang="en-US"/>
              <a:pPr>
                <a:defRPr/>
              </a:pPr>
              <a:t>‹#›</a:t>
            </a:fld>
            <a:endParaRPr lang="en-US"/>
          </a:p>
        </p:txBody>
      </p:sp>
    </p:spTree>
    <p:extLst>
      <p:ext uri="{BB962C8B-B14F-4D97-AF65-F5344CB8AC3E}">
        <p14:creationId xmlns:p14="http://schemas.microsoft.com/office/powerpoint/2010/main" val="782862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184150"/>
            <a:ext cx="1985962" cy="5911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66750" y="184150"/>
            <a:ext cx="5805488" cy="5911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D0F39DDD-9F43-314A-99B6-A886E3FA2488}" type="datetime12">
              <a:rPr lang="en-US" smtClean="0"/>
              <a:t>6:53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CD4D1636-74DA-45B7-A755-8E0442FAC151}" type="slidenum">
              <a:rPr lang="en-US"/>
              <a:pPr>
                <a:defRPr/>
              </a:pPr>
              <a:t>‹#›</a:t>
            </a:fld>
            <a:endParaRPr lang="en-US"/>
          </a:p>
        </p:txBody>
      </p:sp>
    </p:spTree>
    <p:extLst>
      <p:ext uri="{BB962C8B-B14F-4D97-AF65-F5344CB8AC3E}">
        <p14:creationId xmlns:p14="http://schemas.microsoft.com/office/powerpoint/2010/main" val="2302176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66750" y="184150"/>
            <a:ext cx="7772400" cy="495300"/>
          </a:xfrm>
        </p:spPr>
        <p:txBody>
          <a:bodyPr/>
          <a:lstStyle/>
          <a:p>
            <a:r>
              <a:rPr lang="en-US"/>
              <a:t>Click to edit Master title style</a:t>
            </a:r>
          </a:p>
        </p:txBody>
      </p:sp>
      <p:sp>
        <p:nvSpPr>
          <p:cNvPr id="3" name="Text Placeholder 2"/>
          <p:cNvSpPr>
            <a:spLocks noGrp="1"/>
          </p:cNvSpPr>
          <p:nvPr>
            <p:ph type="body" sz="half" idx="1"/>
          </p:nvPr>
        </p:nvSpPr>
        <p:spPr>
          <a:xfrm>
            <a:off x="83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0C6BF7FF-DB34-5645-AFA5-C05E7E23E994}" type="datetime12">
              <a:rPr lang="en-US" smtClean="0"/>
              <a:t>6:53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54B5D751-5E61-424B-96BD-AD68AE7BF97A}" type="slidenum">
              <a:rPr lang="en-US"/>
              <a:pPr>
                <a:defRPr/>
              </a:pPr>
              <a:t>‹#›</a:t>
            </a:fld>
            <a:endParaRPr lang="en-US"/>
          </a:p>
        </p:txBody>
      </p:sp>
    </p:spTree>
    <p:extLst>
      <p:ext uri="{BB962C8B-B14F-4D97-AF65-F5344CB8AC3E}">
        <p14:creationId xmlns:p14="http://schemas.microsoft.com/office/powerpoint/2010/main" val="29983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EAD1172-93B3-A141-8957-7A1C2713CE97}" type="datetime12">
              <a:rPr lang="en-US" smtClean="0"/>
              <a:t>6:53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51A33C25-B002-4BD5-8BBA-097041D972EE}" type="slidenum">
              <a:rPr lang="en-US"/>
              <a:pPr>
                <a:defRPr/>
              </a:pPr>
              <a:t>‹#›</a:t>
            </a:fld>
            <a:endParaRPr lang="en-US"/>
          </a:p>
        </p:txBody>
      </p:sp>
    </p:spTree>
    <p:extLst>
      <p:ext uri="{BB962C8B-B14F-4D97-AF65-F5344CB8AC3E}">
        <p14:creationId xmlns:p14="http://schemas.microsoft.com/office/powerpoint/2010/main" val="3702300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8D8D8A9-8BE6-D544-A16D-6BC5C41AE081}" type="datetime12">
              <a:rPr lang="en-US" smtClean="0"/>
              <a:t>6:53 PM</a:t>
            </a:fld>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r>
              <a:rPr lang="en-US"/>
              <a:t>Page </a:t>
            </a:r>
            <a:fld id="{EFFFD095-89C1-4616-A9C8-ABF20FB86A73}" type="slidenum">
              <a:rPr lang="en-US"/>
              <a:pPr>
                <a:defRPr/>
              </a:pPr>
              <a:t>‹#›</a:t>
            </a:fld>
            <a:endParaRPr lang="en-US"/>
          </a:p>
        </p:txBody>
      </p:sp>
    </p:spTree>
    <p:extLst>
      <p:ext uri="{BB962C8B-B14F-4D97-AF65-F5344CB8AC3E}">
        <p14:creationId xmlns:p14="http://schemas.microsoft.com/office/powerpoint/2010/main" val="160724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2640EB02-2E96-1843-A873-F57D4BC128DD}" type="datetime12">
              <a:rPr lang="en-US" smtClean="0"/>
              <a:t>6:53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F27355C1-62AB-4F03-BF1B-04E6D5EE68BF}" type="slidenum">
              <a:rPr lang="en-US"/>
              <a:pPr>
                <a:defRPr/>
              </a:pPr>
              <a:t>‹#›</a:t>
            </a:fld>
            <a:endParaRPr lang="en-US"/>
          </a:p>
        </p:txBody>
      </p:sp>
    </p:spTree>
    <p:extLst>
      <p:ext uri="{BB962C8B-B14F-4D97-AF65-F5344CB8AC3E}">
        <p14:creationId xmlns:p14="http://schemas.microsoft.com/office/powerpoint/2010/main" val="185629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BEF8044C-5C16-8B40-AD4D-3009E76EC2B1}" type="datetime12">
              <a:rPr lang="en-US" smtClean="0"/>
              <a:t>6:53 PM</a:t>
            </a:fld>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r>
              <a:rPr lang="en-US"/>
              <a:t>Page </a:t>
            </a:r>
            <a:fld id="{FFCF08DC-CE5E-459F-A516-587F81BD5F8D}" type="slidenum">
              <a:rPr lang="en-US"/>
              <a:pPr>
                <a:defRPr/>
              </a:pPr>
              <a:t>‹#›</a:t>
            </a:fld>
            <a:endParaRPr lang="en-US"/>
          </a:p>
        </p:txBody>
      </p:sp>
    </p:spTree>
    <p:extLst>
      <p:ext uri="{BB962C8B-B14F-4D97-AF65-F5344CB8AC3E}">
        <p14:creationId xmlns:p14="http://schemas.microsoft.com/office/powerpoint/2010/main" val="1901657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a:t>Click to edit Master title style</a:t>
            </a:r>
          </a:p>
        </p:txBody>
      </p:sp>
    </p:spTree>
    <p:extLst>
      <p:ext uri="{BB962C8B-B14F-4D97-AF65-F5344CB8AC3E}">
        <p14:creationId xmlns:p14="http://schemas.microsoft.com/office/powerpoint/2010/main" val="1217876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63E0ADF-C22E-734F-B376-E3D29AAA36E8}" type="datetime12">
              <a:rPr lang="en-US" smtClean="0"/>
              <a:t>6:53 PM</a:t>
            </a:fld>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r>
              <a:rPr lang="en-US"/>
              <a:t>Page </a:t>
            </a:r>
            <a:fld id="{41FC868F-E21E-4C75-8627-827A571C79A8}" type="slidenum">
              <a:rPr lang="en-US"/>
              <a:pPr>
                <a:defRPr/>
              </a:pPr>
              <a:t>‹#›</a:t>
            </a:fld>
            <a:endParaRPr lang="en-US"/>
          </a:p>
        </p:txBody>
      </p:sp>
    </p:spTree>
    <p:extLst>
      <p:ext uri="{BB962C8B-B14F-4D97-AF65-F5344CB8AC3E}">
        <p14:creationId xmlns:p14="http://schemas.microsoft.com/office/powerpoint/2010/main" val="340851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A6D7E38-8888-AC40-B1C7-238C3682E890}" type="datetime12">
              <a:rPr lang="en-US" smtClean="0"/>
              <a:t>6:53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6F00490E-FE87-4071-AE43-38247E0B6B8A}" type="slidenum">
              <a:rPr lang="en-US"/>
              <a:pPr>
                <a:defRPr/>
              </a:pPr>
              <a:t>‹#›</a:t>
            </a:fld>
            <a:endParaRPr lang="en-US"/>
          </a:p>
        </p:txBody>
      </p:sp>
    </p:spTree>
    <p:extLst>
      <p:ext uri="{BB962C8B-B14F-4D97-AF65-F5344CB8AC3E}">
        <p14:creationId xmlns:p14="http://schemas.microsoft.com/office/powerpoint/2010/main" val="225513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6E28AC5-6856-4B4D-AC34-FBFC32D196C9}" type="datetime12">
              <a:rPr lang="en-US" smtClean="0"/>
              <a:t>6:53 PM</a:t>
            </a:fld>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r>
              <a:rPr lang="en-US"/>
              <a:t>Page </a:t>
            </a:r>
            <a:fld id="{6BABB977-E061-4167-AD81-B04CA848726D}" type="slidenum">
              <a:rPr lang="en-US"/>
              <a:pPr>
                <a:defRPr/>
              </a:pPr>
              <a:t>‹#›</a:t>
            </a:fld>
            <a:endParaRPr lang="en-US"/>
          </a:p>
        </p:txBody>
      </p:sp>
    </p:spTree>
    <p:extLst>
      <p:ext uri="{BB962C8B-B14F-4D97-AF65-F5344CB8AC3E}">
        <p14:creationId xmlns:p14="http://schemas.microsoft.com/office/powerpoint/2010/main" val="90700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66750" y="218718"/>
            <a:ext cx="7218539" cy="4607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p:cNvSpPr>
            <a:spLocks noGrp="1" noChangeArrowheads="1"/>
          </p:cNvSpPr>
          <p:nvPr>
            <p:ph type="body" idx="1"/>
          </p:nvPr>
        </p:nvSpPr>
        <p:spPr bwMode="auto">
          <a:xfrm>
            <a:off x="8382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1132680" y="6622256"/>
            <a:ext cx="952501"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100"/>
            </a:lvl1pPr>
          </a:lstStyle>
          <a:p>
            <a:pPr>
              <a:defRPr/>
            </a:pPr>
            <a:fld id="{76E7E8A9-6ACE-D447-B099-45AB3F08C3E3}" type="datetime12">
              <a:rPr lang="en-US" smtClean="0"/>
              <a:pPr>
                <a:defRPr/>
              </a:pPr>
              <a:t>6:53 PM</a:t>
            </a:fld>
            <a:endParaRPr lang="en-US" dirty="0"/>
          </a:p>
        </p:txBody>
      </p:sp>
      <p:sp>
        <p:nvSpPr>
          <p:cNvPr id="1030" name="Rectangle 6"/>
          <p:cNvSpPr>
            <a:spLocks noGrp="1" noChangeArrowheads="1"/>
          </p:cNvSpPr>
          <p:nvPr>
            <p:ph type="sldNum" sz="quarter" idx="4"/>
          </p:nvPr>
        </p:nvSpPr>
        <p:spPr bwMode="auto">
          <a:xfrm>
            <a:off x="5918200" y="6489700"/>
            <a:ext cx="3103563" cy="234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omic Sans MS" pitchFamily="66" charset="0"/>
              </a:defRPr>
            </a:lvl1pPr>
          </a:lstStyle>
          <a:p>
            <a:pPr>
              <a:defRPr/>
            </a:pPr>
            <a:r>
              <a:rPr lang="en-US"/>
              <a:t>Page </a:t>
            </a:r>
            <a:fld id="{376BE01D-5708-4E43-AA56-9331350BC343}" type="slidenum">
              <a:rPr lang="en-US"/>
              <a:pPr>
                <a:defRPr/>
              </a:pPr>
              <a:t>‹#›</a:t>
            </a:fld>
            <a:endParaRPr lang="en-US"/>
          </a:p>
        </p:txBody>
      </p:sp>
      <p:sp>
        <p:nvSpPr>
          <p:cNvPr id="1031" name="Line 7"/>
          <p:cNvSpPr>
            <a:spLocks noChangeShapeType="1"/>
          </p:cNvSpPr>
          <p:nvPr userDrawn="1"/>
        </p:nvSpPr>
        <p:spPr bwMode="auto">
          <a:xfrm flipV="1">
            <a:off x="0" y="812800"/>
            <a:ext cx="9144000" cy="9525"/>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9" name="Footer Placeholder 4"/>
          <p:cNvSpPr txBox="1">
            <a:spLocks/>
          </p:cNvSpPr>
          <p:nvPr userDrawn="1"/>
        </p:nvSpPr>
        <p:spPr bwMode="auto">
          <a:xfrm>
            <a:off x="2389981" y="6673850"/>
            <a:ext cx="4668838" cy="22860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900" kern="1200">
                <a:solidFill>
                  <a:schemeClr val="tx1"/>
                </a:solidFill>
                <a:latin typeface="Times New Roman" pitchFamily="18" charset="0"/>
                <a:ea typeface="+mn-ea"/>
                <a:cs typeface="+mn-cs"/>
              </a:defRPr>
            </a:lvl1pPr>
            <a:lvl2pPr marL="742950" indent="-28575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1143000" indent="-2286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600200" indent="-228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2057400" indent="-2286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Times New Roman" pitchFamily="18" charset="0"/>
                <a:ea typeface="+mn-ea"/>
                <a:cs typeface="+mn-cs"/>
              </a:defRPr>
            </a:lvl9pPr>
          </a:lstStyle>
          <a:p>
            <a:r>
              <a:rPr lang="en-US" altLang="en-US" dirty="0">
                <a:latin typeface="Comic Sans MS" pitchFamily="66" charset="0"/>
              </a:rPr>
              <a:t>©1990-2023 J. Paul Robinson, Purdue University  BMS 631 </a:t>
            </a:r>
          </a:p>
        </p:txBody>
      </p:sp>
      <p:pic>
        <p:nvPicPr>
          <p:cNvPr id="3" name="Picture 2">
            <a:extLst>
              <a:ext uri="{FF2B5EF4-FFF2-40B4-BE49-F238E27FC236}">
                <a16:creationId xmlns:a16="http://schemas.microsoft.com/office/drawing/2014/main" id="{6F549B48-6AD0-6C47-A7BB-6510495C546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246911"/>
            <a:ext cx="1023938" cy="6110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pitchFamily="34" charset="0"/>
        </a:defRPr>
      </a:lvl2pPr>
      <a:lvl3pPr algn="ctr" rtl="0" eaLnBrk="0" fontAlgn="base" hangingPunct="0">
        <a:spcBef>
          <a:spcPct val="0"/>
        </a:spcBef>
        <a:spcAft>
          <a:spcPct val="0"/>
        </a:spcAft>
        <a:defRPr sz="3600">
          <a:solidFill>
            <a:schemeClr val="tx2"/>
          </a:solidFill>
          <a:latin typeface="Arial" pitchFamily="34" charset="0"/>
        </a:defRPr>
      </a:lvl3pPr>
      <a:lvl4pPr algn="ctr" rtl="0" eaLnBrk="0" fontAlgn="base" hangingPunct="0">
        <a:spcBef>
          <a:spcPct val="0"/>
        </a:spcBef>
        <a:spcAft>
          <a:spcPct val="0"/>
        </a:spcAft>
        <a:defRPr sz="3600">
          <a:solidFill>
            <a:schemeClr val="tx2"/>
          </a:solidFill>
          <a:latin typeface="Arial" pitchFamily="34" charset="0"/>
        </a:defRPr>
      </a:lvl4pPr>
      <a:lvl5pPr algn="ctr" rtl="0" eaLnBrk="0" fontAlgn="base" hangingPunct="0">
        <a:spcBef>
          <a:spcPct val="0"/>
        </a:spcBef>
        <a:spcAft>
          <a:spcPct val="0"/>
        </a:spcAft>
        <a:defRPr sz="3600">
          <a:solidFill>
            <a:schemeClr val="tx2"/>
          </a:solidFill>
          <a:latin typeface="Arial" pitchFamily="34" charset="0"/>
        </a:defRPr>
      </a:lvl5pPr>
      <a:lvl6pPr marL="457200" algn="ctr" rtl="0" eaLnBrk="0" fontAlgn="base" hangingPunct="0">
        <a:spcBef>
          <a:spcPct val="0"/>
        </a:spcBef>
        <a:spcAft>
          <a:spcPct val="0"/>
        </a:spcAft>
        <a:defRPr sz="3600">
          <a:solidFill>
            <a:schemeClr val="tx2"/>
          </a:solidFill>
          <a:latin typeface="Arial" pitchFamily="34" charset="0"/>
        </a:defRPr>
      </a:lvl6pPr>
      <a:lvl7pPr marL="914400" algn="ctr" rtl="0" eaLnBrk="0" fontAlgn="base" hangingPunct="0">
        <a:spcBef>
          <a:spcPct val="0"/>
        </a:spcBef>
        <a:spcAft>
          <a:spcPct val="0"/>
        </a:spcAft>
        <a:defRPr sz="3600">
          <a:solidFill>
            <a:schemeClr val="tx2"/>
          </a:solidFill>
          <a:latin typeface="Arial" pitchFamily="34" charset="0"/>
        </a:defRPr>
      </a:lvl7pPr>
      <a:lvl8pPr marL="1371600" algn="ctr" rtl="0" eaLnBrk="0" fontAlgn="base" hangingPunct="0">
        <a:spcBef>
          <a:spcPct val="0"/>
        </a:spcBef>
        <a:spcAft>
          <a:spcPct val="0"/>
        </a:spcAft>
        <a:defRPr sz="3600">
          <a:solidFill>
            <a:schemeClr val="tx2"/>
          </a:solidFill>
          <a:latin typeface="Arial" pitchFamily="34" charset="0"/>
        </a:defRPr>
      </a:lvl8pPr>
      <a:lvl9pPr marL="1828800" algn="ctr" rtl="0" eaLnBrk="0" fontAlgn="base" hangingPunct="0">
        <a:spcBef>
          <a:spcPct val="0"/>
        </a:spcBef>
        <a:spcAft>
          <a:spcPct val="0"/>
        </a:spcAft>
        <a:defRPr sz="36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beckman.com/resources/reading-material/ebooks/practical-flow-cytometry" TargetMode="External"/><Relationship Id="rId4" Type="http://schemas.openxmlformats.org/officeDocument/2006/relationships/hyperlink" Target="http://www.coulterflow.com/bciflow/practical.php" TargetMode="Externa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9.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30.wmf"/></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jpeg"/><Relationship Id="rId18" Type="http://schemas.openxmlformats.org/officeDocument/2006/relationships/image" Target="../media/image47.png"/><Relationship Id="rId26" Type="http://schemas.openxmlformats.org/officeDocument/2006/relationships/image" Target="../media/image55.png"/><Relationship Id="rId3" Type="http://schemas.openxmlformats.org/officeDocument/2006/relationships/image" Target="../media/image32.jpg"/><Relationship Id="rId21"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image" Target="../media/image41.jpeg"/><Relationship Id="rId17" Type="http://schemas.openxmlformats.org/officeDocument/2006/relationships/image" Target="../media/image46.jpeg"/><Relationship Id="rId25" Type="http://schemas.openxmlformats.org/officeDocument/2006/relationships/image" Target="../media/image54.png"/><Relationship Id="rId2" Type="http://schemas.openxmlformats.org/officeDocument/2006/relationships/notesSlide" Target="../notesSlides/notesSlide13.xml"/><Relationship Id="rId16" Type="http://schemas.openxmlformats.org/officeDocument/2006/relationships/image" Target="../media/image45.jpeg"/><Relationship Id="rId20"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35.jpeg"/><Relationship Id="rId11" Type="http://schemas.openxmlformats.org/officeDocument/2006/relationships/image" Target="../media/image40.jpeg"/><Relationship Id="rId24" Type="http://schemas.openxmlformats.org/officeDocument/2006/relationships/image" Target="../media/image53.png"/><Relationship Id="rId5" Type="http://schemas.openxmlformats.org/officeDocument/2006/relationships/image" Target="../media/image34.png"/><Relationship Id="rId15" Type="http://schemas.openxmlformats.org/officeDocument/2006/relationships/image" Target="../media/image44.jpeg"/><Relationship Id="rId23" Type="http://schemas.openxmlformats.org/officeDocument/2006/relationships/image" Target="../media/image52.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33.png"/><Relationship Id="rId9" Type="http://schemas.openxmlformats.org/officeDocument/2006/relationships/image" Target="../media/image38.jpeg"/><Relationship Id="rId14" Type="http://schemas.openxmlformats.org/officeDocument/2006/relationships/image" Target="../media/image43.png"/><Relationship Id="rId22" Type="http://schemas.openxmlformats.org/officeDocument/2006/relationships/image" Target="../media/image5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hyperlink" Target="http://garfield.library.upenn.edu/classics1981/A1981KZ58200002.pdf"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hyperlink" Target="https://www.beckman.com/resources/reading-material/ebooks/practical-flow-cytometr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oi.org/10.1074/jbc.R200002200"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pubs.acs.org/doi/pdf/10.1021/cr60138a009"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jpeg"/></Relationships>
</file>

<file path=ppt/slides/_rels/slide3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103.png"/><Relationship Id="rId4" Type="http://schemas.openxmlformats.org/officeDocument/2006/relationships/image" Target="../media/image102.png"/></Relationships>
</file>

<file path=ppt/slides/_rels/slide4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47.xml.rels><?xml version="1.0" encoding="UTF-8" standalone="yes"?>
<Relationships xmlns="http://schemas.openxmlformats.org/package/2006/relationships"><Relationship Id="rId3" Type="http://schemas.openxmlformats.org/officeDocument/2006/relationships/image" Target="../media/image107.tiff"/><Relationship Id="rId2" Type="http://schemas.openxmlformats.org/officeDocument/2006/relationships/image" Target="../media/image106.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hyperlink" Target="http://www.cyto.purdue.edu/archive/class/bms602a/2022_BMS631/Watson_book_Intro.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hyperlink" Target="https://www.beckman.com/resources/reading-material/ebooks/practical-flow-cytometry" TargetMode="External"/><Relationship Id="rId5" Type="http://schemas.openxmlformats.org/officeDocument/2006/relationships/hyperlink" Target="http://www.beckmancoulter.de/Practical%20Flow%20Cytometry.html" TargetMode="External"/><Relationship Id="rId4" Type="http://schemas.openxmlformats.org/officeDocument/2006/relationships/image" Target="../media/image14.wmf"/></Relationships>
</file>

<file path=ppt/slides/_rels/slide50.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jpeg"/></Relationships>
</file>

<file path=ppt/slides/_rels/slide5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115.png"/><Relationship Id="rId4" Type="http://schemas.openxmlformats.org/officeDocument/2006/relationships/image" Target="../media/image114.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7.png"/><Relationship Id="rId5" Type="http://schemas.openxmlformats.org/officeDocument/2006/relationships/image" Target="../media/image116.jpeg"/><Relationship Id="rId4" Type="http://schemas.openxmlformats.org/officeDocument/2006/relationships/notesSlide" Target="../notesSlides/notesSlide43.xml"/></Relationships>
</file>

<file path=ppt/slides/_rels/slide5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9.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21.png"/></Relationships>
</file>

<file path=ppt/slides/_rels/slide5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25.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26.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31.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hyperlink" Target="http://www.cyto.purdue.edu/flowcyt/educate/pptslide.htm" TargetMode="Externa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3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cyto.purdue.edu/"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cyto.purdue.edu/" TargetMode="Externa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2"/>
          <p:cNvSpPr>
            <a:spLocks noGrp="1"/>
          </p:cNvSpPr>
          <p:nvPr>
            <p:ph type="dt" sz="quarter" idx="4294967295"/>
          </p:nvPr>
        </p:nvSpPr>
        <p:spPr>
          <a:xfrm>
            <a:off x="-42863" y="6583363"/>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B098204-33B2-E246-97AD-20092CDC3E60}" type="datetime12">
              <a:rPr lang="en-US" altLang="en-US" smtClean="0"/>
              <a:t>6:53 PM</a:t>
            </a:fld>
            <a:endParaRPr lang="en-US" altLang="en-US"/>
          </a:p>
        </p:txBody>
      </p:sp>
      <p:sp>
        <p:nvSpPr>
          <p:cNvPr id="2052"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95276576-CF38-4182-B581-1586A2F96622}" type="slidenum">
              <a:rPr lang="en-US" altLang="en-US" smtClean="0">
                <a:latin typeface="Comic Sans MS" pitchFamily="66" charset="0"/>
              </a:rPr>
              <a:pPr/>
              <a:t>1</a:t>
            </a:fld>
            <a:endParaRPr lang="en-US" altLang="en-US">
              <a:latin typeface="Comic Sans MS" pitchFamily="66" charset="0"/>
            </a:endParaRPr>
          </a:p>
        </p:txBody>
      </p:sp>
      <p:sp>
        <p:nvSpPr>
          <p:cNvPr id="2053" name="Rectangle 2"/>
          <p:cNvSpPr>
            <a:spLocks noGrp="1" noChangeArrowheads="1"/>
          </p:cNvSpPr>
          <p:nvPr>
            <p:ph type="title"/>
          </p:nvPr>
        </p:nvSpPr>
        <p:spPr>
          <a:xfrm>
            <a:off x="463550" y="1636713"/>
            <a:ext cx="8077200" cy="1143000"/>
          </a:xfrm>
        </p:spPr>
        <p:txBody>
          <a:bodyPr/>
          <a:lstStyle/>
          <a:p>
            <a:r>
              <a:rPr lang="en-US" altLang="en-US" sz="2400" dirty="0"/>
              <a:t>BMS 631 “Why the flow cytometer was developed”</a:t>
            </a:r>
            <a:br>
              <a:rPr lang="en-US" altLang="en-US" sz="3200" dirty="0"/>
            </a:br>
            <a:r>
              <a:rPr lang="en-US" altLang="en-US" sz="2400" dirty="0"/>
              <a:t>Flow Cytometry: Theory: Lecture 1</a:t>
            </a:r>
            <a:br>
              <a:rPr lang="en-US" altLang="en-US" sz="1600" dirty="0"/>
            </a:br>
            <a:r>
              <a:rPr lang="en-US" altLang="en-US" dirty="0"/>
              <a:t>J. Paul Robinson</a:t>
            </a:r>
            <a:br>
              <a:rPr lang="en-US" altLang="en-US" dirty="0"/>
            </a:br>
            <a:br>
              <a:rPr lang="en-US" altLang="en-US" sz="2800" dirty="0"/>
            </a:br>
            <a:r>
              <a:rPr lang="en-US" altLang="en-US" sz="2000" dirty="0"/>
              <a:t>Distinguished Professor of Cytometry</a:t>
            </a:r>
            <a:br>
              <a:rPr lang="en-US" altLang="en-US" sz="2000" dirty="0"/>
            </a:br>
            <a:r>
              <a:rPr lang="en-US" altLang="en-US" sz="2000" dirty="0"/>
              <a:t>Professor of Biomedical Engineering</a:t>
            </a:r>
            <a:br>
              <a:rPr lang="en-US" altLang="en-US" sz="2000" dirty="0"/>
            </a:br>
            <a:r>
              <a:rPr lang="en-US" altLang="en-US" sz="2000" dirty="0"/>
              <a:t>Colleges of Veterinary Medicine &amp; Engineering</a:t>
            </a:r>
            <a:br>
              <a:rPr lang="en-US" altLang="en-US" sz="2000" dirty="0"/>
            </a:br>
            <a:r>
              <a:rPr lang="en-US" altLang="en-US" sz="2000" dirty="0"/>
              <a:t>Purdue University</a:t>
            </a:r>
            <a:br>
              <a:rPr lang="en-US" altLang="en-US" sz="2000" dirty="0"/>
            </a:br>
            <a:br>
              <a:rPr lang="en-US" altLang="en-US" sz="1000" dirty="0"/>
            </a:br>
            <a:r>
              <a:rPr lang="en-US" altLang="en-US" sz="1800" dirty="0"/>
              <a:t>All materials used in this course are available for download on the web at</a:t>
            </a:r>
            <a:br>
              <a:rPr lang="en-US" altLang="en-US" sz="1800" dirty="0"/>
            </a:br>
            <a:endParaRPr lang="en-US" altLang="en-US" sz="2000" dirty="0">
              <a:solidFill>
                <a:schemeClr val="accent2"/>
              </a:solidFill>
            </a:endParaRPr>
          </a:p>
        </p:txBody>
      </p:sp>
      <p:sp>
        <p:nvSpPr>
          <p:cNvPr id="2054" name="Text Box 6"/>
          <p:cNvSpPr txBox="1">
            <a:spLocks noChangeArrowheads="1"/>
          </p:cNvSpPr>
          <p:nvPr/>
        </p:nvSpPr>
        <p:spPr bwMode="auto">
          <a:xfrm>
            <a:off x="101981" y="5068193"/>
            <a:ext cx="6324600" cy="1169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dirty="0"/>
              <a:t>Lab, Lynn Hall, G221</a:t>
            </a:r>
          </a:p>
          <a:p>
            <a:r>
              <a:rPr lang="en-US" altLang="en-US" sz="1400" dirty="0"/>
              <a:t>Purdue University</a:t>
            </a:r>
          </a:p>
          <a:p>
            <a:r>
              <a:rPr lang="en-US" altLang="en-US" sz="1400" dirty="0"/>
              <a:t>Office: (765)-494 0757</a:t>
            </a:r>
          </a:p>
          <a:p>
            <a:r>
              <a:rPr lang="en-US" altLang="en-US" sz="1400" dirty="0"/>
              <a:t>email; Robinson(at)</a:t>
            </a:r>
            <a:r>
              <a:rPr lang="en-US" altLang="en-US" sz="1400" dirty="0" err="1"/>
              <a:t>flowcyt.cyto.purdue.edu</a:t>
            </a:r>
            <a:endParaRPr lang="en-US" altLang="en-US" sz="1400" dirty="0"/>
          </a:p>
          <a:p>
            <a:r>
              <a:rPr lang="en-US" altLang="en-US" sz="1400" dirty="0"/>
              <a:t>WEB  http://</a:t>
            </a:r>
            <a:r>
              <a:rPr lang="en-US" altLang="en-US" sz="1400" dirty="0" err="1"/>
              <a:t>www.cyto.purdue.edu</a:t>
            </a:r>
            <a:endParaRPr lang="en-US" altLang="en-US" sz="1400" dirty="0"/>
          </a:p>
        </p:txBody>
      </p:sp>
      <p:sp>
        <p:nvSpPr>
          <p:cNvPr id="2055" name="Text Box 7"/>
          <p:cNvSpPr txBox="1">
            <a:spLocks noChangeArrowheads="1"/>
          </p:cNvSpPr>
          <p:nvPr/>
        </p:nvSpPr>
        <p:spPr bwMode="auto">
          <a:xfrm>
            <a:off x="3736181" y="5480050"/>
            <a:ext cx="3733800" cy="1077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buFontTx/>
              <a:buChar char="•"/>
            </a:pPr>
            <a:r>
              <a:rPr lang="en-US" altLang="en-US" sz="1600" dirty="0">
                <a:latin typeface="Arial" pitchFamily="34" charset="0"/>
              </a:rPr>
              <a:t> Introduction</a:t>
            </a:r>
          </a:p>
          <a:p>
            <a:pPr>
              <a:spcBef>
                <a:spcPct val="50000"/>
              </a:spcBef>
              <a:buFontTx/>
              <a:buChar char="•"/>
            </a:pPr>
            <a:r>
              <a:rPr lang="en-US" altLang="en-US" sz="1600" dirty="0">
                <a:latin typeface="Arial" pitchFamily="34" charset="0"/>
              </a:rPr>
              <a:t> Course Requirements</a:t>
            </a:r>
          </a:p>
          <a:p>
            <a:pPr>
              <a:spcBef>
                <a:spcPct val="50000"/>
              </a:spcBef>
            </a:pPr>
            <a:r>
              <a:rPr lang="en-US" altLang="en-US" sz="1600" dirty="0">
                <a:latin typeface="Arial" pitchFamily="34" charset="0"/>
              </a:rPr>
              <a:t>Lecture Series: 2023</a:t>
            </a:r>
          </a:p>
        </p:txBody>
      </p:sp>
      <p:sp>
        <p:nvSpPr>
          <p:cNvPr id="2056" name="Text Box 8"/>
          <p:cNvSpPr txBox="1">
            <a:spLocks noChangeArrowheads="1"/>
          </p:cNvSpPr>
          <p:nvPr/>
        </p:nvSpPr>
        <p:spPr bwMode="auto">
          <a:xfrm>
            <a:off x="6511925" y="6594475"/>
            <a:ext cx="1252266" cy="2154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800" dirty="0"/>
              <a:t>Last modified Jan 6, 2016</a:t>
            </a:r>
          </a:p>
        </p:txBody>
      </p:sp>
      <p:pic>
        <p:nvPicPr>
          <p:cNvPr id="2057" name="Picture 9" descr="pau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0625" y="1527403"/>
            <a:ext cx="1222375" cy="16820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8" name="TextBox 1"/>
          <p:cNvSpPr txBox="1">
            <a:spLocks noChangeArrowheads="1"/>
          </p:cNvSpPr>
          <p:nvPr/>
        </p:nvSpPr>
        <p:spPr bwMode="auto">
          <a:xfrm>
            <a:off x="231775" y="4344170"/>
            <a:ext cx="8680450" cy="430887"/>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100" b="1" dirty="0">
                <a:solidFill>
                  <a:schemeClr val="accent2"/>
                </a:solidFill>
              </a:rPr>
              <a:t>Notice:</a:t>
            </a:r>
            <a:r>
              <a:rPr lang="en-US" altLang="en-US" sz="1100" dirty="0">
                <a:solidFill>
                  <a:schemeClr val="accent2"/>
                </a:solidFill>
              </a:rPr>
              <a:t> The materials in this presentation are copyrighted materials. If you want to use any of these slides, you may do so if you credit each slide with the author’s name. It is illegal to place these notes on </a:t>
            </a:r>
            <a:r>
              <a:rPr lang="en-US" altLang="en-US" sz="1100" dirty="0" err="1">
                <a:solidFill>
                  <a:schemeClr val="accent2"/>
                </a:solidFill>
              </a:rPr>
              <a:t>CourseHero</a:t>
            </a:r>
            <a:r>
              <a:rPr lang="en-US" altLang="en-US" sz="1100" dirty="0">
                <a:solidFill>
                  <a:schemeClr val="accent2"/>
                </a:solidFill>
              </a:rPr>
              <a:t> or any other site.</a:t>
            </a:r>
            <a:endParaRPr lang="en-US" altLang="en-US" sz="1100" dirty="0"/>
          </a:p>
        </p:txBody>
      </p:sp>
      <p:sp>
        <p:nvSpPr>
          <p:cNvPr id="2" name="Rectangle 1">
            <a:extLst>
              <a:ext uri="{FF2B5EF4-FFF2-40B4-BE49-F238E27FC236}">
                <a16:creationId xmlns:a16="http://schemas.microsoft.com/office/drawing/2014/main" id="{4E390734-9A45-204B-AB2F-D61C1AAEC056}"/>
              </a:ext>
            </a:extLst>
          </p:cNvPr>
          <p:cNvSpPr/>
          <p:nvPr/>
        </p:nvSpPr>
        <p:spPr>
          <a:xfrm>
            <a:off x="2049187" y="3604697"/>
            <a:ext cx="4544834" cy="369332"/>
          </a:xfrm>
          <a:prstGeom prst="rect">
            <a:avLst/>
          </a:prstGeom>
        </p:spPr>
        <p:txBody>
          <a:bodyPr wrap="none">
            <a:spAutoFit/>
          </a:bodyPr>
          <a:lstStyle/>
          <a:p>
            <a:r>
              <a:rPr lang="en-US" altLang="en-US" dirty="0">
                <a:solidFill>
                  <a:schemeClr val="accent2"/>
                </a:solidFill>
              </a:rPr>
              <a:t>Link to Lecture page  http://</a:t>
            </a:r>
            <a:r>
              <a:rPr lang="en-US" altLang="en-US" dirty="0" err="1">
                <a:solidFill>
                  <a:schemeClr val="accent2"/>
                </a:solidFill>
              </a:rPr>
              <a:t>tinyurl.com</a:t>
            </a:r>
            <a:r>
              <a:rPr lang="en-US" altLang="en-US" dirty="0">
                <a:solidFill>
                  <a:schemeClr val="accent2"/>
                </a:solidFill>
              </a:rPr>
              <a:t>/2wkpp</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63565"/>
    </mc:Choice>
    <mc:Fallback xmlns="">
      <p:transition spd="slow" advTm="6356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ADF3FB3-945D-134E-84C5-14C65F504826}" type="datetime12">
              <a:rPr lang="en-US" altLang="en-US" smtClean="0"/>
              <a:t>6:53 PM</a:t>
            </a:fld>
            <a:endParaRPr lang="en-US" altLang="en-US"/>
          </a:p>
        </p:txBody>
      </p:sp>
      <p:sp>
        <p:nvSpPr>
          <p:cNvPr id="922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0D4FCE36-E8BF-4BCE-9164-088FE5DBD794}" type="slidenum">
              <a:rPr lang="en-US" altLang="en-US" smtClean="0">
                <a:latin typeface="Comic Sans MS" pitchFamily="66" charset="0"/>
              </a:rPr>
              <a:pPr/>
              <a:t>10</a:t>
            </a:fld>
            <a:endParaRPr lang="en-US" altLang="en-US">
              <a:latin typeface="Comic Sans MS" pitchFamily="66" charset="0"/>
            </a:endParaRPr>
          </a:p>
        </p:txBody>
      </p:sp>
      <p:sp>
        <p:nvSpPr>
          <p:cNvPr id="9221" name="Rectangle 2"/>
          <p:cNvSpPr>
            <a:spLocks noGrp="1" noChangeArrowheads="1"/>
          </p:cNvSpPr>
          <p:nvPr>
            <p:ph type="title"/>
          </p:nvPr>
        </p:nvSpPr>
        <p:spPr>
          <a:xfrm>
            <a:off x="603250" y="0"/>
            <a:ext cx="7772400" cy="800100"/>
          </a:xfrm>
        </p:spPr>
        <p:txBody>
          <a:bodyPr/>
          <a:lstStyle/>
          <a:p>
            <a:r>
              <a:rPr lang="en-US" altLang="en-US"/>
              <a:t>Course Text</a:t>
            </a:r>
          </a:p>
        </p:txBody>
      </p:sp>
      <p:pic>
        <p:nvPicPr>
          <p:cNvPr id="9222" name="Picture 4" descr="shapiro"/>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84163" y="1476375"/>
            <a:ext cx="1997075" cy="2695575"/>
          </a:xfrm>
          <a:noFill/>
        </p:spPr>
      </p:pic>
      <p:sp>
        <p:nvSpPr>
          <p:cNvPr id="9223" name="Text Box 5"/>
          <p:cNvSpPr txBox="1">
            <a:spLocks noChangeArrowheads="1"/>
          </p:cNvSpPr>
          <p:nvPr/>
        </p:nvSpPr>
        <p:spPr bwMode="auto">
          <a:xfrm>
            <a:off x="2684463" y="1349375"/>
            <a:ext cx="5967412" cy="30777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Shapiro, H. Practical Flow Cytometry, Wiley-</a:t>
            </a:r>
            <a:r>
              <a:rPr lang="en-US" altLang="en-US" dirty="0" err="1"/>
              <a:t>Liss</a:t>
            </a:r>
            <a:r>
              <a:rPr lang="en-US" altLang="en-US" dirty="0"/>
              <a:t>, New York, NY 4</a:t>
            </a:r>
            <a:r>
              <a:rPr lang="en-US" altLang="en-US" baseline="30000" dirty="0"/>
              <a:t>th</a:t>
            </a:r>
            <a:r>
              <a:rPr lang="en-US" altLang="en-US" dirty="0"/>
              <a:t> Edition</a:t>
            </a:r>
          </a:p>
          <a:p>
            <a:endParaRPr lang="en-US" altLang="en-US" dirty="0"/>
          </a:p>
          <a:p>
            <a:r>
              <a:rPr lang="en-US" altLang="en-US" dirty="0"/>
              <a:t>NOTE: ONLY GET THE 4</a:t>
            </a:r>
            <a:r>
              <a:rPr lang="en-US" altLang="en-US" baseline="30000" dirty="0"/>
              <a:t>th</a:t>
            </a:r>
            <a:r>
              <a:rPr lang="en-US" altLang="en-US" dirty="0"/>
              <a:t> EDITION</a:t>
            </a:r>
          </a:p>
          <a:p>
            <a:endParaRPr lang="en-US" altLang="en-US" dirty="0"/>
          </a:p>
          <a:p>
            <a:r>
              <a:rPr lang="en-US" altLang="en-US" dirty="0"/>
              <a:t>Note:  </a:t>
            </a:r>
            <a:r>
              <a:rPr lang="en-US" altLang="en-US" dirty="0" err="1"/>
              <a:t>Amazon.com</a:t>
            </a:r>
            <a:r>
              <a:rPr lang="en-US" altLang="en-US" dirty="0"/>
              <a:t> and look for 2</a:t>
            </a:r>
            <a:r>
              <a:rPr lang="en-US" altLang="en-US" baseline="30000" dirty="0"/>
              <a:t>nd</a:t>
            </a:r>
            <a:r>
              <a:rPr lang="en-US" altLang="en-US" dirty="0"/>
              <a:t> hand books for around used to be $10-$50 (Now they are $150—200!!) Despite being quite old, the core information in this books is tremendously useful and you will find it an excellent reference book.</a:t>
            </a:r>
          </a:p>
          <a:p>
            <a:r>
              <a:rPr lang="en-US" altLang="en-US" sz="3200" dirty="0"/>
              <a:t>OR</a:t>
            </a:r>
          </a:p>
        </p:txBody>
      </p:sp>
      <p:sp>
        <p:nvSpPr>
          <p:cNvPr id="9224" name="Text Box 6"/>
          <p:cNvSpPr txBox="1">
            <a:spLocks noChangeArrowheads="1"/>
          </p:cNvSpPr>
          <p:nvPr/>
        </p:nvSpPr>
        <p:spPr bwMode="auto">
          <a:xfrm>
            <a:off x="1045274" y="4704140"/>
            <a:ext cx="6691313"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Download Free (you must register first) at</a:t>
            </a:r>
          </a:p>
          <a:p>
            <a:r>
              <a:rPr lang="en-US" altLang="en-US" sz="2400" dirty="0">
                <a:hlinkClick r:id="rId4"/>
              </a:rPr>
              <a:t>http://www.coulterflow.com/bciflow/practical.php</a:t>
            </a:r>
            <a:endParaRPr lang="en-US" altLang="en-US" sz="2400" dirty="0"/>
          </a:p>
          <a:p>
            <a:r>
              <a:rPr lang="en-US" altLang="en-US" sz="2400" dirty="0"/>
              <a:t>also here</a:t>
            </a:r>
          </a:p>
          <a:p>
            <a:r>
              <a:rPr lang="en-US" sz="2400" dirty="0">
                <a:hlinkClick r:id="rId5"/>
              </a:rPr>
              <a:t>https://www.beckman.com/resources/reading-material/ebooks/practical-flow-cytometry</a:t>
            </a:r>
            <a:r>
              <a:rPr lang="en-US" altLang="en-US" sz="2400" dirty="0"/>
              <a:t> </a:t>
            </a:r>
          </a:p>
        </p:txBody>
      </p:sp>
    </p:spTree>
  </p:cSld>
  <p:clrMapOvr>
    <a:masterClrMapping/>
  </p:clrMapOvr>
  <mc:AlternateContent xmlns:mc="http://schemas.openxmlformats.org/markup-compatibility/2006" xmlns:p14="http://schemas.microsoft.com/office/powerpoint/2010/main">
    <mc:Choice Requires="p14">
      <p:transition spd="slow" p14:dur="2000" advTm="49352"/>
    </mc:Choice>
    <mc:Fallback xmlns="">
      <p:transition spd="slow" advTm="4935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2"/>
          <p:cNvSpPr>
            <a:spLocks noGrp="1"/>
          </p:cNvSpPr>
          <p:nvPr>
            <p:ph type="dt" sz="quarter" idx="4294967295"/>
          </p:nvPr>
        </p:nvSpPr>
        <p:spPr>
          <a:xfrm>
            <a:off x="993457" y="6635870"/>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C785661-0FBA-C141-82A0-A5CD2F8C8765}" type="datetime12">
              <a:rPr lang="en-US" altLang="en-US" smtClean="0"/>
              <a:t>6:53 PM</a:t>
            </a:fld>
            <a:endParaRPr lang="en-US" altLang="en-US" dirty="0"/>
          </a:p>
        </p:txBody>
      </p:sp>
      <p:sp>
        <p:nvSpPr>
          <p:cNvPr id="10244"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6EF8599C-A142-4762-89BF-D65F2D3BCC14}" type="slidenum">
              <a:rPr lang="en-US" altLang="en-US" smtClean="0">
                <a:latin typeface="Comic Sans MS" pitchFamily="66" charset="0"/>
              </a:rPr>
              <a:pPr/>
              <a:t>11</a:t>
            </a:fld>
            <a:endParaRPr lang="en-US" altLang="en-US">
              <a:latin typeface="Comic Sans MS" pitchFamily="66" charset="0"/>
            </a:endParaRPr>
          </a:p>
        </p:txBody>
      </p:sp>
      <p:sp>
        <p:nvSpPr>
          <p:cNvPr id="10245" name="Rectangle 2"/>
          <p:cNvSpPr>
            <a:spLocks noGrp="1" noChangeArrowheads="1"/>
          </p:cNvSpPr>
          <p:nvPr>
            <p:ph type="title"/>
          </p:nvPr>
        </p:nvSpPr>
        <p:spPr>
          <a:xfrm>
            <a:off x="762000" y="152400"/>
            <a:ext cx="7772400" cy="457200"/>
          </a:xfrm>
        </p:spPr>
        <p:txBody>
          <a:bodyPr/>
          <a:lstStyle/>
          <a:p>
            <a:r>
              <a:rPr lang="en-US" altLang="en-US"/>
              <a:t>Student Seminars</a:t>
            </a:r>
          </a:p>
        </p:txBody>
      </p:sp>
      <p:graphicFrame>
        <p:nvGraphicFramePr>
          <p:cNvPr id="10246" name="Object 1024"/>
          <p:cNvGraphicFramePr>
            <a:graphicFrameLocks noChangeAspect="1"/>
          </p:cNvGraphicFramePr>
          <p:nvPr/>
        </p:nvGraphicFramePr>
        <p:xfrm>
          <a:off x="441325" y="1019175"/>
          <a:ext cx="8120063" cy="5784850"/>
        </p:xfrm>
        <a:graphic>
          <a:graphicData uri="http://schemas.openxmlformats.org/presentationml/2006/ole">
            <mc:AlternateContent xmlns:mc="http://schemas.openxmlformats.org/markup-compatibility/2006">
              <mc:Choice xmlns:v="urn:schemas-microsoft-com:vml" Requires="v">
                <p:oleObj name="Document" r:id="rId3" imgW="8229600" imgH="5868924" progId="Word.Document.8">
                  <p:embed/>
                </p:oleObj>
              </mc:Choice>
              <mc:Fallback>
                <p:oleObj name="Document" r:id="rId3" imgW="8229600" imgH="5868924" progId="Word.Document.8">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 y="1019175"/>
                        <a:ext cx="8120063" cy="5784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10247" name="Text Box 50"/>
          <p:cNvSpPr txBox="1">
            <a:spLocks noChangeArrowheads="1"/>
          </p:cNvSpPr>
          <p:nvPr/>
        </p:nvSpPr>
        <p:spPr bwMode="auto">
          <a:xfrm>
            <a:off x="228600" y="653929"/>
            <a:ext cx="8839200" cy="48731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sz="1600" b="1" u="sng" dirty="0">
              <a:latin typeface="Arial" pitchFamily="34" charset="0"/>
            </a:endParaRPr>
          </a:p>
          <a:p>
            <a:r>
              <a:rPr lang="en-US" altLang="en-US" sz="1600" i="1" dirty="0">
                <a:latin typeface="Arial" pitchFamily="34" charset="0"/>
              </a:rPr>
              <a:t>The topic for the student seminar must be based upon an understanding of a component of the technology. It must demonstrate a complete understanding of the principle involved and the application to biology. </a:t>
            </a:r>
          </a:p>
          <a:p>
            <a:r>
              <a:rPr lang="en-US" altLang="en-US" sz="1600" i="1" dirty="0">
                <a:solidFill>
                  <a:srgbClr val="FF3300"/>
                </a:solidFill>
                <a:latin typeface="Arial" pitchFamily="34" charset="0"/>
              </a:rPr>
              <a:t>Evaluation</a:t>
            </a:r>
            <a:r>
              <a:rPr lang="en-US" altLang="en-US" sz="1600" i="1" dirty="0">
                <a:latin typeface="Arial" pitchFamily="34" charset="0"/>
              </a:rPr>
              <a:t>: The seminar counts for 30% of the course. See requirements below.</a:t>
            </a:r>
          </a:p>
          <a:p>
            <a:endParaRPr lang="en-US" altLang="en-US" sz="1600" i="1" dirty="0">
              <a:latin typeface="Arial" pitchFamily="34" charset="0"/>
            </a:endParaRPr>
          </a:p>
          <a:p>
            <a:r>
              <a:rPr lang="en-US" altLang="en-US" sz="1600" b="1" dirty="0">
                <a:latin typeface="Arial" pitchFamily="34" charset="0"/>
              </a:rPr>
              <a:t>EXAMPLES OF PREVIOUS SEMINARS</a:t>
            </a:r>
          </a:p>
          <a:p>
            <a:pPr marL="285750" indent="-285750">
              <a:spcBef>
                <a:spcPts val="400"/>
              </a:spcBef>
              <a:buFontTx/>
              <a:buChar char="-"/>
            </a:pPr>
            <a:r>
              <a:rPr lang="en-US" altLang="en-US" sz="1600" dirty="0">
                <a:latin typeface="Arial" pitchFamily="34" charset="0"/>
              </a:rPr>
              <a:t>Evaluation of Small Particles using Flow Cytometry</a:t>
            </a:r>
          </a:p>
          <a:p>
            <a:pPr marL="285750" indent="-285750">
              <a:spcBef>
                <a:spcPts val="400"/>
              </a:spcBef>
              <a:buFontTx/>
              <a:buChar char="-"/>
            </a:pPr>
            <a:r>
              <a:rPr lang="en-US" altLang="en-US" sz="1600" dirty="0">
                <a:latin typeface="Arial" pitchFamily="34" charset="0"/>
              </a:rPr>
              <a:t>Kinetic Measurements using Flow Cytometry</a:t>
            </a:r>
          </a:p>
          <a:p>
            <a:pPr marL="285750" indent="-285750">
              <a:buFontTx/>
              <a:buChar char="-"/>
            </a:pPr>
            <a:r>
              <a:rPr lang="en-US" altLang="en-US" sz="1600" dirty="0">
                <a:latin typeface="Arial" pitchFamily="34" charset="0"/>
              </a:rPr>
              <a:t>Monoclonal Antibodies, Avidin-Biotin Technology using Fluorescent Conjugates in Flow</a:t>
            </a:r>
          </a:p>
          <a:p>
            <a:pPr marL="285750" indent="-285750">
              <a:buFontTx/>
              <a:buChar char="-"/>
            </a:pPr>
            <a:r>
              <a:rPr lang="en-US" altLang="en-US" sz="1600" dirty="0">
                <a:latin typeface="Arial" pitchFamily="34" charset="0"/>
              </a:rPr>
              <a:t>Fluorescent Molecules used in Flow Cytometry</a:t>
            </a:r>
          </a:p>
          <a:p>
            <a:pPr marL="285750" indent="-285750">
              <a:buFontTx/>
              <a:buChar char="-"/>
            </a:pPr>
            <a:r>
              <a:rPr lang="en-US" altLang="en-US" sz="1600" dirty="0">
                <a:latin typeface="Arial" pitchFamily="34" charset="0"/>
              </a:rPr>
              <a:t>Optical Filters used in Flow Cytometry</a:t>
            </a:r>
          </a:p>
          <a:p>
            <a:pPr marL="285750" indent="-285750">
              <a:buFontTx/>
              <a:buChar char="-"/>
            </a:pPr>
            <a:r>
              <a:rPr lang="en-US" altLang="en-US" sz="1600" dirty="0">
                <a:latin typeface="Arial" pitchFamily="34" charset="0"/>
              </a:rPr>
              <a:t>The Optical System in a Flow Cytometer</a:t>
            </a:r>
          </a:p>
          <a:p>
            <a:pPr marL="285750" indent="-285750">
              <a:buFontTx/>
              <a:buChar char="-"/>
            </a:pPr>
            <a:r>
              <a:rPr lang="en-US" altLang="en-US" sz="1600" dirty="0">
                <a:latin typeface="Arial" pitchFamily="34" charset="0"/>
              </a:rPr>
              <a:t>The Fluidic System of a Flow Cytometer</a:t>
            </a:r>
          </a:p>
          <a:p>
            <a:pPr marL="285750" indent="-285750">
              <a:buFontTx/>
              <a:buChar char="-"/>
            </a:pPr>
            <a:r>
              <a:rPr lang="en-US" altLang="en-US" sz="1600" dirty="0">
                <a:latin typeface="Arial" pitchFamily="34" charset="0"/>
              </a:rPr>
              <a:t>The Principles of Sorting in Flow Cytometry</a:t>
            </a:r>
          </a:p>
          <a:p>
            <a:pPr marL="285750" indent="-285750">
              <a:buFontTx/>
              <a:buChar char="-"/>
            </a:pPr>
            <a:r>
              <a:rPr lang="en-US" altLang="en-US" sz="1600" dirty="0">
                <a:latin typeface="Arial" pitchFamily="34" charset="0"/>
              </a:rPr>
              <a:t>Parameters used in Flow Cytometry</a:t>
            </a:r>
          </a:p>
          <a:p>
            <a:pPr marL="285750" indent="-285750">
              <a:buFontTx/>
              <a:buChar char="-"/>
            </a:pPr>
            <a:r>
              <a:rPr lang="en-US" altLang="en-US" sz="1600" dirty="0">
                <a:latin typeface="Arial" pitchFamily="34" charset="0"/>
              </a:rPr>
              <a:t>Parameters &amp; Probes for Evaluation of DNA &amp; RNA in Flow Cytometry</a:t>
            </a:r>
          </a:p>
          <a:p>
            <a:pPr marL="285750" indent="-285750">
              <a:buFontTx/>
              <a:buChar char="-"/>
            </a:pPr>
            <a:r>
              <a:rPr lang="en-US" altLang="en-US" sz="1600" dirty="0">
                <a:latin typeface="Arial" pitchFamily="34" charset="0"/>
              </a:rPr>
              <a:t>Spectral Flow Cytometry</a:t>
            </a:r>
          </a:p>
          <a:p>
            <a:pPr marL="285750" indent="-285750">
              <a:buFontTx/>
              <a:buChar char="-"/>
            </a:pPr>
            <a:r>
              <a:rPr lang="en-US" altLang="en-US" sz="1600" dirty="0">
                <a:latin typeface="Arial" pitchFamily="34" charset="0"/>
              </a:rPr>
              <a:t>Any </a:t>
            </a:r>
            <a:r>
              <a:rPr lang="en-US" altLang="en-US" sz="1600" i="1" dirty="0">
                <a:latin typeface="Arial" pitchFamily="34" charset="0"/>
              </a:rPr>
              <a:t>other topic can be suggested </a:t>
            </a:r>
            <a:endParaRPr lang="en-US" altLang="en-US" sz="1600" dirty="0">
              <a:latin typeface="Arial" pitchFamily="34" charset="0"/>
            </a:endParaRPr>
          </a:p>
        </p:txBody>
      </p:sp>
      <p:sp>
        <p:nvSpPr>
          <p:cNvPr id="8" name="TextBox 7">
            <a:extLst>
              <a:ext uri="{FF2B5EF4-FFF2-40B4-BE49-F238E27FC236}">
                <a16:creationId xmlns:a16="http://schemas.microsoft.com/office/drawing/2014/main" id="{FA3EBD2D-1103-B342-A562-F5A5B23F131E}"/>
              </a:ext>
            </a:extLst>
          </p:cNvPr>
          <p:cNvSpPr txBox="1"/>
          <p:nvPr/>
        </p:nvSpPr>
        <p:spPr>
          <a:xfrm>
            <a:off x="1367917" y="5502674"/>
            <a:ext cx="7492999" cy="1015663"/>
          </a:xfrm>
          <a:prstGeom prst="rect">
            <a:avLst/>
          </a:prstGeom>
          <a:noFill/>
        </p:spPr>
        <p:txBody>
          <a:bodyPr wrap="square">
            <a:spAutoFit/>
          </a:bodyPr>
          <a:lstStyle/>
          <a:p>
            <a:r>
              <a:rPr lang="en-US" altLang="en-US" sz="1200" b="1" dirty="0">
                <a:solidFill>
                  <a:srgbClr val="FF3300"/>
                </a:solidFill>
                <a:latin typeface="Arial" pitchFamily="34" charset="0"/>
              </a:rPr>
              <a:t>RULES:</a:t>
            </a:r>
            <a:r>
              <a:rPr lang="en-US" altLang="en-US" sz="1200" dirty="0">
                <a:latin typeface="Arial" pitchFamily="34" charset="0"/>
              </a:rPr>
              <a:t> Presentations on research projects </a:t>
            </a:r>
            <a:r>
              <a:rPr lang="en-US" altLang="en-US" sz="1200" b="1" dirty="0">
                <a:solidFill>
                  <a:srgbClr val="FF3300"/>
                </a:solidFill>
                <a:latin typeface="Arial" pitchFamily="34" charset="0"/>
              </a:rPr>
              <a:t>WILL NOT BE ALLOWED</a:t>
            </a:r>
            <a:r>
              <a:rPr lang="en-US" altLang="en-US" sz="1200" dirty="0">
                <a:latin typeface="Arial" pitchFamily="34" charset="0"/>
              </a:rPr>
              <a:t>. The purpose of this seminar is to demonstrate your technical knowledge in a particular area of flow cytometry. The seminar may be recorded and must not exceed 15 minutes. All presentations must be made using </a:t>
            </a:r>
            <a:r>
              <a:rPr lang="en-US" altLang="en-US" sz="1200" dirty="0" err="1">
                <a:latin typeface="Arial" pitchFamily="34" charset="0"/>
              </a:rPr>
              <a:t>Powerpoint</a:t>
            </a:r>
            <a:r>
              <a:rPr lang="en-US" altLang="en-US" sz="1200" dirty="0">
                <a:latin typeface="Arial" pitchFamily="34" charset="0"/>
              </a:rPr>
              <a:t>. Electronic must be provided in advance for evaluation. All material must be approved by the course instructor before presentation.</a:t>
            </a:r>
          </a:p>
        </p:txBody>
      </p:sp>
    </p:spTree>
  </p:cSld>
  <p:clrMapOvr>
    <a:masterClrMapping/>
  </p:clrMapOvr>
  <mc:AlternateContent xmlns:mc="http://schemas.openxmlformats.org/markup-compatibility/2006" xmlns:p14="http://schemas.microsoft.com/office/powerpoint/2010/main">
    <mc:Choice Requires="p14">
      <p:transition spd="slow" p14:dur="2000" advTm="63620"/>
    </mc:Choice>
    <mc:Fallback xmlns="">
      <p:transition spd="slow" advTm="6362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2"/>
          <p:cNvSpPr>
            <a:spLocks noGrp="1"/>
          </p:cNvSpPr>
          <p:nvPr>
            <p:ph type="dt" sz="quarter" idx="4294967295"/>
          </p:nvPr>
        </p:nvSpPr>
        <p:spPr>
          <a:xfrm>
            <a:off x="1078801"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24DFFCA-84C4-7A41-9C22-187A94C5CE7E}" type="datetime12">
              <a:rPr lang="en-US" altLang="en-US" smtClean="0"/>
              <a:t>6:53 PM</a:t>
            </a:fld>
            <a:endParaRPr lang="en-US" altLang="en-US" dirty="0"/>
          </a:p>
        </p:txBody>
      </p:sp>
      <p:sp>
        <p:nvSpPr>
          <p:cNvPr id="11268"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4F260B2-0FA6-4F9C-8402-7C480AC1837B}" type="slidenum">
              <a:rPr lang="en-US" altLang="en-US" smtClean="0">
                <a:latin typeface="Comic Sans MS" pitchFamily="66" charset="0"/>
              </a:rPr>
              <a:pPr/>
              <a:t>12</a:t>
            </a:fld>
            <a:endParaRPr lang="en-US" altLang="en-US">
              <a:latin typeface="Comic Sans MS" pitchFamily="66" charset="0"/>
            </a:endParaRPr>
          </a:p>
        </p:txBody>
      </p:sp>
      <p:sp>
        <p:nvSpPr>
          <p:cNvPr id="11269" name="Rectangle 2"/>
          <p:cNvSpPr>
            <a:spLocks noGrp="1" noChangeArrowheads="1"/>
          </p:cNvSpPr>
          <p:nvPr>
            <p:ph type="title"/>
          </p:nvPr>
        </p:nvSpPr>
        <p:spPr>
          <a:xfrm>
            <a:off x="608013" y="133350"/>
            <a:ext cx="8535987" cy="542925"/>
          </a:xfrm>
        </p:spPr>
        <p:txBody>
          <a:bodyPr/>
          <a:lstStyle/>
          <a:p>
            <a:r>
              <a:rPr lang="en-US" altLang="en-US">
                <a:solidFill>
                  <a:schemeClr val="tx1"/>
                </a:solidFill>
              </a:rPr>
              <a:t>General introduction to flow cytometry</a:t>
            </a:r>
          </a:p>
        </p:txBody>
      </p:sp>
      <p:graphicFrame>
        <p:nvGraphicFramePr>
          <p:cNvPr id="11270" name="Object 1024"/>
          <p:cNvGraphicFramePr>
            <a:graphicFrameLocks noChangeAspect="1"/>
          </p:cNvGraphicFramePr>
          <p:nvPr/>
        </p:nvGraphicFramePr>
        <p:xfrm>
          <a:off x="390525" y="2062163"/>
          <a:ext cx="8531225" cy="3302000"/>
        </p:xfrm>
        <a:graphic>
          <a:graphicData uri="http://schemas.openxmlformats.org/presentationml/2006/ole">
            <mc:AlternateContent xmlns:mc="http://schemas.openxmlformats.org/markup-compatibility/2006">
              <mc:Choice xmlns:v="urn:schemas-microsoft-com:vml" Requires="v">
                <p:oleObj name="Document" r:id="rId3" imgW="6725412" imgH="2819400" progId="Word.Document.8">
                  <p:embed/>
                </p:oleObj>
              </mc:Choice>
              <mc:Fallback>
                <p:oleObj name="Document" r:id="rId3" imgW="6725412" imgH="2819400" progId="Word.Document.8">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5" y="2062163"/>
                        <a:ext cx="8531225" cy="330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11271" name="Text Box 4"/>
          <p:cNvSpPr txBox="1">
            <a:spLocks noChangeArrowheads="1"/>
          </p:cNvSpPr>
          <p:nvPr/>
        </p:nvSpPr>
        <p:spPr bwMode="auto">
          <a:xfrm>
            <a:off x="-94869" y="1192022"/>
            <a:ext cx="8964613" cy="3311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r>
              <a:rPr lang="en-US" altLang="en-US" sz="2000" b="1" dirty="0">
                <a:latin typeface="Arial" pitchFamily="34" charset="0"/>
              </a:rPr>
              <a:t>Introduction to the terminology, types of measurements, capabilities of flow cytometry, uses &amp; applications</a:t>
            </a:r>
          </a:p>
          <a:p>
            <a:pPr lvl="2">
              <a:lnSpc>
                <a:spcPct val="96000"/>
              </a:lnSpc>
            </a:pPr>
            <a:endParaRPr lang="en-US" altLang="en-US" sz="2000" dirty="0">
              <a:latin typeface="Arial" pitchFamily="34" charset="0"/>
            </a:endParaRPr>
          </a:p>
          <a:p>
            <a:pPr lvl="2">
              <a:buFontTx/>
              <a:buChar char="•"/>
            </a:pPr>
            <a:r>
              <a:rPr lang="en-US" altLang="en-US" sz="2000" dirty="0">
                <a:latin typeface="Arial" pitchFamily="34" charset="0"/>
              </a:rPr>
              <a:t> Comparison between </a:t>
            </a:r>
            <a:r>
              <a:rPr lang="en-US" altLang="en-US" sz="2000" dirty="0">
                <a:solidFill>
                  <a:srgbClr val="FF3300"/>
                </a:solidFill>
                <a:latin typeface="Arial" pitchFamily="34" charset="0"/>
              </a:rPr>
              <a:t>flow cytometry</a:t>
            </a:r>
            <a:r>
              <a:rPr lang="en-US" altLang="en-US" sz="2000" dirty="0">
                <a:latin typeface="Arial" pitchFamily="34" charset="0"/>
              </a:rPr>
              <a:t> and </a:t>
            </a:r>
            <a:r>
              <a:rPr lang="en-US" altLang="en-US" sz="2000" dirty="0">
                <a:solidFill>
                  <a:srgbClr val="FF3300"/>
                </a:solidFill>
                <a:latin typeface="Arial" pitchFamily="34" charset="0"/>
              </a:rPr>
              <a:t>fluorescence microscopy</a:t>
            </a:r>
          </a:p>
          <a:p>
            <a:pPr lvl="2">
              <a:buFontTx/>
              <a:buChar char="•"/>
            </a:pPr>
            <a:r>
              <a:rPr lang="en-US" altLang="en-US" sz="2000" dirty="0">
                <a:latin typeface="Arial" pitchFamily="34" charset="0"/>
              </a:rPr>
              <a:t> Transmitted light</a:t>
            </a:r>
          </a:p>
          <a:p>
            <a:pPr lvl="2">
              <a:buFontTx/>
              <a:buChar char="•"/>
            </a:pPr>
            <a:r>
              <a:rPr lang="en-US" altLang="en-US" sz="2000" dirty="0">
                <a:latin typeface="Arial" pitchFamily="34" charset="0"/>
              </a:rPr>
              <a:t> Scatter</a:t>
            </a:r>
          </a:p>
          <a:p>
            <a:pPr lvl="2">
              <a:buFontTx/>
              <a:buChar char="•"/>
            </a:pPr>
            <a:r>
              <a:rPr lang="en-US" altLang="en-US" sz="2000" dirty="0">
                <a:latin typeface="Arial" pitchFamily="34" charset="0"/>
              </a:rPr>
              <a:t> Sensitivity, precision of measurements, statistics,  populations</a:t>
            </a:r>
          </a:p>
          <a:p>
            <a:pPr lvl="2">
              <a:buFontTx/>
              <a:buChar char="•"/>
            </a:pPr>
            <a:r>
              <a:rPr lang="en-US" altLang="en-US" sz="2000" dirty="0">
                <a:latin typeface="Arial" pitchFamily="34" charset="0"/>
              </a:rPr>
              <a:t> Flow cytometry generally does not provide spatial information (exception would be </a:t>
            </a:r>
            <a:r>
              <a:rPr lang="en-US" altLang="en-US" sz="2000" dirty="0" err="1">
                <a:latin typeface="Arial" pitchFamily="34" charset="0"/>
              </a:rPr>
              <a:t>Amnis</a:t>
            </a:r>
            <a:r>
              <a:rPr lang="en-US" altLang="en-US" sz="2000" baseline="30000" dirty="0" err="1">
                <a:latin typeface="Arial" pitchFamily="34" charset="0"/>
              </a:rPr>
              <a:t>TM</a:t>
            </a:r>
            <a:r>
              <a:rPr lang="en-US" altLang="en-US" sz="2000" dirty="0">
                <a:latin typeface="Arial" pitchFamily="34" charset="0"/>
              </a:rPr>
              <a:t> that does flow and imaging)</a:t>
            </a:r>
          </a:p>
          <a:p>
            <a:pPr>
              <a:spcBef>
                <a:spcPct val="50000"/>
              </a:spcBef>
            </a:pPr>
            <a:endParaRPr lang="en-US" altLang="en-US" sz="2000" dirty="0">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134149"/>
    </mc:Choice>
    <mc:Fallback xmlns="">
      <p:transition spd="slow" advTm="13414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B2F8C4F-97ED-0B4D-BC49-20A1A120DA72}" type="datetime12">
              <a:rPr lang="en-US" altLang="en-US" smtClean="0"/>
              <a:t>6:54 PM</a:t>
            </a:fld>
            <a:endParaRPr lang="en-US" altLang="en-US"/>
          </a:p>
        </p:txBody>
      </p:sp>
      <p:sp>
        <p:nvSpPr>
          <p:cNvPr id="122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63851E3-14B0-40FA-9EB7-6B798DBD3CC5}" type="slidenum">
              <a:rPr lang="en-US" altLang="en-US" smtClean="0">
                <a:latin typeface="Comic Sans MS" pitchFamily="66" charset="0"/>
              </a:rPr>
              <a:pPr/>
              <a:t>13</a:t>
            </a:fld>
            <a:endParaRPr lang="en-US" altLang="en-US">
              <a:latin typeface="Comic Sans MS" pitchFamily="66" charset="0"/>
            </a:endParaRPr>
          </a:p>
        </p:txBody>
      </p:sp>
      <p:sp>
        <p:nvSpPr>
          <p:cNvPr id="12293" name="Rectangle 2"/>
          <p:cNvSpPr>
            <a:spLocks noGrp="1" noChangeArrowheads="1"/>
          </p:cNvSpPr>
          <p:nvPr>
            <p:ph type="title"/>
          </p:nvPr>
        </p:nvSpPr>
        <p:spPr/>
        <p:txBody>
          <a:bodyPr/>
          <a:lstStyle/>
          <a:p>
            <a:r>
              <a:rPr lang="en-US" altLang="en-US" sz="1800"/>
              <a:t>Publications using the keyword “</a:t>
            </a:r>
            <a:r>
              <a:rPr lang="en-US" altLang="en-US" sz="1800">
                <a:solidFill>
                  <a:srgbClr val="FF0000"/>
                </a:solidFill>
              </a:rPr>
              <a:t>flow cytometry</a:t>
            </a:r>
            <a:r>
              <a:rPr lang="en-US" altLang="en-US" sz="1800"/>
              <a:t>” from </a:t>
            </a:r>
          </a:p>
        </p:txBody>
      </p:sp>
      <p:sp>
        <p:nvSpPr>
          <p:cNvPr id="12295" name="Text Box 4"/>
          <p:cNvSpPr txBox="1">
            <a:spLocks noChangeArrowheads="1"/>
          </p:cNvSpPr>
          <p:nvPr/>
        </p:nvSpPr>
        <p:spPr bwMode="auto">
          <a:xfrm>
            <a:off x="1941513" y="6154738"/>
            <a:ext cx="5149850"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a:latin typeface="Arial" pitchFamily="34" charset="0"/>
              </a:rPr>
              <a:t>The field of flow cytometry continually grows</a:t>
            </a:r>
          </a:p>
        </p:txBody>
      </p:sp>
      <p:pic>
        <p:nvPicPr>
          <p:cNvPr id="12296" name="Picture 5" descr="entrez_pubm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512763"/>
            <a:ext cx="1571625" cy="493712"/>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2297" name="Group 6"/>
          <p:cNvGrpSpPr>
            <a:grpSpLocks/>
          </p:cNvGrpSpPr>
          <p:nvPr/>
        </p:nvGrpSpPr>
        <p:grpSpPr bwMode="auto">
          <a:xfrm>
            <a:off x="271463" y="2161830"/>
            <a:ext cx="8216899" cy="3857625"/>
            <a:chOff x="111" y="1362"/>
            <a:chExt cx="5532" cy="1852"/>
          </a:xfrm>
        </p:grpSpPr>
        <p:sp>
          <p:nvSpPr>
            <p:cNvPr id="12412" name="Rectangle 7"/>
            <p:cNvSpPr>
              <a:spLocks noChangeArrowheads="1"/>
            </p:cNvSpPr>
            <p:nvPr/>
          </p:nvSpPr>
          <p:spPr bwMode="auto">
            <a:xfrm>
              <a:off x="111" y="1362"/>
              <a:ext cx="5532" cy="1350"/>
            </a:xfrm>
            <a:prstGeom prst="rect">
              <a:avLst/>
            </a:prstGeom>
            <a:solidFill>
              <a:srgbClr val="FFFFFF"/>
            </a:solidFill>
            <a:ln w="0">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nvGrpSpPr>
            <p:cNvPr id="12413" name="Group 8"/>
            <p:cNvGrpSpPr>
              <a:grpSpLocks/>
            </p:cNvGrpSpPr>
            <p:nvPr/>
          </p:nvGrpSpPr>
          <p:grpSpPr bwMode="auto">
            <a:xfrm>
              <a:off x="400" y="2856"/>
              <a:ext cx="4708" cy="358"/>
              <a:chOff x="400" y="2856"/>
              <a:chExt cx="4708" cy="358"/>
            </a:xfrm>
          </p:grpSpPr>
          <p:sp>
            <p:nvSpPr>
              <p:cNvPr id="12414" name="Rectangle 9"/>
              <p:cNvSpPr>
                <a:spLocks noChangeArrowheads="1"/>
              </p:cNvSpPr>
              <p:nvPr/>
            </p:nvSpPr>
            <p:spPr bwMode="auto">
              <a:xfrm rot="-5400000">
                <a:off x="280" y="2989"/>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•1975-1976</a:t>
                </a:r>
                <a:endParaRPr lang="en-US" altLang="en-US">
                  <a:latin typeface="Arial" pitchFamily="34" charset="0"/>
                </a:endParaRPr>
              </a:p>
            </p:txBody>
          </p:sp>
          <p:sp>
            <p:nvSpPr>
              <p:cNvPr id="12415" name="Rectangle 10"/>
              <p:cNvSpPr>
                <a:spLocks noChangeArrowheads="1"/>
              </p:cNvSpPr>
              <p:nvPr/>
            </p:nvSpPr>
            <p:spPr bwMode="auto">
              <a:xfrm rot="-5400000">
                <a:off x="433" y="2989"/>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•1976-1977</a:t>
                </a:r>
                <a:endParaRPr lang="en-US" altLang="en-US">
                  <a:latin typeface="Arial" pitchFamily="34" charset="0"/>
                </a:endParaRPr>
              </a:p>
            </p:txBody>
          </p:sp>
          <p:sp>
            <p:nvSpPr>
              <p:cNvPr id="12416" name="Rectangle 11"/>
              <p:cNvSpPr>
                <a:spLocks noChangeArrowheads="1"/>
              </p:cNvSpPr>
              <p:nvPr/>
            </p:nvSpPr>
            <p:spPr bwMode="auto">
              <a:xfrm rot="-5400000">
                <a:off x="579" y="2989"/>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•1977-1978</a:t>
                </a:r>
                <a:endParaRPr lang="en-US" altLang="en-US">
                  <a:latin typeface="Arial" pitchFamily="34" charset="0"/>
                </a:endParaRPr>
              </a:p>
            </p:txBody>
          </p:sp>
          <p:sp>
            <p:nvSpPr>
              <p:cNvPr id="12417" name="Rectangle 12"/>
              <p:cNvSpPr>
                <a:spLocks noChangeArrowheads="1"/>
              </p:cNvSpPr>
              <p:nvPr/>
            </p:nvSpPr>
            <p:spPr bwMode="auto">
              <a:xfrm rot="-5400000">
                <a:off x="740" y="2989"/>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•1978-1979</a:t>
                </a:r>
                <a:endParaRPr lang="en-US" altLang="en-US">
                  <a:latin typeface="Arial" pitchFamily="34" charset="0"/>
                </a:endParaRPr>
              </a:p>
            </p:txBody>
          </p:sp>
          <p:sp>
            <p:nvSpPr>
              <p:cNvPr id="12418" name="Rectangle 13"/>
              <p:cNvSpPr>
                <a:spLocks noChangeArrowheads="1"/>
              </p:cNvSpPr>
              <p:nvPr/>
            </p:nvSpPr>
            <p:spPr bwMode="auto">
              <a:xfrm rot="-5400000">
                <a:off x="890" y="2989"/>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•1979-1980</a:t>
                </a:r>
                <a:endParaRPr lang="en-US" altLang="en-US">
                  <a:latin typeface="Arial" pitchFamily="34" charset="0"/>
                </a:endParaRPr>
              </a:p>
            </p:txBody>
          </p:sp>
          <p:sp>
            <p:nvSpPr>
              <p:cNvPr id="12419" name="Rectangle 14"/>
              <p:cNvSpPr>
                <a:spLocks noChangeArrowheads="1"/>
              </p:cNvSpPr>
              <p:nvPr/>
            </p:nvSpPr>
            <p:spPr bwMode="auto">
              <a:xfrm rot="-5400000">
                <a:off x="1051" y="2987"/>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•1980-1981</a:t>
                </a:r>
                <a:endParaRPr lang="en-US" altLang="en-US">
                  <a:latin typeface="Arial" pitchFamily="34" charset="0"/>
                </a:endParaRPr>
              </a:p>
            </p:txBody>
          </p:sp>
          <p:sp>
            <p:nvSpPr>
              <p:cNvPr id="12420" name="Rectangle 15"/>
              <p:cNvSpPr>
                <a:spLocks noChangeArrowheads="1"/>
              </p:cNvSpPr>
              <p:nvPr/>
            </p:nvSpPr>
            <p:spPr bwMode="auto">
              <a:xfrm rot="-5400000">
                <a:off x="1206" y="2986"/>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•1981-1982</a:t>
                </a:r>
                <a:endParaRPr lang="en-US" altLang="en-US">
                  <a:latin typeface="Arial" pitchFamily="34" charset="0"/>
                </a:endParaRPr>
              </a:p>
            </p:txBody>
          </p:sp>
          <p:sp>
            <p:nvSpPr>
              <p:cNvPr id="12421" name="Rectangle 16"/>
              <p:cNvSpPr>
                <a:spLocks noChangeArrowheads="1"/>
              </p:cNvSpPr>
              <p:nvPr/>
            </p:nvSpPr>
            <p:spPr bwMode="auto">
              <a:xfrm rot="-5400000">
                <a:off x="1359" y="2986"/>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•1982-1983</a:t>
                </a:r>
                <a:endParaRPr lang="en-US" altLang="en-US">
                  <a:latin typeface="Arial" pitchFamily="34" charset="0"/>
                </a:endParaRPr>
              </a:p>
            </p:txBody>
          </p:sp>
          <p:sp>
            <p:nvSpPr>
              <p:cNvPr id="12422" name="Rectangle 17"/>
              <p:cNvSpPr>
                <a:spLocks noChangeArrowheads="1"/>
              </p:cNvSpPr>
              <p:nvPr/>
            </p:nvSpPr>
            <p:spPr bwMode="auto">
              <a:xfrm rot="-5400000">
                <a:off x="1520" y="2986"/>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•1983-1984</a:t>
                </a:r>
                <a:endParaRPr lang="en-US" altLang="en-US">
                  <a:latin typeface="Arial" pitchFamily="34" charset="0"/>
                </a:endParaRPr>
              </a:p>
            </p:txBody>
          </p:sp>
          <p:sp>
            <p:nvSpPr>
              <p:cNvPr id="12423" name="Rectangle 18"/>
              <p:cNvSpPr>
                <a:spLocks noChangeArrowheads="1"/>
              </p:cNvSpPr>
              <p:nvPr/>
            </p:nvSpPr>
            <p:spPr bwMode="auto">
              <a:xfrm rot="-5400000">
                <a:off x="1669" y="2984"/>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•1984-1985</a:t>
                </a:r>
                <a:endParaRPr lang="en-US" altLang="en-US">
                  <a:latin typeface="Arial" pitchFamily="34" charset="0"/>
                </a:endParaRPr>
              </a:p>
            </p:txBody>
          </p:sp>
          <p:sp>
            <p:nvSpPr>
              <p:cNvPr id="12424" name="Rectangle 19"/>
              <p:cNvSpPr>
                <a:spLocks noChangeArrowheads="1"/>
              </p:cNvSpPr>
              <p:nvPr/>
            </p:nvSpPr>
            <p:spPr bwMode="auto">
              <a:xfrm rot="-5400000">
                <a:off x="1819" y="2983"/>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•1985-1986</a:t>
                </a:r>
                <a:endParaRPr lang="en-US" altLang="en-US">
                  <a:latin typeface="Arial" pitchFamily="34" charset="0"/>
                </a:endParaRPr>
              </a:p>
            </p:txBody>
          </p:sp>
          <p:sp>
            <p:nvSpPr>
              <p:cNvPr id="12425" name="Rectangle 20"/>
              <p:cNvSpPr>
                <a:spLocks noChangeArrowheads="1"/>
              </p:cNvSpPr>
              <p:nvPr/>
            </p:nvSpPr>
            <p:spPr bwMode="auto">
              <a:xfrm rot="-5400000">
                <a:off x="1977" y="2978"/>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•1986-1987</a:t>
                </a:r>
                <a:endParaRPr lang="en-US" altLang="en-US">
                  <a:latin typeface="Arial" pitchFamily="34" charset="0"/>
                </a:endParaRPr>
              </a:p>
            </p:txBody>
          </p:sp>
          <p:sp>
            <p:nvSpPr>
              <p:cNvPr id="12426" name="Rectangle 21"/>
              <p:cNvSpPr>
                <a:spLocks noChangeArrowheads="1"/>
              </p:cNvSpPr>
              <p:nvPr/>
            </p:nvSpPr>
            <p:spPr bwMode="auto">
              <a:xfrm rot="-5400000">
                <a:off x="2130"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•1987-1988</a:t>
                </a:r>
                <a:endParaRPr lang="en-US" altLang="en-US">
                  <a:latin typeface="Arial" pitchFamily="34" charset="0"/>
                </a:endParaRPr>
              </a:p>
            </p:txBody>
          </p:sp>
          <p:sp>
            <p:nvSpPr>
              <p:cNvPr id="12427" name="Rectangle 22"/>
              <p:cNvSpPr>
                <a:spLocks noChangeArrowheads="1"/>
              </p:cNvSpPr>
              <p:nvPr/>
            </p:nvSpPr>
            <p:spPr bwMode="auto">
              <a:xfrm rot="-5400000">
                <a:off x="2285" y="2978"/>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•1988-1989</a:t>
                </a:r>
                <a:endParaRPr lang="en-US" altLang="en-US">
                  <a:latin typeface="Arial" pitchFamily="34" charset="0"/>
                </a:endParaRPr>
              </a:p>
            </p:txBody>
          </p:sp>
          <p:sp>
            <p:nvSpPr>
              <p:cNvPr id="12428" name="Rectangle 23"/>
              <p:cNvSpPr>
                <a:spLocks noChangeArrowheads="1"/>
              </p:cNvSpPr>
              <p:nvPr/>
            </p:nvSpPr>
            <p:spPr bwMode="auto">
              <a:xfrm rot="-5400000">
                <a:off x="2435" y="2978"/>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•1989-1990</a:t>
                </a:r>
                <a:endParaRPr lang="en-US" altLang="en-US">
                  <a:latin typeface="Arial" pitchFamily="34" charset="0"/>
                </a:endParaRPr>
              </a:p>
            </p:txBody>
          </p:sp>
          <p:sp>
            <p:nvSpPr>
              <p:cNvPr id="12429" name="Rectangle 24"/>
              <p:cNvSpPr>
                <a:spLocks noChangeArrowheads="1"/>
              </p:cNvSpPr>
              <p:nvPr/>
            </p:nvSpPr>
            <p:spPr bwMode="auto">
              <a:xfrm rot="-5400000">
                <a:off x="2588"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•1990-1991</a:t>
                </a:r>
                <a:endParaRPr lang="en-US" altLang="en-US">
                  <a:latin typeface="Arial" pitchFamily="34" charset="0"/>
                </a:endParaRPr>
              </a:p>
            </p:txBody>
          </p:sp>
          <p:sp>
            <p:nvSpPr>
              <p:cNvPr id="12430" name="Rectangle 25"/>
              <p:cNvSpPr>
                <a:spLocks noChangeArrowheads="1"/>
              </p:cNvSpPr>
              <p:nvPr/>
            </p:nvSpPr>
            <p:spPr bwMode="auto">
              <a:xfrm rot="-5400000">
                <a:off x="2746" y="2978"/>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•1991-1992</a:t>
                </a:r>
                <a:endParaRPr lang="en-US" altLang="en-US">
                  <a:latin typeface="Arial" pitchFamily="34" charset="0"/>
                </a:endParaRPr>
              </a:p>
            </p:txBody>
          </p:sp>
          <p:sp>
            <p:nvSpPr>
              <p:cNvPr id="12431" name="Rectangle 26"/>
              <p:cNvSpPr>
                <a:spLocks noChangeArrowheads="1"/>
              </p:cNvSpPr>
              <p:nvPr/>
            </p:nvSpPr>
            <p:spPr bwMode="auto">
              <a:xfrm rot="-5400000">
                <a:off x="2894" y="2978"/>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•1992-1993</a:t>
                </a:r>
                <a:endParaRPr lang="en-US" altLang="en-US">
                  <a:latin typeface="Arial" pitchFamily="34" charset="0"/>
                </a:endParaRPr>
              </a:p>
            </p:txBody>
          </p:sp>
          <p:sp>
            <p:nvSpPr>
              <p:cNvPr id="12432" name="Rectangle 27"/>
              <p:cNvSpPr>
                <a:spLocks noChangeArrowheads="1"/>
              </p:cNvSpPr>
              <p:nvPr/>
            </p:nvSpPr>
            <p:spPr bwMode="auto">
              <a:xfrm rot="-5400000">
                <a:off x="3046"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•1993-1994</a:t>
                </a:r>
                <a:endParaRPr lang="en-US" altLang="en-US">
                  <a:latin typeface="Arial" pitchFamily="34" charset="0"/>
                </a:endParaRPr>
              </a:p>
            </p:txBody>
          </p:sp>
          <p:sp>
            <p:nvSpPr>
              <p:cNvPr id="12433" name="Rectangle 28"/>
              <p:cNvSpPr>
                <a:spLocks noChangeArrowheads="1"/>
              </p:cNvSpPr>
              <p:nvPr/>
            </p:nvSpPr>
            <p:spPr bwMode="auto">
              <a:xfrm rot="-5400000">
                <a:off x="3205"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•1994-1995</a:t>
                </a:r>
                <a:endParaRPr lang="en-US" altLang="en-US">
                  <a:latin typeface="Arial" pitchFamily="34" charset="0"/>
                </a:endParaRPr>
              </a:p>
            </p:txBody>
          </p:sp>
          <p:sp>
            <p:nvSpPr>
              <p:cNvPr id="12434" name="Rectangle 29"/>
              <p:cNvSpPr>
                <a:spLocks noChangeArrowheads="1"/>
              </p:cNvSpPr>
              <p:nvPr/>
            </p:nvSpPr>
            <p:spPr bwMode="auto">
              <a:xfrm rot="-5400000">
                <a:off x="3351"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•1995-1996</a:t>
                </a:r>
                <a:endParaRPr lang="en-US" altLang="en-US">
                  <a:latin typeface="Arial" pitchFamily="34" charset="0"/>
                </a:endParaRPr>
              </a:p>
            </p:txBody>
          </p:sp>
          <p:sp>
            <p:nvSpPr>
              <p:cNvPr id="12435" name="Rectangle 30"/>
              <p:cNvSpPr>
                <a:spLocks noChangeArrowheads="1"/>
              </p:cNvSpPr>
              <p:nvPr/>
            </p:nvSpPr>
            <p:spPr bwMode="auto">
              <a:xfrm rot="-5400000">
                <a:off x="3501"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•1996-1997</a:t>
                </a:r>
                <a:endParaRPr lang="en-US" altLang="en-US">
                  <a:latin typeface="Arial" pitchFamily="34" charset="0"/>
                </a:endParaRPr>
              </a:p>
            </p:txBody>
          </p:sp>
          <p:sp>
            <p:nvSpPr>
              <p:cNvPr id="12436" name="Rectangle 31"/>
              <p:cNvSpPr>
                <a:spLocks noChangeArrowheads="1"/>
              </p:cNvSpPr>
              <p:nvPr/>
            </p:nvSpPr>
            <p:spPr bwMode="auto">
              <a:xfrm rot="-5400000">
                <a:off x="3663"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•1997-1998</a:t>
                </a:r>
                <a:endParaRPr lang="en-US" altLang="en-US">
                  <a:latin typeface="Arial" pitchFamily="34" charset="0"/>
                </a:endParaRPr>
              </a:p>
            </p:txBody>
          </p:sp>
          <p:sp>
            <p:nvSpPr>
              <p:cNvPr id="12437" name="Rectangle 32"/>
              <p:cNvSpPr>
                <a:spLocks noChangeArrowheads="1"/>
              </p:cNvSpPr>
              <p:nvPr/>
            </p:nvSpPr>
            <p:spPr bwMode="auto">
              <a:xfrm rot="-5400000">
                <a:off x="3812" y="297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•1998-1999</a:t>
                </a:r>
                <a:endParaRPr lang="en-US" altLang="en-US">
                  <a:latin typeface="Arial" pitchFamily="34" charset="0"/>
                </a:endParaRPr>
              </a:p>
            </p:txBody>
          </p:sp>
          <p:sp>
            <p:nvSpPr>
              <p:cNvPr id="12438" name="Rectangle 33"/>
              <p:cNvSpPr>
                <a:spLocks noChangeArrowheads="1"/>
              </p:cNvSpPr>
              <p:nvPr/>
            </p:nvSpPr>
            <p:spPr bwMode="auto">
              <a:xfrm rot="-5400000">
                <a:off x="3967" y="2985"/>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•1999-2000</a:t>
                </a:r>
                <a:endParaRPr lang="en-US" altLang="en-US">
                  <a:latin typeface="Arial" pitchFamily="34" charset="0"/>
                </a:endParaRPr>
              </a:p>
            </p:txBody>
          </p:sp>
          <p:sp>
            <p:nvSpPr>
              <p:cNvPr id="12439" name="Rectangle 34"/>
              <p:cNvSpPr>
                <a:spLocks noChangeArrowheads="1"/>
              </p:cNvSpPr>
              <p:nvPr/>
            </p:nvSpPr>
            <p:spPr bwMode="auto">
              <a:xfrm rot="-5400000">
                <a:off x="4119" y="2986"/>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dirty="0">
                    <a:solidFill>
                      <a:srgbClr val="000000"/>
                    </a:solidFill>
                    <a:latin typeface="Helvetica" pitchFamily="34" charset="0"/>
                  </a:rPr>
                  <a:t>•2000-2001</a:t>
                </a:r>
                <a:endParaRPr lang="en-US" altLang="en-US" dirty="0">
                  <a:latin typeface="Arial" pitchFamily="34" charset="0"/>
                </a:endParaRPr>
              </a:p>
            </p:txBody>
          </p:sp>
          <p:sp>
            <p:nvSpPr>
              <p:cNvPr id="12440" name="Rectangle 35"/>
              <p:cNvSpPr>
                <a:spLocks noChangeArrowheads="1"/>
              </p:cNvSpPr>
              <p:nvPr/>
            </p:nvSpPr>
            <p:spPr bwMode="auto">
              <a:xfrm rot="-5400000">
                <a:off x="4269" y="2986"/>
                <a:ext cx="345"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•2001-2002</a:t>
                </a:r>
                <a:endParaRPr lang="en-US" altLang="en-US">
                  <a:latin typeface="Arial" pitchFamily="34" charset="0"/>
                </a:endParaRPr>
              </a:p>
            </p:txBody>
          </p:sp>
          <p:sp>
            <p:nvSpPr>
              <p:cNvPr id="12441" name="Rectangle 36"/>
              <p:cNvSpPr>
                <a:spLocks noChangeArrowheads="1"/>
              </p:cNvSpPr>
              <p:nvPr/>
            </p:nvSpPr>
            <p:spPr bwMode="auto">
              <a:xfrm rot="-5400000">
                <a:off x="4431" y="2989"/>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•2002-2003</a:t>
                </a:r>
                <a:endParaRPr lang="en-US" altLang="en-US">
                  <a:latin typeface="Arial" pitchFamily="34" charset="0"/>
                </a:endParaRPr>
              </a:p>
            </p:txBody>
          </p:sp>
          <p:sp>
            <p:nvSpPr>
              <p:cNvPr id="12442" name="Rectangle 37"/>
              <p:cNvSpPr>
                <a:spLocks noChangeArrowheads="1"/>
              </p:cNvSpPr>
              <p:nvPr/>
            </p:nvSpPr>
            <p:spPr bwMode="auto">
              <a:xfrm rot="-5400000">
                <a:off x="4577" y="2976"/>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•2003-2004</a:t>
                </a:r>
                <a:endParaRPr lang="en-US" altLang="en-US">
                  <a:latin typeface="Arial" pitchFamily="34" charset="0"/>
                </a:endParaRPr>
              </a:p>
            </p:txBody>
          </p:sp>
          <p:sp>
            <p:nvSpPr>
              <p:cNvPr id="12443" name="Rectangle 38"/>
              <p:cNvSpPr>
                <a:spLocks noChangeArrowheads="1"/>
              </p:cNvSpPr>
              <p:nvPr/>
            </p:nvSpPr>
            <p:spPr bwMode="auto">
              <a:xfrm rot="-5400000">
                <a:off x="4737" y="2976"/>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Helvetica" pitchFamily="34" charset="0"/>
                  </a:rPr>
                  <a:t>•2004-2005</a:t>
                </a:r>
                <a:endParaRPr lang="en-US" altLang="en-US">
                  <a:latin typeface="Arial" pitchFamily="34" charset="0"/>
                </a:endParaRPr>
              </a:p>
            </p:txBody>
          </p:sp>
          <p:sp>
            <p:nvSpPr>
              <p:cNvPr id="12444" name="Rectangle 39"/>
              <p:cNvSpPr>
                <a:spLocks noChangeArrowheads="1"/>
              </p:cNvSpPr>
              <p:nvPr/>
            </p:nvSpPr>
            <p:spPr bwMode="auto">
              <a:xfrm rot="16200000">
                <a:off x="4883" y="2975"/>
                <a:ext cx="344" cy="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dirty="0">
                    <a:solidFill>
                      <a:srgbClr val="000000"/>
                    </a:solidFill>
                    <a:latin typeface="Helvetica" pitchFamily="34" charset="0"/>
                  </a:rPr>
                  <a:t>•2005-2006</a:t>
                </a:r>
                <a:endParaRPr lang="en-US" altLang="en-US" dirty="0">
                  <a:latin typeface="Arial" pitchFamily="34" charset="0"/>
                </a:endParaRPr>
              </a:p>
            </p:txBody>
          </p:sp>
        </p:grpSp>
      </p:grpSp>
      <p:sp>
        <p:nvSpPr>
          <p:cNvPr id="12298" name="Line 40"/>
          <p:cNvSpPr>
            <a:spLocks noChangeShapeType="1"/>
          </p:cNvSpPr>
          <p:nvPr/>
        </p:nvSpPr>
        <p:spPr bwMode="auto">
          <a:xfrm flipV="1">
            <a:off x="8151813" y="5202238"/>
            <a:ext cx="1587" cy="6985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299" name="Text Box 41"/>
          <p:cNvSpPr txBox="1">
            <a:spLocks noChangeArrowheads="1"/>
          </p:cNvSpPr>
          <p:nvPr/>
        </p:nvSpPr>
        <p:spPr bwMode="auto">
          <a:xfrm rot="-5400000">
            <a:off x="7429909" y="5403681"/>
            <a:ext cx="90805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2006-2007</a:t>
            </a:r>
          </a:p>
          <a:p>
            <a:pPr>
              <a:buFontTx/>
              <a:buChar char="•"/>
            </a:pPr>
            <a:r>
              <a:rPr lang="en-US" altLang="en-US" sz="1100" dirty="0">
                <a:latin typeface="Helvetica" pitchFamily="34" charset="0"/>
                <a:ea typeface="Arial Unicode MS" pitchFamily="34" charset="-128"/>
                <a:cs typeface="Helvetica" pitchFamily="34" charset="0"/>
              </a:rPr>
              <a:t>2007-2008</a:t>
            </a:r>
          </a:p>
        </p:txBody>
      </p:sp>
      <p:sp>
        <p:nvSpPr>
          <p:cNvPr id="12300" name="Text Box 42"/>
          <p:cNvSpPr txBox="1">
            <a:spLocks noChangeArrowheads="1"/>
          </p:cNvSpPr>
          <p:nvPr/>
        </p:nvSpPr>
        <p:spPr bwMode="auto">
          <a:xfrm rot="-5400000">
            <a:off x="7754937" y="5397330"/>
            <a:ext cx="908050"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2008-2009</a:t>
            </a:r>
          </a:p>
          <a:p>
            <a:pPr>
              <a:buFontTx/>
              <a:buChar char="•"/>
            </a:pPr>
            <a:r>
              <a:rPr lang="en-US" altLang="en-US" sz="1100" dirty="0">
                <a:latin typeface="Helvetica" pitchFamily="34" charset="0"/>
                <a:ea typeface="Arial Unicode MS" pitchFamily="34" charset="-128"/>
                <a:cs typeface="Helvetica" pitchFamily="34" charset="0"/>
              </a:rPr>
              <a:t>2010-2011</a:t>
            </a:r>
          </a:p>
        </p:txBody>
      </p:sp>
      <p:sp>
        <p:nvSpPr>
          <p:cNvPr id="12301" name="Rectangle 43"/>
          <p:cNvSpPr>
            <a:spLocks noChangeArrowheads="1"/>
          </p:cNvSpPr>
          <p:nvPr/>
        </p:nvSpPr>
        <p:spPr bwMode="auto">
          <a:xfrm>
            <a:off x="719138" y="1247775"/>
            <a:ext cx="8278812" cy="3954463"/>
          </a:xfrm>
          <a:prstGeom prst="rect">
            <a:avLst/>
          </a:prstGeom>
          <a:solidFill>
            <a:srgbClr val="C0C0C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dirty="0"/>
          </a:p>
        </p:txBody>
      </p:sp>
      <p:sp>
        <p:nvSpPr>
          <p:cNvPr id="12302" name="Line 44"/>
          <p:cNvSpPr>
            <a:spLocks noChangeShapeType="1"/>
          </p:cNvSpPr>
          <p:nvPr/>
        </p:nvSpPr>
        <p:spPr bwMode="auto">
          <a:xfrm flipH="1">
            <a:off x="711200" y="1228725"/>
            <a:ext cx="7938" cy="3973513"/>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nvGrpSpPr>
          <p:cNvPr id="12303" name="Group 45"/>
          <p:cNvGrpSpPr>
            <a:grpSpLocks/>
          </p:cNvGrpSpPr>
          <p:nvPr/>
        </p:nvGrpSpPr>
        <p:grpSpPr bwMode="auto">
          <a:xfrm>
            <a:off x="290513" y="2257425"/>
            <a:ext cx="311150" cy="3035300"/>
            <a:chOff x="183" y="1422"/>
            <a:chExt cx="196" cy="1315"/>
          </a:xfrm>
        </p:grpSpPr>
        <p:sp>
          <p:nvSpPr>
            <p:cNvPr id="12403" name="Rectangle 46"/>
            <p:cNvSpPr>
              <a:spLocks noChangeArrowheads="1"/>
            </p:cNvSpPr>
            <p:nvPr/>
          </p:nvSpPr>
          <p:spPr bwMode="auto">
            <a:xfrm>
              <a:off x="327" y="2664"/>
              <a:ext cx="49"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0</a:t>
              </a:r>
              <a:endParaRPr lang="en-US" altLang="en-US">
                <a:latin typeface="Arial" pitchFamily="34" charset="0"/>
              </a:endParaRPr>
            </a:p>
          </p:txBody>
        </p:sp>
        <p:sp>
          <p:nvSpPr>
            <p:cNvPr id="12404" name="Rectangle 47"/>
            <p:cNvSpPr>
              <a:spLocks noChangeArrowheads="1"/>
            </p:cNvSpPr>
            <p:nvPr/>
          </p:nvSpPr>
          <p:spPr bwMode="auto">
            <a:xfrm>
              <a:off x="183" y="2508"/>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1000</a:t>
              </a:r>
              <a:endParaRPr lang="en-US" altLang="en-US">
                <a:latin typeface="Arial" pitchFamily="34" charset="0"/>
              </a:endParaRPr>
            </a:p>
          </p:txBody>
        </p:sp>
        <p:sp>
          <p:nvSpPr>
            <p:cNvPr id="12405" name="Rectangle 48"/>
            <p:cNvSpPr>
              <a:spLocks noChangeArrowheads="1"/>
            </p:cNvSpPr>
            <p:nvPr/>
          </p:nvSpPr>
          <p:spPr bwMode="auto">
            <a:xfrm>
              <a:off x="183" y="2352"/>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2000</a:t>
              </a:r>
              <a:endParaRPr lang="en-US" altLang="en-US">
                <a:latin typeface="Arial" pitchFamily="34" charset="0"/>
              </a:endParaRPr>
            </a:p>
          </p:txBody>
        </p:sp>
        <p:sp>
          <p:nvSpPr>
            <p:cNvPr id="12406" name="Rectangle 49"/>
            <p:cNvSpPr>
              <a:spLocks noChangeArrowheads="1"/>
            </p:cNvSpPr>
            <p:nvPr/>
          </p:nvSpPr>
          <p:spPr bwMode="auto">
            <a:xfrm>
              <a:off x="183" y="2196"/>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3000</a:t>
              </a:r>
              <a:endParaRPr lang="en-US" altLang="en-US">
                <a:latin typeface="Arial" pitchFamily="34" charset="0"/>
              </a:endParaRPr>
            </a:p>
          </p:txBody>
        </p:sp>
        <p:sp>
          <p:nvSpPr>
            <p:cNvPr id="12407" name="Rectangle 50"/>
            <p:cNvSpPr>
              <a:spLocks noChangeArrowheads="1"/>
            </p:cNvSpPr>
            <p:nvPr/>
          </p:nvSpPr>
          <p:spPr bwMode="auto">
            <a:xfrm>
              <a:off x="183" y="2046"/>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4000</a:t>
              </a:r>
              <a:endParaRPr lang="en-US" altLang="en-US">
                <a:latin typeface="Arial" pitchFamily="34" charset="0"/>
              </a:endParaRPr>
            </a:p>
          </p:txBody>
        </p:sp>
        <p:sp>
          <p:nvSpPr>
            <p:cNvPr id="12408" name="Rectangle 51"/>
            <p:cNvSpPr>
              <a:spLocks noChangeArrowheads="1"/>
            </p:cNvSpPr>
            <p:nvPr/>
          </p:nvSpPr>
          <p:spPr bwMode="auto">
            <a:xfrm>
              <a:off x="183" y="1890"/>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5000</a:t>
              </a:r>
              <a:endParaRPr lang="en-US" altLang="en-US">
                <a:latin typeface="Arial" pitchFamily="34" charset="0"/>
              </a:endParaRPr>
            </a:p>
          </p:txBody>
        </p:sp>
        <p:sp>
          <p:nvSpPr>
            <p:cNvPr id="12409" name="Rectangle 52"/>
            <p:cNvSpPr>
              <a:spLocks noChangeArrowheads="1"/>
            </p:cNvSpPr>
            <p:nvPr/>
          </p:nvSpPr>
          <p:spPr bwMode="auto">
            <a:xfrm>
              <a:off x="183" y="1734"/>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6000</a:t>
              </a:r>
              <a:endParaRPr lang="en-US" altLang="en-US">
                <a:latin typeface="Arial" pitchFamily="34" charset="0"/>
              </a:endParaRPr>
            </a:p>
          </p:txBody>
        </p:sp>
        <p:sp>
          <p:nvSpPr>
            <p:cNvPr id="12410" name="Rectangle 53"/>
            <p:cNvSpPr>
              <a:spLocks noChangeArrowheads="1"/>
            </p:cNvSpPr>
            <p:nvPr/>
          </p:nvSpPr>
          <p:spPr bwMode="auto">
            <a:xfrm>
              <a:off x="183" y="1578"/>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7000</a:t>
              </a:r>
              <a:endParaRPr lang="en-US" altLang="en-US">
                <a:latin typeface="Arial" pitchFamily="34" charset="0"/>
              </a:endParaRPr>
            </a:p>
          </p:txBody>
        </p:sp>
        <p:sp>
          <p:nvSpPr>
            <p:cNvPr id="12411" name="Rectangle 54"/>
            <p:cNvSpPr>
              <a:spLocks noChangeArrowheads="1"/>
            </p:cNvSpPr>
            <p:nvPr/>
          </p:nvSpPr>
          <p:spPr bwMode="auto">
            <a:xfrm>
              <a:off x="183" y="1422"/>
              <a:ext cx="196" cy="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8000</a:t>
              </a:r>
              <a:endParaRPr lang="en-US" altLang="en-US">
                <a:latin typeface="Arial" pitchFamily="34" charset="0"/>
              </a:endParaRPr>
            </a:p>
          </p:txBody>
        </p:sp>
      </p:grpSp>
      <p:sp>
        <p:nvSpPr>
          <p:cNvPr id="12304" name="Line 55"/>
          <p:cNvSpPr>
            <a:spLocks noChangeShapeType="1"/>
          </p:cNvSpPr>
          <p:nvPr/>
        </p:nvSpPr>
        <p:spPr bwMode="auto">
          <a:xfrm>
            <a:off x="671513" y="1938338"/>
            <a:ext cx="52387"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5" name="Line 56"/>
          <p:cNvSpPr>
            <a:spLocks noChangeShapeType="1"/>
          </p:cNvSpPr>
          <p:nvPr/>
        </p:nvSpPr>
        <p:spPr bwMode="auto">
          <a:xfrm>
            <a:off x="671513" y="1584325"/>
            <a:ext cx="52387" cy="1588"/>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6" name="Line 57"/>
          <p:cNvSpPr>
            <a:spLocks noChangeShapeType="1"/>
          </p:cNvSpPr>
          <p:nvPr/>
        </p:nvSpPr>
        <p:spPr bwMode="auto">
          <a:xfrm>
            <a:off x="671513" y="1228725"/>
            <a:ext cx="52387"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7" name="Line 58"/>
          <p:cNvSpPr>
            <a:spLocks noChangeShapeType="1"/>
          </p:cNvSpPr>
          <p:nvPr/>
        </p:nvSpPr>
        <p:spPr bwMode="auto">
          <a:xfrm flipV="1">
            <a:off x="723900" y="1938338"/>
            <a:ext cx="1588" cy="100012"/>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08" name="Rectangle 59"/>
          <p:cNvSpPr>
            <a:spLocks noChangeArrowheads="1"/>
          </p:cNvSpPr>
          <p:nvPr/>
        </p:nvSpPr>
        <p:spPr bwMode="auto">
          <a:xfrm>
            <a:off x="290513" y="1874838"/>
            <a:ext cx="31115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9000</a:t>
            </a:r>
            <a:endParaRPr lang="en-US" altLang="en-US">
              <a:latin typeface="Arial" pitchFamily="34" charset="0"/>
            </a:endParaRPr>
          </a:p>
        </p:txBody>
      </p:sp>
      <p:sp>
        <p:nvSpPr>
          <p:cNvPr id="12309" name="Rectangle 60"/>
          <p:cNvSpPr>
            <a:spLocks noChangeArrowheads="1"/>
          </p:cNvSpPr>
          <p:nvPr/>
        </p:nvSpPr>
        <p:spPr bwMode="auto">
          <a:xfrm>
            <a:off x="271463" y="1514475"/>
            <a:ext cx="388937"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10000</a:t>
            </a:r>
            <a:endParaRPr lang="en-US" altLang="en-US">
              <a:latin typeface="Arial" pitchFamily="34" charset="0"/>
            </a:endParaRPr>
          </a:p>
        </p:txBody>
      </p:sp>
      <p:sp>
        <p:nvSpPr>
          <p:cNvPr id="12310" name="Rectangle 61"/>
          <p:cNvSpPr>
            <a:spLocks noChangeArrowheads="1"/>
          </p:cNvSpPr>
          <p:nvPr/>
        </p:nvSpPr>
        <p:spPr bwMode="auto">
          <a:xfrm>
            <a:off x="271463" y="1181100"/>
            <a:ext cx="388937"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100">
                <a:solidFill>
                  <a:srgbClr val="000000"/>
                </a:solidFill>
                <a:latin typeface="Arial" pitchFamily="34" charset="0"/>
              </a:rPr>
              <a:t>11000</a:t>
            </a:r>
            <a:endParaRPr lang="en-US" altLang="en-US">
              <a:latin typeface="Arial" pitchFamily="34" charset="0"/>
            </a:endParaRPr>
          </a:p>
        </p:txBody>
      </p:sp>
      <p:grpSp>
        <p:nvGrpSpPr>
          <p:cNvPr id="12311" name="Group 186"/>
          <p:cNvGrpSpPr>
            <a:grpSpLocks/>
          </p:cNvGrpSpPr>
          <p:nvPr/>
        </p:nvGrpSpPr>
        <p:grpSpPr bwMode="auto">
          <a:xfrm>
            <a:off x="954088" y="1392238"/>
            <a:ext cx="6832599" cy="3884612"/>
            <a:chOff x="713" y="975"/>
            <a:chExt cx="4896" cy="2447"/>
          </a:xfrm>
        </p:grpSpPr>
        <p:grpSp>
          <p:nvGrpSpPr>
            <p:cNvPr id="12341" name="Group 124"/>
            <p:cNvGrpSpPr>
              <a:grpSpLocks/>
            </p:cNvGrpSpPr>
            <p:nvPr/>
          </p:nvGrpSpPr>
          <p:grpSpPr bwMode="auto">
            <a:xfrm>
              <a:off x="713" y="2453"/>
              <a:ext cx="2910" cy="969"/>
              <a:chOff x="603" y="2076"/>
              <a:chExt cx="2910" cy="666"/>
            </a:xfrm>
          </p:grpSpPr>
          <p:sp>
            <p:nvSpPr>
              <p:cNvPr id="12366" name="Rectangle 125"/>
              <p:cNvSpPr>
                <a:spLocks noChangeArrowheads="1"/>
              </p:cNvSpPr>
              <p:nvPr/>
            </p:nvSpPr>
            <p:spPr bwMode="auto">
              <a:xfrm>
                <a:off x="801" y="2706"/>
                <a:ext cx="66" cy="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7" name="Rectangle 126"/>
              <p:cNvSpPr>
                <a:spLocks noChangeArrowheads="1"/>
              </p:cNvSpPr>
              <p:nvPr/>
            </p:nvSpPr>
            <p:spPr bwMode="auto">
              <a:xfrm>
                <a:off x="957" y="2694"/>
                <a:ext cx="66" cy="1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8" name="Rectangle 127"/>
              <p:cNvSpPr>
                <a:spLocks noChangeArrowheads="1"/>
              </p:cNvSpPr>
              <p:nvPr/>
            </p:nvSpPr>
            <p:spPr bwMode="auto">
              <a:xfrm>
                <a:off x="1113" y="2688"/>
                <a:ext cx="66" cy="2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9" name="Rectangle 128"/>
              <p:cNvSpPr>
                <a:spLocks noChangeArrowheads="1"/>
              </p:cNvSpPr>
              <p:nvPr/>
            </p:nvSpPr>
            <p:spPr bwMode="auto">
              <a:xfrm>
                <a:off x="1269" y="2658"/>
                <a:ext cx="66" cy="5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0" name="Rectangle 129"/>
              <p:cNvSpPr>
                <a:spLocks noChangeArrowheads="1"/>
              </p:cNvSpPr>
              <p:nvPr/>
            </p:nvSpPr>
            <p:spPr bwMode="auto">
              <a:xfrm>
                <a:off x="1425" y="2616"/>
                <a:ext cx="66" cy="9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1" name="Rectangle 130"/>
              <p:cNvSpPr>
                <a:spLocks noChangeArrowheads="1"/>
              </p:cNvSpPr>
              <p:nvPr/>
            </p:nvSpPr>
            <p:spPr bwMode="auto">
              <a:xfrm>
                <a:off x="1581" y="2586"/>
                <a:ext cx="66" cy="12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2" name="Rectangle 131"/>
              <p:cNvSpPr>
                <a:spLocks noChangeArrowheads="1"/>
              </p:cNvSpPr>
              <p:nvPr/>
            </p:nvSpPr>
            <p:spPr bwMode="auto">
              <a:xfrm>
                <a:off x="1737" y="2550"/>
                <a:ext cx="66" cy="16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3" name="Rectangle 132"/>
              <p:cNvSpPr>
                <a:spLocks noChangeArrowheads="1"/>
              </p:cNvSpPr>
              <p:nvPr/>
            </p:nvSpPr>
            <p:spPr bwMode="auto">
              <a:xfrm>
                <a:off x="1893" y="2526"/>
                <a:ext cx="66" cy="18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4" name="Rectangle 133"/>
              <p:cNvSpPr>
                <a:spLocks noChangeArrowheads="1"/>
              </p:cNvSpPr>
              <p:nvPr/>
            </p:nvSpPr>
            <p:spPr bwMode="auto">
              <a:xfrm>
                <a:off x="2049" y="2502"/>
                <a:ext cx="66" cy="21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5" name="Rectangle 134"/>
              <p:cNvSpPr>
                <a:spLocks noChangeArrowheads="1"/>
              </p:cNvSpPr>
              <p:nvPr/>
            </p:nvSpPr>
            <p:spPr bwMode="auto">
              <a:xfrm>
                <a:off x="2205" y="2472"/>
                <a:ext cx="66" cy="24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6" name="Rectangle 135"/>
              <p:cNvSpPr>
                <a:spLocks noChangeArrowheads="1"/>
              </p:cNvSpPr>
              <p:nvPr/>
            </p:nvSpPr>
            <p:spPr bwMode="auto">
              <a:xfrm>
                <a:off x="2361" y="2424"/>
                <a:ext cx="66" cy="28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7" name="Rectangle 136"/>
              <p:cNvSpPr>
                <a:spLocks noChangeArrowheads="1"/>
              </p:cNvSpPr>
              <p:nvPr/>
            </p:nvSpPr>
            <p:spPr bwMode="auto">
              <a:xfrm>
                <a:off x="2517" y="2340"/>
                <a:ext cx="66" cy="37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8" name="Rectangle 137"/>
              <p:cNvSpPr>
                <a:spLocks noChangeArrowheads="1"/>
              </p:cNvSpPr>
              <p:nvPr/>
            </p:nvSpPr>
            <p:spPr bwMode="auto">
              <a:xfrm>
                <a:off x="2673" y="2274"/>
                <a:ext cx="66" cy="43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79" name="Rectangle 138"/>
              <p:cNvSpPr>
                <a:spLocks noChangeArrowheads="1"/>
              </p:cNvSpPr>
              <p:nvPr/>
            </p:nvSpPr>
            <p:spPr bwMode="auto">
              <a:xfrm>
                <a:off x="2829" y="2244"/>
                <a:ext cx="60" cy="46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0" name="Rectangle 139"/>
              <p:cNvSpPr>
                <a:spLocks noChangeArrowheads="1"/>
              </p:cNvSpPr>
              <p:nvPr/>
            </p:nvSpPr>
            <p:spPr bwMode="auto">
              <a:xfrm>
                <a:off x="2979" y="2202"/>
                <a:ext cx="66" cy="51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1" name="Rectangle 140"/>
              <p:cNvSpPr>
                <a:spLocks noChangeArrowheads="1"/>
              </p:cNvSpPr>
              <p:nvPr/>
            </p:nvSpPr>
            <p:spPr bwMode="auto">
              <a:xfrm>
                <a:off x="3135" y="2154"/>
                <a:ext cx="66" cy="55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2" name="Rectangle 141"/>
              <p:cNvSpPr>
                <a:spLocks noChangeArrowheads="1"/>
              </p:cNvSpPr>
              <p:nvPr/>
            </p:nvSpPr>
            <p:spPr bwMode="auto">
              <a:xfrm>
                <a:off x="3291" y="2076"/>
                <a:ext cx="66" cy="63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3" name="Rectangle 142"/>
              <p:cNvSpPr>
                <a:spLocks noChangeArrowheads="1"/>
              </p:cNvSpPr>
              <p:nvPr/>
            </p:nvSpPr>
            <p:spPr bwMode="auto">
              <a:xfrm>
                <a:off x="3447" y="2088"/>
                <a:ext cx="66" cy="62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84" name="Line 143"/>
              <p:cNvSpPr>
                <a:spLocks noChangeShapeType="1"/>
              </p:cNvSpPr>
              <p:nvPr/>
            </p:nvSpPr>
            <p:spPr bwMode="auto">
              <a:xfrm flipV="1">
                <a:off x="60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5" name="Line 144"/>
              <p:cNvSpPr>
                <a:spLocks noChangeShapeType="1"/>
              </p:cNvSpPr>
              <p:nvPr/>
            </p:nvSpPr>
            <p:spPr bwMode="auto">
              <a:xfrm flipV="1">
                <a:off x="75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6" name="Line 145"/>
              <p:cNvSpPr>
                <a:spLocks noChangeShapeType="1"/>
              </p:cNvSpPr>
              <p:nvPr/>
            </p:nvSpPr>
            <p:spPr bwMode="auto">
              <a:xfrm flipV="1">
                <a:off x="91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7" name="Line 146"/>
              <p:cNvSpPr>
                <a:spLocks noChangeShapeType="1"/>
              </p:cNvSpPr>
              <p:nvPr/>
            </p:nvSpPr>
            <p:spPr bwMode="auto">
              <a:xfrm flipV="1">
                <a:off x="107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8" name="Line 147"/>
              <p:cNvSpPr>
                <a:spLocks noChangeShapeType="1"/>
              </p:cNvSpPr>
              <p:nvPr/>
            </p:nvSpPr>
            <p:spPr bwMode="auto">
              <a:xfrm flipV="1">
                <a:off x="122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89" name="Line 148"/>
              <p:cNvSpPr>
                <a:spLocks noChangeShapeType="1"/>
              </p:cNvSpPr>
              <p:nvPr/>
            </p:nvSpPr>
            <p:spPr bwMode="auto">
              <a:xfrm flipV="1">
                <a:off x="138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0" name="Line 149"/>
              <p:cNvSpPr>
                <a:spLocks noChangeShapeType="1"/>
              </p:cNvSpPr>
              <p:nvPr/>
            </p:nvSpPr>
            <p:spPr bwMode="auto">
              <a:xfrm flipV="1">
                <a:off x="153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1" name="Line 150"/>
              <p:cNvSpPr>
                <a:spLocks noChangeShapeType="1"/>
              </p:cNvSpPr>
              <p:nvPr/>
            </p:nvSpPr>
            <p:spPr bwMode="auto">
              <a:xfrm flipV="1">
                <a:off x="169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2" name="Line 151"/>
              <p:cNvSpPr>
                <a:spLocks noChangeShapeType="1"/>
              </p:cNvSpPr>
              <p:nvPr/>
            </p:nvSpPr>
            <p:spPr bwMode="auto">
              <a:xfrm flipV="1">
                <a:off x="185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3" name="Line 152"/>
              <p:cNvSpPr>
                <a:spLocks noChangeShapeType="1"/>
              </p:cNvSpPr>
              <p:nvPr/>
            </p:nvSpPr>
            <p:spPr bwMode="auto">
              <a:xfrm flipV="1">
                <a:off x="200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4" name="Line 153"/>
              <p:cNvSpPr>
                <a:spLocks noChangeShapeType="1"/>
              </p:cNvSpPr>
              <p:nvPr/>
            </p:nvSpPr>
            <p:spPr bwMode="auto">
              <a:xfrm flipV="1">
                <a:off x="216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5" name="Line 154"/>
              <p:cNvSpPr>
                <a:spLocks noChangeShapeType="1"/>
              </p:cNvSpPr>
              <p:nvPr/>
            </p:nvSpPr>
            <p:spPr bwMode="auto">
              <a:xfrm flipV="1">
                <a:off x="231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6" name="Line 155"/>
              <p:cNvSpPr>
                <a:spLocks noChangeShapeType="1"/>
              </p:cNvSpPr>
              <p:nvPr/>
            </p:nvSpPr>
            <p:spPr bwMode="auto">
              <a:xfrm flipV="1">
                <a:off x="247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7" name="Line 156"/>
              <p:cNvSpPr>
                <a:spLocks noChangeShapeType="1"/>
              </p:cNvSpPr>
              <p:nvPr/>
            </p:nvSpPr>
            <p:spPr bwMode="auto">
              <a:xfrm flipV="1">
                <a:off x="2631"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8" name="Line 157"/>
              <p:cNvSpPr>
                <a:spLocks noChangeShapeType="1"/>
              </p:cNvSpPr>
              <p:nvPr/>
            </p:nvSpPr>
            <p:spPr bwMode="auto">
              <a:xfrm flipV="1">
                <a:off x="278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99" name="Line 158"/>
              <p:cNvSpPr>
                <a:spLocks noChangeShapeType="1"/>
              </p:cNvSpPr>
              <p:nvPr/>
            </p:nvSpPr>
            <p:spPr bwMode="auto">
              <a:xfrm flipV="1">
                <a:off x="2937"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0" name="Line 159"/>
              <p:cNvSpPr>
                <a:spLocks noChangeShapeType="1"/>
              </p:cNvSpPr>
              <p:nvPr/>
            </p:nvSpPr>
            <p:spPr bwMode="auto">
              <a:xfrm flipV="1">
                <a:off x="3093"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1" name="Line 160"/>
              <p:cNvSpPr>
                <a:spLocks noChangeShapeType="1"/>
              </p:cNvSpPr>
              <p:nvPr/>
            </p:nvSpPr>
            <p:spPr bwMode="auto">
              <a:xfrm flipV="1">
                <a:off x="3249"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402" name="Line 161"/>
              <p:cNvSpPr>
                <a:spLocks noChangeShapeType="1"/>
              </p:cNvSpPr>
              <p:nvPr/>
            </p:nvSpPr>
            <p:spPr bwMode="auto">
              <a:xfrm flipV="1">
                <a:off x="3405" y="2712"/>
                <a:ext cx="1" cy="30"/>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2342" name="Rectangle 162"/>
            <p:cNvSpPr>
              <a:spLocks noChangeArrowheads="1"/>
            </p:cNvSpPr>
            <p:nvPr/>
          </p:nvSpPr>
          <p:spPr bwMode="auto">
            <a:xfrm>
              <a:off x="3713" y="2431"/>
              <a:ext cx="66" cy="94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3" name="Rectangle 163"/>
            <p:cNvSpPr>
              <a:spLocks noChangeArrowheads="1"/>
            </p:cNvSpPr>
            <p:nvPr/>
          </p:nvSpPr>
          <p:spPr bwMode="auto">
            <a:xfrm>
              <a:off x="3869" y="2413"/>
              <a:ext cx="66" cy="96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4" name="Rectangle 164"/>
            <p:cNvSpPr>
              <a:spLocks noChangeArrowheads="1"/>
            </p:cNvSpPr>
            <p:nvPr/>
          </p:nvSpPr>
          <p:spPr bwMode="auto">
            <a:xfrm>
              <a:off x="4025" y="2361"/>
              <a:ext cx="66" cy="1012"/>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5" name="Rectangle 165"/>
            <p:cNvSpPr>
              <a:spLocks noChangeArrowheads="1"/>
            </p:cNvSpPr>
            <p:nvPr/>
          </p:nvSpPr>
          <p:spPr bwMode="auto">
            <a:xfrm>
              <a:off x="4181" y="2265"/>
              <a:ext cx="66" cy="1108"/>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6" name="Rectangle 166"/>
            <p:cNvSpPr>
              <a:spLocks noChangeArrowheads="1"/>
            </p:cNvSpPr>
            <p:nvPr/>
          </p:nvSpPr>
          <p:spPr bwMode="auto">
            <a:xfrm>
              <a:off x="4337" y="2117"/>
              <a:ext cx="66" cy="125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7" name="Rectangle 167"/>
            <p:cNvSpPr>
              <a:spLocks noChangeArrowheads="1"/>
            </p:cNvSpPr>
            <p:nvPr/>
          </p:nvSpPr>
          <p:spPr bwMode="auto">
            <a:xfrm>
              <a:off x="4493" y="2082"/>
              <a:ext cx="66" cy="1291"/>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8" name="Rectangle 168"/>
            <p:cNvSpPr>
              <a:spLocks noChangeArrowheads="1"/>
            </p:cNvSpPr>
            <p:nvPr/>
          </p:nvSpPr>
          <p:spPr bwMode="auto">
            <a:xfrm>
              <a:off x="4649" y="1968"/>
              <a:ext cx="66" cy="1405"/>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49" name="Rectangle 169"/>
            <p:cNvSpPr>
              <a:spLocks noChangeArrowheads="1"/>
            </p:cNvSpPr>
            <p:nvPr/>
          </p:nvSpPr>
          <p:spPr bwMode="auto">
            <a:xfrm>
              <a:off x="4805" y="1823"/>
              <a:ext cx="66" cy="1550"/>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0" name="Rectangle 170"/>
            <p:cNvSpPr>
              <a:spLocks noChangeArrowheads="1"/>
            </p:cNvSpPr>
            <p:nvPr/>
          </p:nvSpPr>
          <p:spPr bwMode="auto">
            <a:xfrm>
              <a:off x="4961" y="1709"/>
              <a:ext cx="66" cy="16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1" name="Rectangle 171"/>
            <p:cNvSpPr>
              <a:spLocks noChangeArrowheads="1"/>
            </p:cNvSpPr>
            <p:nvPr/>
          </p:nvSpPr>
          <p:spPr bwMode="auto">
            <a:xfrm>
              <a:off x="5117" y="1580"/>
              <a:ext cx="66" cy="1793"/>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52" name="Line 172"/>
            <p:cNvSpPr>
              <a:spLocks noChangeShapeType="1"/>
            </p:cNvSpPr>
            <p:nvPr/>
          </p:nvSpPr>
          <p:spPr bwMode="auto">
            <a:xfrm flipV="1">
              <a:off x="367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3" name="Line 173"/>
            <p:cNvSpPr>
              <a:spLocks noChangeShapeType="1"/>
            </p:cNvSpPr>
            <p:nvPr/>
          </p:nvSpPr>
          <p:spPr bwMode="auto">
            <a:xfrm flipV="1">
              <a:off x="3827"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4" name="Line 174"/>
            <p:cNvSpPr>
              <a:spLocks noChangeShapeType="1"/>
            </p:cNvSpPr>
            <p:nvPr/>
          </p:nvSpPr>
          <p:spPr bwMode="auto">
            <a:xfrm flipV="1">
              <a:off x="3983"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5" name="Line 175"/>
            <p:cNvSpPr>
              <a:spLocks noChangeShapeType="1"/>
            </p:cNvSpPr>
            <p:nvPr/>
          </p:nvSpPr>
          <p:spPr bwMode="auto">
            <a:xfrm flipV="1">
              <a:off x="4139"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6" name="Line 176"/>
            <p:cNvSpPr>
              <a:spLocks noChangeShapeType="1"/>
            </p:cNvSpPr>
            <p:nvPr/>
          </p:nvSpPr>
          <p:spPr bwMode="auto">
            <a:xfrm flipV="1">
              <a:off x="4295"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7" name="Line 177"/>
            <p:cNvSpPr>
              <a:spLocks noChangeShapeType="1"/>
            </p:cNvSpPr>
            <p:nvPr/>
          </p:nvSpPr>
          <p:spPr bwMode="auto">
            <a:xfrm flipV="1">
              <a:off x="445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8" name="Line 178"/>
            <p:cNvSpPr>
              <a:spLocks noChangeShapeType="1"/>
            </p:cNvSpPr>
            <p:nvPr/>
          </p:nvSpPr>
          <p:spPr bwMode="auto">
            <a:xfrm flipV="1">
              <a:off x="4607"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59" name="Line 179"/>
            <p:cNvSpPr>
              <a:spLocks noChangeShapeType="1"/>
            </p:cNvSpPr>
            <p:nvPr/>
          </p:nvSpPr>
          <p:spPr bwMode="auto">
            <a:xfrm flipV="1">
              <a:off x="4763"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0" name="Line 180"/>
            <p:cNvSpPr>
              <a:spLocks noChangeShapeType="1"/>
            </p:cNvSpPr>
            <p:nvPr/>
          </p:nvSpPr>
          <p:spPr bwMode="auto">
            <a:xfrm flipV="1">
              <a:off x="4919"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1" name="Line 181"/>
            <p:cNvSpPr>
              <a:spLocks noChangeShapeType="1"/>
            </p:cNvSpPr>
            <p:nvPr/>
          </p:nvSpPr>
          <p:spPr bwMode="auto">
            <a:xfrm flipV="1">
              <a:off x="5075"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2" name="Line 182"/>
            <p:cNvSpPr>
              <a:spLocks noChangeShapeType="1"/>
            </p:cNvSpPr>
            <p:nvPr/>
          </p:nvSpPr>
          <p:spPr bwMode="auto">
            <a:xfrm flipV="1">
              <a:off x="5231" y="3373"/>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63" name="Rectangle 183"/>
            <p:cNvSpPr>
              <a:spLocks noChangeArrowheads="1"/>
            </p:cNvSpPr>
            <p:nvPr/>
          </p:nvSpPr>
          <p:spPr bwMode="auto">
            <a:xfrm>
              <a:off x="5279" y="1405"/>
              <a:ext cx="66" cy="197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4" name="Rectangle 184"/>
            <p:cNvSpPr>
              <a:spLocks noChangeArrowheads="1"/>
            </p:cNvSpPr>
            <p:nvPr/>
          </p:nvSpPr>
          <p:spPr bwMode="auto">
            <a:xfrm>
              <a:off x="5411" y="1253"/>
              <a:ext cx="66" cy="2126"/>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2365" name="Rectangle 185"/>
            <p:cNvSpPr>
              <a:spLocks noChangeArrowheads="1"/>
            </p:cNvSpPr>
            <p:nvPr/>
          </p:nvSpPr>
          <p:spPr bwMode="auto">
            <a:xfrm>
              <a:off x="5543" y="975"/>
              <a:ext cx="66" cy="240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grpSp>
        <p:nvGrpSpPr>
          <p:cNvPr id="12312" name="Group 187"/>
          <p:cNvGrpSpPr>
            <a:grpSpLocks/>
          </p:cNvGrpSpPr>
          <p:nvPr/>
        </p:nvGrpSpPr>
        <p:grpSpPr bwMode="auto">
          <a:xfrm>
            <a:off x="661988" y="2333625"/>
            <a:ext cx="8343900" cy="2924175"/>
            <a:chOff x="417" y="1470"/>
            <a:chExt cx="4704" cy="1286"/>
          </a:xfrm>
        </p:grpSpPr>
        <p:sp>
          <p:nvSpPr>
            <p:cNvPr id="12322" name="Line 188"/>
            <p:cNvSpPr>
              <a:spLocks noChangeShapeType="1"/>
            </p:cNvSpPr>
            <p:nvPr/>
          </p:nvSpPr>
          <p:spPr bwMode="auto">
            <a:xfrm>
              <a:off x="447" y="2556"/>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3" name="Line 189"/>
            <p:cNvSpPr>
              <a:spLocks noChangeShapeType="1"/>
            </p:cNvSpPr>
            <p:nvPr/>
          </p:nvSpPr>
          <p:spPr bwMode="auto">
            <a:xfrm>
              <a:off x="447" y="2400"/>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4" name="Line 190"/>
            <p:cNvSpPr>
              <a:spLocks noChangeShapeType="1"/>
            </p:cNvSpPr>
            <p:nvPr/>
          </p:nvSpPr>
          <p:spPr bwMode="auto">
            <a:xfrm>
              <a:off x="447" y="2244"/>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5" name="Line 191"/>
            <p:cNvSpPr>
              <a:spLocks noChangeShapeType="1"/>
            </p:cNvSpPr>
            <p:nvPr/>
          </p:nvSpPr>
          <p:spPr bwMode="auto">
            <a:xfrm>
              <a:off x="447" y="2094"/>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6" name="Line 192"/>
            <p:cNvSpPr>
              <a:spLocks noChangeShapeType="1"/>
            </p:cNvSpPr>
            <p:nvPr/>
          </p:nvSpPr>
          <p:spPr bwMode="auto">
            <a:xfrm>
              <a:off x="447" y="1938"/>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7" name="Line 193"/>
            <p:cNvSpPr>
              <a:spLocks noChangeShapeType="1"/>
            </p:cNvSpPr>
            <p:nvPr/>
          </p:nvSpPr>
          <p:spPr bwMode="auto">
            <a:xfrm>
              <a:off x="447" y="1782"/>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8" name="Line 194"/>
            <p:cNvSpPr>
              <a:spLocks noChangeShapeType="1"/>
            </p:cNvSpPr>
            <p:nvPr/>
          </p:nvSpPr>
          <p:spPr bwMode="auto">
            <a:xfrm>
              <a:off x="447" y="1626"/>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9" name="Line 195"/>
            <p:cNvSpPr>
              <a:spLocks noChangeShapeType="1"/>
            </p:cNvSpPr>
            <p:nvPr/>
          </p:nvSpPr>
          <p:spPr bwMode="auto">
            <a:xfrm>
              <a:off x="447" y="1470"/>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0" name="Line 196"/>
            <p:cNvSpPr>
              <a:spLocks noChangeShapeType="1"/>
            </p:cNvSpPr>
            <p:nvPr/>
          </p:nvSpPr>
          <p:spPr bwMode="auto">
            <a:xfrm>
              <a:off x="417" y="2712"/>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1" name="Line 197"/>
            <p:cNvSpPr>
              <a:spLocks noChangeShapeType="1"/>
            </p:cNvSpPr>
            <p:nvPr/>
          </p:nvSpPr>
          <p:spPr bwMode="auto">
            <a:xfrm>
              <a:off x="417" y="2556"/>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2" name="Line 198"/>
            <p:cNvSpPr>
              <a:spLocks noChangeShapeType="1"/>
            </p:cNvSpPr>
            <p:nvPr/>
          </p:nvSpPr>
          <p:spPr bwMode="auto">
            <a:xfrm>
              <a:off x="417" y="2400"/>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3" name="Line 199"/>
            <p:cNvSpPr>
              <a:spLocks noChangeShapeType="1"/>
            </p:cNvSpPr>
            <p:nvPr/>
          </p:nvSpPr>
          <p:spPr bwMode="auto">
            <a:xfrm>
              <a:off x="417" y="2244"/>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4" name="Line 200"/>
            <p:cNvSpPr>
              <a:spLocks noChangeShapeType="1"/>
            </p:cNvSpPr>
            <p:nvPr/>
          </p:nvSpPr>
          <p:spPr bwMode="auto">
            <a:xfrm>
              <a:off x="417" y="2094"/>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5" name="Line 201"/>
            <p:cNvSpPr>
              <a:spLocks noChangeShapeType="1"/>
            </p:cNvSpPr>
            <p:nvPr/>
          </p:nvSpPr>
          <p:spPr bwMode="auto">
            <a:xfrm>
              <a:off x="417" y="1938"/>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6" name="Line 202"/>
            <p:cNvSpPr>
              <a:spLocks noChangeShapeType="1"/>
            </p:cNvSpPr>
            <p:nvPr/>
          </p:nvSpPr>
          <p:spPr bwMode="auto">
            <a:xfrm>
              <a:off x="417" y="1782"/>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7" name="Line 203"/>
            <p:cNvSpPr>
              <a:spLocks noChangeShapeType="1"/>
            </p:cNvSpPr>
            <p:nvPr/>
          </p:nvSpPr>
          <p:spPr bwMode="auto">
            <a:xfrm>
              <a:off x="417" y="1626"/>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8" name="Line 204"/>
            <p:cNvSpPr>
              <a:spLocks noChangeShapeType="1"/>
            </p:cNvSpPr>
            <p:nvPr/>
          </p:nvSpPr>
          <p:spPr bwMode="auto">
            <a:xfrm>
              <a:off x="417" y="1470"/>
              <a:ext cx="30"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39" name="Line 205"/>
            <p:cNvSpPr>
              <a:spLocks noChangeShapeType="1"/>
            </p:cNvSpPr>
            <p:nvPr/>
          </p:nvSpPr>
          <p:spPr bwMode="auto">
            <a:xfrm>
              <a:off x="447" y="2735"/>
              <a:ext cx="4674" cy="1"/>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40" name="Line 206"/>
            <p:cNvSpPr>
              <a:spLocks noChangeShapeType="1"/>
            </p:cNvSpPr>
            <p:nvPr/>
          </p:nvSpPr>
          <p:spPr bwMode="auto">
            <a:xfrm flipV="1">
              <a:off x="447" y="2712"/>
              <a:ext cx="1" cy="44"/>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2313" name="Line 207"/>
          <p:cNvSpPr>
            <a:spLocks noChangeShapeType="1"/>
          </p:cNvSpPr>
          <p:nvPr/>
        </p:nvSpPr>
        <p:spPr bwMode="auto">
          <a:xfrm>
            <a:off x="765175" y="1614488"/>
            <a:ext cx="8240713"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4" name="Line 208"/>
          <p:cNvSpPr>
            <a:spLocks noChangeShapeType="1"/>
          </p:cNvSpPr>
          <p:nvPr/>
        </p:nvSpPr>
        <p:spPr bwMode="auto">
          <a:xfrm>
            <a:off x="774700" y="1258888"/>
            <a:ext cx="8251825"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5" name="Line 209"/>
          <p:cNvSpPr>
            <a:spLocks noChangeShapeType="1"/>
          </p:cNvSpPr>
          <p:nvPr/>
        </p:nvSpPr>
        <p:spPr bwMode="auto">
          <a:xfrm>
            <a:off x="712788" y="1968500"/>
            <a:ext cx="52387" cy="1588"/>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6" name="Line 210"/>
          <p:cNvSpPr>
            <a:spLocks noChangeShapeType="1"/>
          </p:cNvSpPr>
          <p:nvPr/>
        </p:nvSpPr>
        <p:spPr bwMode="auto">
          <a:xfrm>
            <a:off x="712788" y="1614488"/>
            <a:ext cx="52387"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7" name="Line 211"/>
          <p:cNvSpPr>
            <a:spLocks noChangeShapeType="1"/>
          </p:cNvSpPr>
          <p:nvPr/>
        </p:nvSpPr>
        <p:spPr bwMode="auto">
          <a:xfrm>
            <a:off x="712788" y="1258888"/>
            <a:ext cx="52387" cy="3175"/>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8" name="Line 212"/>
          <p:cNvSpPr>
            <a:spLocks noChangeShapeType="1"/>
          </p:cNvSpPr>
          <p:nvPr/>
        </p:nvSpPr>
        <p:spPr bwMode="auto">
          <a:xfrm>
            <a:off x="765175" y="2020888"/>
            <a:ext cx="8251825" cy="1587"/>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19" name="Line 213"/>
          <p:cNvSpPr>
            <a:spLocks noChangeShapeType="1"/>
          </p:cNvSpPr>
          <p:nvPr/>
        </p:nvSpPr>
        <p:spPr bwMode="auto">
          <a:xfrm flipV="1">
            <a:off x="765175" y="1968500"/>
            <a:ext cx="1588" cy="100013"/>
          </a:xfrm>
          <a:prstGeom prst="line">
            <a:avLst/>
          </a:prstGeom>
          <a:noFill/>
          <a:ln w="0">
            <a:solidFill>
              <a:srgbClr val="0000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12320" name="Text Box 215"/>
          <p:cNvSpPr txBox="1">
            <a:spLocks noChangeArrowheads="1"/>
          </p:cNvSpPr>
          <p:nvPr/>
        </p:nvSpPr>
        <p:spPr bwMode="auto">
          <a:xfrm>
            <a:off x="7602475" y="150530"/>
            <a:ext cx="2427287"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r>
              <a:rPr lang="en-US" altLang="en-US" sz="1200" dirty="0">
                <a:solidFill>
                  <a:srgbClr val="FF0000"/>
                </a:solidFill>
                <a:latin typeface="Arial" pitchFamily="34" charset="0"/>
              </a:rPr>
              <a:t>115,000 </a:t>
            </a:r>
            <a:r>
              <a:rPr lang="en-US" altLang="en-US" sz="1100" dirty="0">
                <a:solidFill>
                  <a:srgbClr val="FF0000"/>
                </a:solidFill>
                <a:latin typeface="Arial" pitchFamily="34" charset="0"/>
              </a:rPr>
              <a:t>– refs 2010</a:t>
            </a:r>
          </a:p>
          <a:p>
            <a:pPr eaLnBrk="1" hangingPunct="1"/>
            <a:r>
              <a:rPr lang="en-US" altLang="en-US" sz="1200" dirty="0">
                <a:solidFill>
                  <a:srgbClr val="FF0000"/>
                </a:solidFill>
                <a:latin typeface="Arial" pitchFamily="34" charset="0"/>
              </a:rPr>
              <a:t>125,411</a:t>
            </a:r>
            <a:r>
              <a:rPr lang="en-US" altLang="en-US" sz="1200" dirty="0">
                <a:solidFill>
                  <a:srgbClr val="FF0000"/>
                </a:solidFill>
              </a:rPr>
              <a:t>  - refs 2011</a:t>
            </a:r>
          </a:p>
          <a:p>
            <a:pPr eaLnBrk="1" hangingPunct="1"/>
            <a:r>
              <a:rPr lang="en-US" altLang="en-US" sz="1200" dirty="0">
                <a:solidFill>
                  <a:srgbClr val="FF0000"/>
                </a:solidFill>
              </a:rPr>
              <a:t>212,069   - refs 2020</a:t>
            </a:r>
            <a:endParaRPr lang="en-US" altLang="en-US" sz="1050" dirty="0">
              <a:solidFill>
                <a:srgbClr val="FF0000"/>
              </a:solidFill>
            </a:endParaRPr>
          </a:p>
        </p:txBody>
      </p:sp>
      <p:sp>
        <p:nvSpPr>
          <p:cNvPr id="12321" name="Rectangle 184"/>
          <p:cNvSpPr>
            <a:spLocks noChangeArrowheads="1"/>
          </p:cNvSpPr>
          <p:nvPr/>
        </p:nvSpPr>
        <p:spPr bwMode="auto">
          <a:xfrm>
            <a:off x="7905748" y="126987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6" name="Rectangle 184">
            <a:extLst>
              <a:ext uri="{FF2B5EF4-FFF2-40B4-BE49-F238E27FC236}">
                <a16:creationId xmlns:a16="http://schemas.microsoft.com/office/drawing/2014/main" id="{5517BA5B-3322-1A48-966C-CC703965584E}"/>
              </a:ext>
            </a:extLst>
          </p:cNvPr>
          <p:cNvSpPr>
            <a:spLocks noChangeArrowheads="1"/>
          </p:cNvSpPr>
          <p:nvPr/>
        </p:nvSpPr>
        <p:spPr bwMode="auto">
          <a:xfrm>
            <a:off x="8089900"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7" name="Rectangle 184">
            <a:extLst>
              <a:ext uri="{FF2B5EF4-FFF2-40B4-BE49-F238E27FC236}">
                <a16:creationId xmlns:a16="http://schemas.microsoft.com/office/drawing/2014/main" id="{FA9F5BA0-06B3-FD48-AB32-92D53344817A}"/>
              </a:ext>
            </a:extLst>
          </p:cNvPr>
          <p:cNvSpPr>
            <a:spLocks noChangeArrowheads="1"/>
          </p:cNvSpPr>
          <p:nvPr/>
        </p:nvSpPr>
        <p:spPr bwMode="auto">
          <a:xfrm>
            <a:off x="8275541" y="12762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8" name="Rectangle 184">
            <a:extLst>
              <a:ext uri="{FF2B5EF4-FFF2-40B4-BE49-F238E27FC236}">
                <a16:creationId xmlns:a16="http://schemas.microsoft.com/office/drawing/2014/main" id="{2B5DE178-249F-1E49-AF56-0B1F9D67D46D}"/>
              </a:ext>
            </a:extLst>
          </p:cNvPr>
          <p:cNvSpPr>
            <a:spLocks noChangeArrowheads="1"/>
          </p:cNvSpPr>
          <p:nvPr/>
        </p:nvSpPr>
        <p:spPr bwMode="auto">
          <a:xfrm>
            <a:off x="8460325"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159" name="Text Box 42">
            <a:extLst>
              <a:ext uri="{FF2B5EF4-FFF2-40B4-BE49-F238E27FC236}">
                <a16:creationId xmlns:a16="http://schemas.microsoft.com/office/drawing/2014/main" id="{EADC841C-8BD6-A749-AAF7-EAF02A889C44}"/>
              </a:ext>
            </a:extLst>
          </p:cNvPr>
          <p:cNvSpPr txBox="1">
            <a:spLocks noChangeArrowheads="1"/>
          </p:cNvSpPr>
          <p:nvPr/>
        </p:nvSpPr>
        <p:spPr bwMode="auto">
          <a:xfrm rot="-5400000">
            <a:off x="8428216" y="5487526"/>
            <a:ext cx="909223"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buFontTx/>
              <a:buChar char="•"/>
            </a:pPr>
            <a:r>
              <a:rPr lang="en-US" altLang="en-US" sz="1100" dirty="0">
                <a:latin typeface="Helvetica" pitchFamily="34" charset="0"/>
                <a:ea typeface="Arial Unicode MS" pitchFamily="34" charset="-128"/>
                <a:cs typeface="Helvetica" pitchFamily="34" charset="0"/>
              </a:rPr>
              <a:t>2010-2020</a:t>
            </a:r>
          </a:p>
        </p:txBody>
      </p:sp>
      <p:sp>
        <p:nvSpPr>
          <p:cNvPr id="160" name="Rectangle 184">
            <a:extLst>
              <a:ext uri="{FF2B5EF4-FFF2-40B4-BE49-F238E27FC236}">
                <a16:creationId xmlns:a16="http://schemas.microsoft.com/office/drawing/2014/main" id="{CFBC5D7A-3EEE-3249-BE1F-3731188245C1}"/>
              </a:ext>
            </a:extLst>
          </p:cNvPr>
          <p:cNvSpPr>
            <a:spLocks noChangeArrowheads="1"/>
          </p:cNvSpPr>
          <p:nvPr/>
        </p:nvSpPr>
        <p:spPr bwMode="auto">
          <a:xfrm>
            <a:off x="8837999" y="1263524"/>
            <a:ext cx="104713" cy="3932364"/>
          </a:xfrm>
          <a:prstGeom prst="rect">
            <a:avLst/>
          </a:prstGeom>
          <a:solidFill>
            <a:srgbClr val="FF0000"/>
          </a:solidFill>
          <a:ln w="9525">
            <a:solidFill>
              <a:srgbClr val="000000"/>
            </a:solidFill>
            <a:miter lim="800000"/>
            <a:headEnd/>
            <a:tailEnd/>
          </a:ln>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 name="TextBox 1">
            <a:extLst>
              <a:ext uri="{FF2B5EF4-FFF2-40B4-BE49-F238E27FC236}">
                <a16:creationId xmlns:a16="http://schemas.microsoft.com/office/drawing/2014/main" id="{70F4BEB4-3C70-F84C-B408-8E2C8A7FE693}"/>
              </a:ext>
            </a:extLst>
          </p:cNvPr>
          <p:cNvSpPr txBox="1"/>
          <p:nvPr/>
        </p:nvSpPr>
        <p:spPr>
          <a:xfrm>
            <a:off x="7993062" y="841035"/>
            <a:ext cx="1191352" cy="369332"/>
          </a:xfrm>
          <a:prstGeom prst="rect">
            <a:avLst/>
          </a:prstGeom>
          <a:noFill/>
        </p:spPr>
        <p:txBody>
          <a:bodyPr wrap="none" rtlCol="0">
            <a:spAutoFit/>
          </a:bodyPr>
          <a:lstStyle/>
          <a:p>
            <a:r>
              <a:rPr lang="en-US" dirty="0"/>
              <a:t>way high!!</a:t>
            </a:r>
          </a:p>
        </p:txBody>
      </p:sp>
    </p:spTree>
  </p:cSld>
  <p:clrMapOvr>
    <a:masterClrMapping/>
  </p:clrMapOvr>
  <mc:AlternateContent xmlns:mc="http://schemas.openxmlformats.org/markup-compatibility/2006" xmlns:p14="http://schemas.microsoft.com/office/powerpoint/2010/main">
    <mc:Choice Requires="p14">
      <p:transition spd="slow" p14:dur="2000" advTm="67243"/>
    </mc:Choice>
    <mc:Fallback xmlns="">
      <p:transition spd="slow" advTm="6724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0D01C63-C622-CA4A-9EE4-3994AC9665E2}" type="datetime12">
              <a:rPr lang="en-US" altLang="en-US" smtClean="0"/>
              <a:t>6:54 PM</a:t>
            </a:fld>
            <a:endParaRPr lang="en-US" altLang="en-US"/>
          </a:p>
        </p:txBody>
      </p:sp>
      <p:sp>
        <p:nvSpPr>
          <p:cNvPr id="1331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C8950EA-1DB2-4C06-9C94-1376E0A12DFD}" type="slidenum">
              <a:rPr lang="en-US" altLang="en-US" smtClean="0">
                <a:latin typeface="Comic Sans MS" pitchFamily="66" charset="0"/>
              </a:rPr>
              <a:pPr/>
              <a:t>14</a:t>
            </a:fld>
            <a:endParaRPr lang="en-US" altLang="en-US">
              <a:latin typeface="Comic Sans MS" pitchFamily="66" charset="0"/>
            </a:endParaRPr>
          </a:p>
        </p:txBody>
      </p:sp>
      <p:sp>
        <p:nvSpPr>
          <p:cNvPr id="13317" name="Rectangle 2"/>
          <p:cNvSpPr>
            <a:spLocks noGrp="1" noChangeArrowheads="1"/>
          </p:cNvSpPr>
          <p:nvPr>
            <p:ph type="title"/>
          </p:nvPr>
        </p:nvSpPr>
        <p:spPr/>
        <p:txBody>
          <a:bodyPr/>
          <a:lstStyle/>
          <a:p>
            <a:r>
              <a:rPr lang="en-US" altLang="en-US"/>
              <a:t>Flow Cytometry</a:t>
            </a:r>
          </a:p>
        </p:txBody>
      </p:sp>
      <p:sp>
        <p:nvSpPr>
          <p:cNvPr id="13318" name="Rectangle 3"/>
          <p:cNvSpPr>
            <a:spLocks noGrp="1" noChangeArrowheads="1"/>
          </p:cNvSpPr>
          <p:nvPr>
            <p:ph type="body" idx="1"/>
          </p:nvPr>
        </p:nvSpPr>
        <p:spPr>
          <a:xfrm>
            <a:off x="731838" y="1660525"/>
            <a:ext cx="7772400" cy="4114800"/>
          </a:xfrm>
        </p:spPr>
        <p:txBody>
          <a:bodyPr/>
          <a:lstStyle/>
          <a:p>
            <a:r>
              <a:rPr lang="en-US" altLang="en-US" dirty="0"/>
              <a:t>Technology that measures properties of single cells</a:t>
            </a:r>
          </a:p>
          <a:p>
            <a:r>
              <a:rPr lang="en-US" altLang="en-US" dirty="0"/>
              <a:t>Measures fluorescence, light scatter, and other properties of cells and particles</a:t>
            </a:r>
          </a:p>
          <a:p>
            <a:r>
              <a:rPr lang="en-US" altLang="en-US" dirty="0"/>
              <a:t>Can provide correlated data that links different population profiles</a:t>
            </a:r>
          </a:p>
        </p:txBody>
      </p:sp>
    </p:spTree>
  </p:cSld>
  <p:clrMapOvr>
    <a:masterClrMapping/>
  </p:clrMapOvr>
  <mc:AlternateContent xmlns:mc="http://schemas.openxmlformats.org/markup-compatibility/2006" xmlns:p14="http://schemas.microsoft.com/office/powerpoint/2010/main">
    <mc:Choice Requires="p14">
      <p:transition spd="slow" p14:dur="2000" advTm="102085"/>
    </mc:Choice>
    <mc:Fallback xmlns="">
      <p:transition spd="slow" advTm="10208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able, computer&#10;&#10;Description automatically generated">
            <a:extLst>
              <a:ext uri="{FF2B5EF4-FFF2-40B4-BE49-F238E27FC236}">
                <a16:creationId xmlns:a16="http://schemas.microsoft.com/office/drawing/2014/main" id="{2DD11990-00D9-0447-B563-BB4532A58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4443" y="1836943"/>
            <a:ext cx="1847337" cy="1373187"/>
          </a:xfrm>
          <a:prstGeom prst="rect">
            <a:avLst/>
          </a:prstGeom>
        </p:spPr>
      </p:pic>
      <p:pic>
        <p:nvPicPr>
          <p:cNvPr id="5" name="Picture 4" descr="A picture containing indoor, front, white, table&#10;&#10;Description automatically generated">
            <a:extLst>
              <a:ext uri="{FF2B5EF4-FFF2-40B4-BE49-F238E27FC236}">
                <a16:creationId xmlns:a16="http://schemas.microsoft.com/office/drawing/2014/main" id="{AB0F612E-A73D-5D47-A27A-8CA20089B8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3388" y="1423265"/>
            <a:ext cx="2193413" cy="938282"/>
          </a:xfrm>
          <a:prstGeom prst="rect">
            <a:avLst/>
          </a:prstGeom>
        </p:spPr>
      </p:pic>
      <p:sp>
        <p:nvSpPr>
          <p:cNvPr id="14338" name="Date Placeholder 2"/>
          <p:cNvSpPr>
            <a:spLocks noGrp="1"/>
          </p:cNvSpPr>
          <p:nvPr>
            <p:ph type="dt" sz="quarter" idx="4294967295"/>
          </p:nvPr>
        </p:nvSpPr>
        <p:spPr>
          <a:xfrm>
            <a:off x="1081903" y="6628289"/>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50D650FC-16CF-E34D-AF31-E70BAB06E371}" type="datetime12">
              <a:rPr lang="en-US" altLang="en-US" smtClean="0"/>
              <a:t>6:54 PM</a:t>
            </a:fld>
            <a:endParaRPr lang="en-US" altLang="en-US" dirty="0"/>
          </a:p>
        </p:txBody>
      </p:sp>
      <p:sp>
        <p:nvSpPr>
          <p:cNvPr id="14340"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826EBF4-84F3-48F8-8207-FF4D51D91452}" type="slidenum">
              <a:rPr lang="en-US" altLang="en-US" smtClean="0">
                <a:latin typeface="Comic Sans MS" pitchFamily="66" charset="0"/>
              </a:rPr>
              <a:pPr/>
              <a:t>15</a:t>
            </a:fld>
            <a:endParaRPr lang="en-US" altLang="en-US">
              <a:latin typeface="Comic Sans MS" pitchFamily="66" charset="0"/>
            </a:endParaRPr>
          </a:p>
        </p:txBody>
      </p:sp>
      <p:grpSp>
        <p:nvGrpSpPr>
          <p:cNvPr id="14341" name="Group 48"/>
          <p:cNvGrpSpPr>
            <a:grpSpLocks/>
          </p:cNvGrpSpPr>
          <p:nvPr/>
        </p:nvGrpSpPr>
        <p:grpSpPr bwMode="auto">
          <a:xfrm>
            <a:off x="3580967" y="3102628"/>
            <a:ext cx="1857375" cy="1914525"/>
            <a:chOff x="2449" y="1832"/>
            <a:chExt cx="1170" cy="1206"/>
          </a:xfrm>
        </p:grpSpPr>
        <p:pic>
          <p:nvPicPr>
            <p:cNvPr id="14387" name="Picture 4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9" y="1832"/>
              <a:ext cx="1170" cy="1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8" name="Text Box 47"/>
            <p:cNvSpPr txBox="1">
              <a:spLocks noChangeArrowheads="1"/>
            </p:cNvSpPr>
            <p:nvPr/>
          </p:nvSpPr>
          <p:spPr bwMode="auto">
            <a:xfrm>
              <a:off x="2658" y="2098"/>
              <a:ext cx="709"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Millipore/Guava</a:t>
              </a:r>
            </a:p>
          </p:txBody>
        </p:sp>
      </p:grpSp>
      <p:sp>
        <p:nvSpPr>
          <p:cNvPr id="14342" name="Rectangle 9"/>
          <p:cNvSpPr>
            <a:spLocks noGrp="1" noChangeArrowheads="1"/>
          </p:cNvSpPr>
          <p:nvPr>
            <p:ph type="title"/>
          </p:nvPr>
        </p:nvSpPr>
        <p:spPr>
          <a:xfrm>
            <a:off x="0" y="358775"/>
            <a:ext cx="7522464" cy="450850"/>
          </a:xfrm>
        </p:spPr>
        <p:txBody>
          <a:bodyPr/>
          <a:lstStyle/>
          <a:p>
            <a:r>
              <a:rPr lang="en-US" altLang="en-US" sz="2400" dirty="0"/>
              <a:t>Lots of Commercial Instruments Available</a:t>
            </a:r>
          </a:p>
        </p:txBody>
      </p:sp>
      <p:pic>
        <p:nvPicPr>
          <p:cNvPr id="14343" name="Picture 10" descr="cy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9763" y="2932057"/>
            <a:ext cx="1749425" cy="1149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344" name="Picture 12" descr="parte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83677" y="5210175"/>
            <a:ext cx="2008742" cy="9209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4345" name="Group 17"/>
          <p:cNvGrpSpPr>
            <a:grpSpLocks/>
          </p:cNvGrpSpPr>
          <p:nvPr/>
        </p:nvGrpSpPr>
        <p:grpSpPr bwMode="auto">
          <a:xfrm>
            <a:off x="6306483" y="5321211"/>
            <a:ext cx="945665" cy="1416429"/>
            <a:chOff x="2736" y="2237"/>
            <a:chExt cx="1413" cy="1560"/>
          </a:xfrm>
        </p:grpSpPr>
        <p:pic>
          <p:nvPicPr>
            <p:cNvPr id="14385"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6" y="2237"/>
              <a:ext cx="1200" cy="15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6" name="Text Box 16"/>
            <p:cNvSpPr txBox="1">
              <a:spLocks noChangeArrowheads="1"/>
            </p:cNvSpPr>
            <p:nvPr/>
          </p:nvSpPr>
          <p:spPr bwMode="auto">
            <a:xfrm>
              <a:off x="3513" y="3549"/>
              <a:ext cx="636" cy="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Apogee</a:t>
              </a:r>
            </a:p>
          </p:txBody>
        </p:sp>
      </p:grpSp>
      <p:grpSp>
        <p:nvGrpSpPr>
          <p:cNvPr id="14346" name="Group 22"/>
          <p:cNvGrpSpPr>
            <a:grpSpLocks/>
          </p:cNvGrpSpPr>
          <p:nvPr/>
        </p:nvGrpSpPr>
        <p:grpSpPr bwMode="auto">
          <a:xfrm>
            <a:off x="4816248" y="914682"/>
            <a:ext cx="1018988" cy="1006474"/>
            <a:chOff x="3040" y="311"/>
            <a:chExt cx="1162" cy="918"/>
          </a:xfrm>
        </p:grpSpPr>
        <p:pic>
          <p:nvPicPr>
            <p:cNvPr id="14383" name="Picture 3" descr="luminex"/>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0" y="311"/>
              <a:ext cx="1162" cy="9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4" name="Text Box 18"/>
            <p:cNvSpPr txBox="1">
              <a:spLocks noChangeArrowheads="1"/>
            </p:cNvSpPr>
            <p:nvPr/>
          </p:nvSpPr>
          <p:spPr bwMode="auto">
            <a:xfrm>
              <a:off x="3137" y="1018"/>
              <a:ext cx="444"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Luminex</a:t>
              </a:r>
            </a:p>
          </p:txBody>
        </p:sp>
      </p:grpSp>
      <p:grpSp>
        <p:nvGrpSpPr>
          <p:cNvPr id="14347" name="Group 20"/>
          <p:cNvGrpSpPr>
            <a:grpSpLocks/>
          </p:cNvGrpSpPr>
          <p:nvPr/>
        </p:nvGrpSpPr>
        <p:grpSpPr bwMode="auto">
          <a:xfrm>
            <a:off x="4965700" y="2208213"/>
            <a:ext cx="1422400" cy="1179512"/>
            <a:chOff x="3128" y="1391"/>
            <a:chExt cx="896" cy="743"/>
          </a:xfrm>
        </p:grpSpPr>
        <p:pic>
          <p:nvPicPr>
            <p:cNvPr id="14381"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8" y="1391"/>
              <a:ext cx="896" cy="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2" name="Text Box 19"/>
            <p:cNvSpPr txBox="1">
              <a:spLocks noChangeArrowheads="1"/>
            </p:cNvSpPr>
            <p:nvPr/>
          </p:nvSpPr>
          <p:spPr bwMode="auto">
            <a:xfrm>
              <a:off x="3381" y="1911"/>
              <a:ext cx="364"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Accuri</a:t>
              </a:r>
            </a:p>
          </p:txBody>
        </p:sp>
      </p:grpSp>
      <p:grpSp>
        <p:nvGrpSpPr>
          <p:cNvPr id="14348" name="Group 24"/>
          <p:cNvGrpSpPr>
            <a:grpSpLocks/>
          </p:cNvGrpSpPr>
          <p:nvPr/>
        </p:nvGrpSpPr>
        <p:grpSpPr bwMode="auto">
          <a:xfrm>
            <a:off x="6677025" y="892969"/>
            <a:ext cx="644151" cy="533167"/>
            <a:chOff x="4621" y="742"/>
            <a:chExt cx="923" cy="697"/>
          </a:xfrm>
        </p:grpSpPr>
        <p:pic>
          <p:nvPicPr>
            <p:cNvPr id="14379" name="Picture 5" descr="brytesmal"/>
            <p:cNvPicPr>
              <a:picLocks noChangeAspect="1" noChangeArrowheads="1"/>
            </p:cNvPicPr>
            <p:nvPr/>
          </p:nvPicPr>
          <p:blipFill>
            <a:blip r:embed="rId11" cstate="print">
              <a:lum bright="10000" contrast="-6000"/>
              <a:extLst>
                <a:ext uri="{28A0092B-C50C-407E-A947-70E740481C1C}">
                  <a14:useLocalDpi xmlns:a14="http://schemas.microsoft.com/office/drawing/2010/main" val="0"/>
                </a:ext>
              </a:extLst>
            </a:blip>
            <a:srcRect l="9984" t="15750" r="17578" b="11250"/>
            <a:stretch>
              <a:fillRect/>
            </a:stretch>
          </p:blipFill>
          <p:spPr bwMode="auto">
            <a:xfrm>
              <a:off x="4621" y="742"/>
              <a:ext cx="923" cy="6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80" name="Text Box 21"/>
            <p:cNvSpPr txBox="1">
              <a:spLocks noChangeArrowheads="1"/>
            </p:cNvSpPr>
            <p:nvPr/>
          </p:nvSpPr>
          <p:spPr bwMode="auto">
            <a:xfrm>
              <a:off x="4699" y="1232"/>
              <a:ext cx="320"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Bryte</a:t>
              </a:r>
            </a:p>
          </p:txBody>
        </p:sp>
      </p:grpSp>
      <p:grpSp>
        <p:nvGrpSpPr>
          <p:cNvPr id="14349" name="Group 35"/>
          <p:cNvGrpSpPr>
            <a:grpSpLocks/>
          </p:cNvGrpSpPr>
          <p:nvPr/>
        </p:nvGrpSpPr>
        <p:grpSpPr bwMode="auto">
          <a:xfrm>
            <a:off x="0" y="1033463"/>
            <a:ext cx="1464173" cy="1082675"/>
            <a:chOff x="0" y="651"/>
            <a:chExt cx="1164" cy="809"/>
          </a:xfrm>
        </p:grpSpPr>
        <p:pic>
          <p:nvPicPr>
            <p:cNvPr id="14377" name="Picture 4" descr="xlsmall"/>
            <p:cNvPicPr>
              <a:picLocks noChangeAspect="1" noChangeArrowheads="1"/>
            </p:cNvPicPr>
            <p:nvPr/>
          </p:nvPicPr>
          <p:blipFill>
            <a:blip r:embed="rId12">
              <a:lum bright="18000"/>
              <a:extLst>
                <a:ext uri="{28A0092B-C50C-407E-A947-70E740481C1C}">
                  <a14:useLocalDpi xmlns:a14="http://schemas.microsoft.com/office/drawing/2010/main" val="0"/>
                </a:ext>
              </a:extLst>
            </a:blip>
            <a:srcRect l="8719" t="14250" r="12938" b="6187"/>
            <a:stretch>
              <a:fillRect/>
            </a:stretch>
          </p:blipFill>
          <p:spPr bwMode="auto">
            <a:xfrm>
              <a:off x="102" y="651"/>
              <a:ext cx="1062" cy="8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8" name="Text Box 25"/>
            <p:cNvSpPr txBox="1">
              <a:spLocks noChangeArrowheads="1"/>
            </p:cNvSpPr>
            <p:nvPr/>
          </p:nvSpPr>
          <p:spPr bwMode="auto">
            <a:xfrm>
              <a:off x="0" y="711"/>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0" name="Group 29"/>
          <p:cNvGrpSpPr>
            <a:grpSpLocks/>
          </p:cNvGrpSpPr>
          <p:nvPr/>
        </p:nvGrpSpPr>
        <p:grpSpPr bwMode="auto">
          <a:xfrm>
            <a:off x="0" y="3957638"/>
            <a:ext cx="1771650" cy="1058862"/>
            <a:chOff x="0" y="2493"/>
            <a:chExt cx="1116" cy="667"/>
          </a:xfrm>
        </p:grpSpPr>
        <p:pic>
          <p:nvPicPr>
            <p:cNvPr id="14375" name="Picture 6" descr="facscalibu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2493"/>
              <a:ext cx="1116" cy="6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6" name="Text Box 26"/>
            <p:cNvSpPr txBox="1">
              <a:spLocks noChangeArrowheads="1"/>
            </p:cNvSpPr>
            <p:nvPr/>
          </p:nvSpPr>
          <p:spPr bwMode="auto">
            <a:xfrm>
              <a:off x="0" y="2831"/>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a:t>
              </a:r>
            </a:p>
          </p:txBody>
        </p:sp>
      </p:grpSp>
      <p:grpSp>
        <p:nvGrpSpPr>
          <p:cNvPr id="14351" name="Group 28"/>
          <p:cNvGrpSpPr>
            <a:grpSpLocks/>
          </p:cNvGrpSpPr>
          <p:nvPr/>
        </p:nvGrpSpPr>
        <p:grpSpPr bwMode="auto">
          <a:xfrm>
            <a:off x="0" y="5149850"/>
            <a:ext cx="2505075" cy="1031875"/>
            <a:chOff x="0" y="3244"/>
            <a:chExt cx="1578" cy="650"/>
          </a:xfrm>
        </p:grpSpPr>
        <p:pic>
          <p:nvPicPr>
            <p:cNvPr id="14373" name="Picture 8" descr="ls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244"/>
              <a:ext cx="1578" cy="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4" name="Text Box 27"/>
            <p:cNvSpPr txBox="1">
              <a:spLocks noChangeArrowheads="1"/>
            </p:cNvSpPr>
            <p:nvPr/>
          </p:nvSpPr>
          <p:spPr bwMode="auto">
            <a:xfrm>
              <a:off x="271" y="3356"/>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a:t>
              </a:r>
            </a:p>
          </p:txBody>
        </p:sp>
      </p:grpSp>
      <p:grpSp>
        <p:nvGrpSpPr>
          <p:cNvPr id="14352" name="Group 36"/>
          <p:cNvGrpSpPr>
            <a:grpSpLocks/>
          </p:cNvGrpSpPr>
          <p:nvPr/>
        </p:nvGrpSpPr>
        <p:grpSpPr bwMode="auto">
          <a:xfrm>
            <a:off x="2182202" y="866394"/>
            <a:ext cx="1666646" cy="1054762"/>
            <a:chOff x="1241" y="593"/>
            <a:chExt cx="1683" cy="1043"/>
          </a:xfrm>
        </p:grpSpPr>
        <p:pic>
          <p:nvPicPr>
            <p:cNvPr id="14371" name="Picture 2" descr="mofl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41" y="593"/>
              <a:ext cx="1683" cy="10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2" name="Text Box 30"/>
            <p:cNvSpPr txBox="1">
              <a:spLocks noChangeArrowheads="1"/>
            </p:cNvSpPr>
            <p:nvPr/>
          </p:nvSpPr>
          <p:spPr bwMode="auto">
            <a:xfrm>
              <a:off x="1619" y="598"/>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3" name="Group 33"/>
          <p:cNvGrpSpPr>
            <a:grpSpLocks/>
          </p:cNvGrpSpPr>
          <p:nvPr/>
        </p:nvGrpSpPr>
        <p:grpSpPr bwMode="auto">
          <a:xfrm>
            <a:off x="7540626" y="3851276"/>
            <a:ext cx="1603374" cy="1185864"/>
            <a:chOff x="4367" y="2359"/>
            <a:chExt cx="1207" cy="967"/>
          </a:xfrm>
        </p:grpSpPr>
        <p:pic>
          <p:nvPicPr>
            <p:cNvPr id="14369" name="Picture 11" descr="Altra close-u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67" y="2359"/>
              <a:ext cx="1207" cy="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70" name="Text Box 31"/>
            <p:cNvSpPr txBox="1">
              <a:spLocks noChangeArrowheads="1"/>
            </p:cNvSpPr>
            <p:nvPr/>
          </p:nvSpPr>
          <p:spPr bwMode="auto">
            <a:xfrm>
              <a:off x="4896" y="3172"/>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BC</a:t>
              </a:r>
            </a:p>
          </p:txBody>
        </p:sp>
      </p:grpSp>
      <p:grpSp>
        <p:nvGrpSpPr>
          <p:cNvPr id="14354" name="Group 34"/>
          <p:cNvGrpSpPr>
            <a:grpSpLocks/>
          </p:cNvGrpSpPr>
          <p:nvPr/>
        </p:nvGrpSpPr>
        <p:grpSpPr bwMode="auto">
          <a:xfrm>
            <a:off x="21678" y="2989263"/>
            <a:ext cx="1377950" cy="935038"/>
            <a:chOff x="0" y="1503"/>
            <a:chExt cx="1188" cy="912"/>
          </a:xfrm>
        </p:grpSpPr>
        <p:pic>
          <p:nvPicPr>
            <p:cNvPr id="14367" name="Picture 7" descr="FlowCentr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1503"/>
              <a:ext cx="1188" cy="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8" name="Text Box 32"/>
            <p:cNvSpPr txBox="1">
              <a:spLocks noChangeArrowheads="1"/>
            </p:cNvSpPr>
            <p:nvPr/>
          </p:nvSpPr>
          <p:spPr bwMode="auto">
            <a:xfrm>
              <a:off x="893" y="2257"/>
              <a:ext cx="232"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dirty="0">
                  <a:latin typeface="Arial" pitchFamily="34" charset="0"/>
                </a:rPr>
                <a:t>BC</a:t>
              </a:r>
            </a:p>
          </p:txBody>
        </p:sp>
      </p:grpSp>
      <p:grpSp>
        <p:nvGrpSpPr>
          <p:cNvPr id="14355" name="Group 38"/>
          <p:cNvGrpSpPr>
            <a:grpSpLocks/>
          </p:cNvGrpSpPr>
          <p:nvPr/>
        </p:nvGrpSpPr>
        <p:grpSpPr bwMode="auto">
          <a:xfrm>
            <a:off x="2319337" y="4030123"/>
            <a:ext cx="1184275" cy="1146454"/>
            <a:chOff x="1601" y="2557"/>
            <a:chExt cx="1045" cy="722"/>
          </a:xfrm>
        </p:grpSpPr>
        <p:pic>
          <p:nvPicPr>
            <p:cNvPr id="14365" name="Picture 1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601" y="2557"/>
              <a:ext cx="1045" cy="7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6" name="Text Box 37"/>
            <p:cNvSpPr txBox="1">
              <a:spLocks noChangeArrowheads="1"/>
            </p:cNvSpPr>
            <p:nvPr/>
          </p:nvSpPr>
          <p:spPr bwMode="auto">
            <a:xfrm>
              <a:off x="2042" y="2584"/>
              <a:ext cx="360"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Amnis</a:t>
              </a:r>
            </a:p>
          </p:txBody>
        </p:sp>
      </p:grpSp>
      <p:grpSp>
        <p:nvGrpSpPr>
          <p:cNvPr id="14356" name="Group 40"/>
          <p:cNvGrpSpPr>
            <a:grpSpLocks/>
          </p:cNvGrpSpPr>
          <p:nvPr/>
        </p:nvGrpSpPr>
        <p:grpSpPr bwMode="auto">
          <a:xfrm>
            <a:off x="7380288" y="2432424"/>
            <a:ext cx="1763712" cy="961651"/>
            <a:chOff x="4160" y="1361"/>
            <a:chExt cx="1600" cy="777"/>
          </a:xfrm>
        </p:grpSpPr>
        <p:pic>
          <p:nvPicPr>
            <p:cNvPr id="14363" name="Picture 3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206" y="1361"/>
              <a:ext cx="1554" cy="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4" name="Text Box 23"/>
            <p:cNvSpPr txBox="1">
              <a:spLocks noChangeArrowheads="1"/>
            </p:cNvSpPr>
            <p:nvPr/>
          </p:nvSpPr>
          <p:spPr bwMode="auto">
            <a:xfrm>
              <a:off x="4160" y="1647"/>
              <a:ext cx="580" cy="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Bay</a:t>
              </a:r>
            </a:p>
            <a:p>
              <a:r>
                <a:rPr lang="en-US" altLang="en-US" sz="1000" b="1">
                  <a:latin typeface="Arial" pitchFamily="34" charset="0"/>
                </a:rPr>
                <a:t>Biosciences</a:t>
              </a:r>
            </a:p>
          </p:txBody>
        </p:sp>
      </p:grpSp>
      <p:grpSp>
        <p:nvGrpSpPr>
          <p:cNvPr id="14357" name="Group 45"/>
          <p:cNvGrpSpPr>
            <a:grpSpLocks/>
          </p:cNvGrpSpPr>
          <p:nvPr/>
        </p:nvGrpSpPr>
        <p:grpSpPr bwMode="auto">
          <a:xfrm>
            <a:off x="2980018" y="5318555"/>
            <a:ext cx="1295114" cy="858395"/>
            <a:chOff x="1661" y="3286"/>
            <a:chExt cx="969" cy="728"/>
          </a:xfrm>
        </p:grpSpPr>
        <p:pic>
          <p:nvPicPr>
            <p:cNvPr id="14361" name="Picture 4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61" y="3286"/>
              <a:ext cx="969" cy="7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2" name="Text Box 43"/>
            <p:cNvSpPr txBox="1">
              <a:spLocks noChangeArrowheads="1"/>
            </p:cNvSpPr>
            <p:nvPr/>
          </p:nvSpPr>
          <p:spPr bwMode="auto">
            <a:xfrm>
              <a:off x="2078" y="3858"/>
              <a:ext cx="467"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solidFill>
                    <a:schemeClr val="bg1"/>
                  </a:solidFill>
                  <a:latin typeface="Arial" pitchFamily="34" charset="0"/>
                </a:rPr>
                <a:t>BD Influx</a:t>
              </a:r>
            </a:p>
          </p:txBody>
        </p:sp>
      </p:grpSp>
      <p:grpSp>
        <p:nvGrpSpPr>
          <p:cNvPr id="14358" name="Group 50"/>
          <p:cNvGrpSpPr>
            <a:grpSpLocks/>
          </p:cNvGrpSpPr>
          <p:nvPr/>
        </p:nvGrpSpPr>
        <p:grpSpPr bwMode="auto">
          <a:xfrm>
            <a:off x="5454557" y="3742400"/>
            <a:ext cx="1976438" cy="1270000"/>
            <a:chOff x="3410" y="2187"/>
            <a:chExt cx="1245" cy="800"/>
          </a:xfrm>
        </p:grpSpPr>
        <p:pic>
          <p:nvPicPr>
            <p:cNvPr id="14359" name="Picture 4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410" y="2187"/>
              <a:ext cx="1245" cy="7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60" name="Text Box 44"/>
            <p:cNvSpPr txBox="1">
              <a:spLocks noChangeArrowheads="1"/>
            </p:cNvSpPr>
            <p:nvPr/>
          </p:nvSpPr>
          <p:spPr bwMode="auto">
            <a:xfrm>
              <a:off x="3567" y="2833"/>
              <a:ext cx="409" cy="1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b="1">
                  <a:latin typeface="Arial" pitchFamily="34" charset="0"/>
                </a:rPr>
                <a:t>BD Aria</a:t>
              </a:r>
            </a:p>
          </p:txBody>
        </p:sp>
      </p:grpSp>
      <p:pic>
        <p:nvPicPr>
          <p:cNvPr id="3" name="Picture 2" descr="A picture containing indoor, monitor, photo, sitting&#10;&#10;Description automatically generated">
            <a:extLst>
              <a:ext uri="{FF2B5EF4-FFF2-40B4-BE49-F238E27FC236}">
                <a16:creationId xmlns:a16="http://schemas.microsoft.com/office/drawing/2014/main" id="{1C93C432-A683-0941-83C8-CFC964C36D37}"/>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946607" y="971849"/>
            <a:ext cx="978736" cy="1134974"/>
          </a:xfrm>
          <a:prstGeom prst="rect">
            <a:avLst/>
          </a:prstGeom>
        </p:spPr>
      </p:pic>
      <p:pic>
        <p:nvPicPr>
          <p:cNvPr id="7" name="Picture 6" descr="A picture containing indoor, orange, table, small&#10;&#10;Description automatically generated">
            <a:extLst>
              <a:ext uri="{FF2B5EF4-FFF2-40B4-BE49-F238E27FC236}">
                <a16:creationId xmlns:a16="http://schemas.microsoft.com/office/drawing/2014/main" id="{D03D0723-E337-2441-AE53-9DB0D30F5636}"/>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383368" y="2032794"/>
            <a:ext cx="1218509" cy="1041400"/>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A8AE20F7-4343-BC46-8CD6-34CBAF95D9E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773447" y="5815767"/>
            <a:ext cx="1044774" cy="858395"/>
          </a:xfrm>
          <a:prstGeom prst="rect">
            <a:avLst/>
          </a:prstGeom>
        </p:spPr>
      </p:pic>
      <p:pic>
        <p:nvPicPr>
          <p:cNvPr id="11" name="Picture 10" descr="A picture containing indoor, table, car, sitting&#10;&#10;Description automatically generated">
            <a:extLst>
              <a:ext uri="{FF2B5EF4-FFF2-40B4-BE49-F238E27FC236}">
                <a16:creationId xmlns:a16="http://schemas.microsoft.com/office/drawing/2014/main" id="{62809F98-CC90-C841-96A0-CC9F99150BAD}"/>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36860" y="2235134"/>
            <a:ext cx="1569827" cy="917575"/>
          </a:xfrm>
          <a:prstGeom prst="rect">
            <a:avLst/>
          </a:prstGeom>
        </p:spPr>
      </p:pic>
      <p:pic>
        <p:nvPicPr>
          <p:cNvPr id="4" name="Picture 3">
            <a:extLst>
              <a:ext uri="{FF2B5EF4-FFF2-40B4-BE49-F238E27FC236}">
                <a16:creationId xmlns:a16="http://schemas.microsoft.com/office/drawing/2014/main" id="{39B5DA15-DAC4-A946-B141-F46180EBB6FC}"/>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4415314" y="5255392"/>
            <a:ext cx="1883509" cy="10737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994"/>
    </mc:Choice>
    <mc:Fallback xmlns="">
      <p:transition spd="slow" advTm="46994"/>
    </mc:Fallback>
  </mc:AlternateContent>
  <p:extLst>
    <p:ext uri="{3A86A75C-4F4B-4683-9AE1-C65F6400EC91}">
      <p14:laserTraceLst xmlns:p14="http://schemas.microsoft.com/office/powerpoint/2010/main">
        <p14:tracePtLst>
          <p14:tracePt t="5903" x="3429000" y="3581400"/>
          <p14:tracePt t="6038" x="3429000" y="3568700"/>
          <p14:tracePt t="6040" x="3429000" y="3524250"/>
          <p14:tracePt t="6057" x="3422650" y="3327400"/>
          <p14:tracePt t="6089" x="3422650" y="3149600"/>
          <p14:tracePt t="6091" x="3422650" y="2978150"/>
          <p14:tracePt t="6108" x="3429000" y="2743200"/>
          <p14:tracePt t="6123" x="3441700" y="2673350"/>
          <p14:tracePt t="6140" x="3454400" y="2628900"/>
          <p14:tracePt t="6156" x="3454400" y="2616200"/>
          <p14:tracePt t="6346" x="3454400" y="2584450"/>
          <p14:tracePt t="6357" x="3454400" y="2520950"/>
          <p14:tracePt t="6359" x="3454400" y="2438400"/>
          <p14:tracePt t="6374" x="3454400" y="2330450"/>
          <p14:tracePt t="6389" x="3467100" y="2006600"/>
          <p14:tracePt t="6406" x="3473450" y="1898650"/>
          <p14:tracePt t="6425" x="3479800" y="1835150"/>
          <p14:tracePt t="6440" x="3479800" y="1790700"/>
          <p14:tracePt t="6456" x="3479800" y="1784350"/>
          <p14:tracePt t="6473" x="3479800" y="1778000"/>
          <p14:tracePt t="6619" x="3479800" y="1784350"/>
          <p14:tracePt t="6630" x="3473450" y="1797050"/>
          <p14:tracePt t="6639" x="3435350" y="1847850"/>
          <p14:tracePt t="6657" x="3409950" y="1905000"/>
          <p14:tracePt t="6673" x="3346450" y="2025650"/>
          <p14:tracePt t="6689" x="3327400" y="2076450"/>
          <p14:tracePt t="6707" x="3321050" y="2133600"/>
          <p14:tracePt t="6722" x="3321050" y="2190750"/>
          <p14:tracePt t="6743" x="3321050" y="2203450"/>
          <p14:tracePt t="6756" x="3378200" y="2209800"/>
          <p14:tracePt t="6775" x="3416300" y="2190750"/>
          <p14:tracePt t="6791" x="3486150" y="2095500"/>
          <p14:tracePt t="6822" x="3505200" y="2038350"/>
          <p14:tracePt t="6824" x="3511550" y="1930400"/>
          <p14:tracePt t="6843" x="3505200" y="1892300"/>
          <p14:tracePt t="6856" x="3486150" y="1866900"/>
          <p14:tracePt t="6875" x="3416300" y="1835150"/>
          <p14:tracePt t="6890" x="3390900" y="1835150"/>
          <p14:tracePt t="6906" x="3365500" y="1835150"/>
          <p14:tracePt t="6922" x="3340100" y="1835150"/>
          <p14:tracePt t="6942" x="3333750" y="1841500"/>
          <p14:tracePt t="6956" x="3333750" y="1854200"/>
          <p14:tracePt t="6995" x="3333750" y="1866900"/>
          <p14:tracePt t="7021" x="3333750" y="1873250"/>
          <p14:tracePt t="7039" x="3340100" y="1873250"/>
          <p14:tracePt t="10307" x="3352800" y="1879600"/>
          <p14:tracePt t="10308" x="3390900" y="1885950"/>
          <p14:tracePt t="10323" x="3460750" y="1905000"/>
          <p14:tracePt t="10340" x="3803650" y="1987550"/>
          <p14:tracePt t="10356" x="4044950" y="2044700"/>
          <p14:tracePt t="10373" x="4629150" y="2247900"/>
          <p14:tracePt t="10390" x="4959350" y="2413000"/>
          <p14:tracePt t="10407" x="5289550" y="2616200"/>
          <p14:tracePt t="10407" x="5638800" y="2844800"/>
          <p14:tracePt t="10426" x="5981700" y="3098800"/>
          <p14:tracePt t="10440" x="6286500" y="3365500"/>
          <p14:tracePt t="10459" x="6807200" y="3797300"/>
          <p14:tracePt t="10475" x="6978650" y="3956050"/>
          <p14:tracePt t="10490" x="7054850" y="4025900"/>
          <p14:tracePt t="10507" x="7092950" y="4044950"/>
          <p14:tracePt t="10733" x="7105650" y="4051300"/>
          <p14:tracePt t="10744" x="7137400" y="4070350"/>
          <p14:tracePt t="10744" x="7207250" y="4089400"/>
          <p14:tracePt t="10756" x="7321550" y="4121150"/>
          <p14:tracePt t="10773" x="7518400" y="4178300"/>
          <p14:tracePt t="10790" x="7918450" y="4330700"/>
          <p14:tracePt t="10807" x="8083550" y="4406900"/>
          <p14:tracePt t="10824" x="8312150" y="4502150"/>
          <p14:tracePt t="10840" x="8362950" y="4527550"/>
          <p14:tracePt t="10857" x="8420100" y="4565650"/>
          <p14:tracePt t="10897" x="8420100" y="4572000"/>
          <p14:tracePt t="13250" x="8413750" y="4572000"/>
          <p14:tracePt t="13260" x="8401050" y="4578350"/>
          <p14:tracePt t="13274" x="8388350" y="4584700"/>
          <p14:tracePt t="13291" x="8388350" y="4591050"/>
          <p14:tracePt t="13308" x="8369300" y="4603750"/>
          <p14:tracePt t="13325" x="8343900" y="4622800"/>
          <p14:tracePt t="13340" x="8089900" y="4800600"/>
          <p14:tracePt t="13358" x="7791450" y="5010150"/>
          <p14:tracePt t="13373" x="7004050" y="5511800"/>
          <p14:tracePt t="13406" x="6616700" y="5784850"/>
          <p14:tracePt t="13408" x="6280150" y="6026150"/>
          <p14:tracePt t="13425" x="5803900" y="6356350"/>
          <p14:tracePt t="13440" x="5683250" y="6432550"/>
          <p14:tracePt t="13456" x="5581650" y="6483350"/>
          <p14:tracePt t="13476" x="5568950" y="6483350"/>
          <p14:tracePt t="13664" x="5537200" y="6502400"/>
          <p14:tracePt t="13675" x="5454650" y="6546850"/>
          <p14:tracePt t="13677" x="5321300" y="6604000"/>
          <p14:tracePt t="13690" x="5143500" y="6667500"/>
          <p14:tracePt t="13708" x="4819650" y="6711950"/>
          <p14:tracePt t="13726" x="4711700" y="6711950"/>
          <p14:tracePt t="13740" x="4629150" y="6705600"/>
          <p14:tracePt t="13757" x="4495800" y="6635750"/>
          <p14:tracePt t="13773" x="4457700" y="6591300"/>
          <p14:tracePt t="13792" x="4406900" y="6515100"/>
          <p14:tracePt t="13806" x="4387850" y="6483350"/>
          <p14:tracePt t="13824" x="4375150" y="6464300"/>
          <p14:tracePt t="13824" x="4375150" y="6451600"/>
          <p14:tracePt t="13841" x="4368800" y="6432550"/>
          <p14:tracePt t="13857" x="4362450" y="6426200"/>
          <p14:tracePt t="13873" x="4356100" y="6407150"/>
          <p14:tracePt t="13912" x="4356100" y="6400800"/>
          <p14:tracePt t="13925" x="4349750" y="6394450"/>
          <p14:tracePt t="13947" x="4349750" y="6388100"/>
          <p14:tracePt t="13978" x="4349750" y="6381750"/>
          <p14:tracePt t="13984" x="4343400" y="6381750"/>
          <p14:tracePt t="13990" x="4337050" y="6369050"/>
          <p14:tracePt t="14042" x="4330700" y="6362700"/>
          <p14:tracePt t="15387" x="4349750" y="6324600"/>
          <p14:tracePt t="15389" x="4451350" y="6172200"/>
          <p14:tracePt t="15407" x="4667250" y="5822950"/>
          <p14:tracePt t="15423" x="5391150" y="4870450"/>
          <p14:tracePt t="15440" x="5829300" y="4349750"/>
          <p14:tracePt t="15458" x="6642100" y="3568700"/>
          <p14:tracePt t="15474" x="6908800" y="3340100"/>
          <p14:tracePt t="15490" x="7092950" y="3206750"/>
          <p14:tracePt t="15507" x="7181850" y="3168650"/>
          <p14:tracePt t="15710" x="7188200" y="3168650"/>
          <p14:tracePt t="15711" x="7213600" y="3155950"/>
          <p14:tracePt t="15723" x="7258050" y="3136900"/>
          <p14:tracePt t="15740" x="7416800" y="3079750"/>
          <p14:tracePt t="15758" x="7562850" y="3028950"/>
          <p14:tracePt t="15773" x="7842250" y="2965450"/>
          <p14:tracePt t="15792" x="7918450" y="2959100"/>
          <p14:tracePt t="15808" x="7981950" y="2959100"/>
          <p14:tracePt t="15823" x="8032750" y="2959100"/>
          <p14:tracePt t="15840" x="8045450" y="2959100"/>
          <p14:tracePt t="15859" x="8051800" y="2965450"/>
          <p14:tracePt t="15873" x="8058150" y="2965450"/>
          <p14:tracePt t="15969" x="8064500" y="2965450"/>
          <p14:tracePt t="21806" x="0" y="0"/>
        </p14:tracePtLst>
        <p14:tracePtLst>
          <p14:tracePt t="23827" x="5689600" y="2857500"/>
          <p14:tracePt t="24221" x="0" y="0"/>
        </p14:tracePtLst>
        <p14:tracePtLst>
          <p14:tracePt t="25279" x="4578350" y="4032250"/>
          <p14:tracePt t="25568" x="0" y="0"/>
        </p14:tracePtLst>
        <p14:tracePtLst>
          <p14:tracePt t="26993" x="5740400" y="5486400"/>
          <p14:tracePt t="27353" x="0" y="0"/>
        </p14:tracePtLst>
        <p14:tracePtLst>
          <p14:tracePt t="28144" x="7658100" y="5854700"/>
          <p14:tracePt t="28322" x="0" y="0"/>
        </p14:tracePtLst>
        <p14:tracePtLst>
          <p14:tracePt t="29563" x="2952750" y="4521200"/>
          <p14:tracePt t="29895" x="0" y="0"/>
        </p14:tracePtLst>
        <p14:tracePtLst>
          <p14:tracePt t="31191" x="1193800" y="5575300"/>
          <p14:tracePt t="31498" x="0" y="0"/>
        </p14:tracePtLst>
        <p14:tracePtLst>
          <p14:tracePt t="32125" x="762000" y="4718050"/>
          <p14:tracePt t="32280" x="762000" y="4711700"/>
          <p14:tracePt t="32296" x="762000" y="4699000"/>
          <p14:tracePt t="32298" x="0" y="0"/>
        </p14:tracePtLst>
        <p14:tracePtLst>
          <p14:tracePt t="33013" x="806450" y="3435350"/>
          <p14:tracePt t="33190" x="0" y="0"/>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2A54F66-E94C-C447-8544-002340607EB9}" type="datetime12">
              <a:rPr lang="en-US" altLang="en-US" smtClean="0"/>
              <a:t>6:54 PM</a:t>
            </a:fld>
            <a:endParaRPr lang="en-US" altLang="en-US"/>
          </a:p>
        </p:txBody>
      </p:sp>
      <p:sp>
        <p:nvSpPr>
          <p:cNvPr id="1536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8395DE24-0FB1-4AE5-96A6-6793BEBE7BAB}" type="slidenum">
              <a:rPr lang="en-US" altLang="en-US" smtClean="0">
                <a:latin typeface="Comic Sans MS" pitchFamily="66" charset="0"/>
              </a:rPr>
              <a:pPr/>
              <a:t>16</a:t>
            </a:fld>
            <a:endParaRPr lang="en-US" altLang="en-US">
              <a:latin typeface="Comic Sans MS" pitchFamily="66" charset="0"/>
            </a:endParaRPr>
          </a:p>
        </p:txBody>
      </p:sp>
      <p:sp>
        <p:nvSpPr>
          <p:cNvPr id="15365" name="Rectangle 2"/>
          <p:cNvSpPr>
            <a:spLocks noGrp="1" noChangeArrowheads="1"/>
          </p:cNvSpPr>
          <p:nvPr>
            <p:ph type="title"/>
          </p:nvPr>
        </p:nvSpPr>
        <p:spPr/>
        <p:txBody>
          <a:bodyPr/>
          <a:lstStyle/>
          <a:p>
            <a:r>
              <a:rPr lang="en-US" altLang="en-US"/>
              <a:t>What can Flow Cytometry Do?</a:t>
            </a:r>
          </a:p>
        </p:txBody>
      </p:sp>
      <p:sp>
        <p:nvSpPr>
          <p:cNvPr id="15366" name="Rectangle 3"/>
          <p:cNvSpPr>
            <a:spLocks noGrp="1" noChangeArrowheads="1"/>
          </p:cNvSpPr>
          <p:nvPr>
            <p:ph type="body" idx="1"/>
          </p:nvPr>
        </p:nvSpPr>
        <p:spPr>
          <a:xfrm>
            <a:off x="381000" y="1828800"/>
            <a:ext cx="8382000" cy="4114800"/>
          </a:xfrm>
        </p:spPr>
        <p:txBody>
          <a:bodyPr/>
          <a:lstStyle/>
          <a:p>
            <a:r>
              <a:rPr lang="en-US" altLang="en-US" sz="2800" dirty="0">
                <a:solidFill>
                  <a:srgbClr val="FF3300"/>
                </a:solidFill>
              </a:rPr>
              <a:t>Enumerate </a:t>
            </a:r>
            <a:r>
              <a:rPr lang="en-US" altLang="en-US" sz="2800" dirty="0"/>
              <a:t>particles in suspension</a:t>
            </a:r>
          </a:p>
          <a:p>
            <a:r>
              <a:rPr lang="en-US" altLang="en-US" sz="2800" dirty="0"/>
              <a:t>Determine “</a:t>
            </a:r>
            <a:r>
              <a:rPr lang="en-US" altLang="en-US" sz="2800" dirty="0">
                <a:solidFill>
                  <a:srgbClr val="FF3300"/>
                </a:solidFill>
              </a:rPr>
              <a:t>biologicals</a:t>
            </a:r>
            <a:r>
              <a:rPr lang="en-US" altLang="en-US" sz="2800" dirty="0"/>
              <a:t>” from “</a:t>
            </a:r>
            <a:r>
              <a:rPr lang="en-US" altLang="en-US" sz="2800" dirty="0">
                <a:solidFill>
                  <a:srgbClr val="FF3300"/>
                </a:solidFill>
              </a:rPr>
              <a:t>non-biologicals</a:t>
            </a:r>
            <a:r>
              <a:rPr lang="en-US" altLang="en-US" sz="2800" dirty="0"/>
              <a:t>”</a:t>
            </a:r>
          </a:p>
          <a:p>
            <a:r>
              <a:rPr lang="en-US" altLang="en-US" sz="2800" dirty="0"/>
              <a:t>Separate “</a:t>
            </a:r>
            <a:r>
              <a:rPr lang="en-US" altLang="en-US" sz="2800" dirty="0">
                <a:solidFill>
                  <a:srgbClr val="FF3300"/>
                </a:solidFill>
              </a:rPr>
              <a:t>live</a:t>
            </a:r>
            <a:r>
              <a:rPr lang="en-US" altLang="en-US" sz="2800" dirty="0"/>
              <a:t>” from “</a:t>
            </a:r>
            <a:r>
              <a:rPr lang="en-US" altLang="en-US" sz="2800" dirty="0">
                <a:solidFill>
                  <a:srgbClr val="FF3300"/>
                </a:solidFill>
              </a:rPr>
              <a:t>dead</a:t>
            </a:r>
            <a:r>
              <a:rPr lang="en-US" altLang="en-US" sz="2800" dirty="0"/>
              <a:t>” particles</a:t>
            </a:r>
          </a:p>
          <a:p>
            <a:r>
              <a:rPr lang="en-US" altLang="en-US" sz="2800" dirty="0"/>
              <a:t>Evaluate 10</a:t>
            </a:r>
            <a:r>
              <a:rPr lang="en-US" altLang="en-US" sz="2800" baseline="30000" dirty="0"/>
              <a:t>5</a:t>
            </a:r>
            <a:r>
              <a:rPr lang="en-US" altLang="en-US" sz="2800" dirty="0"/>
              <a:t> to 5x10</a:t>
            </a:r>
            <a:r>
              <a:rPr lang="en-US" altLang="en-US" sz="2800" baseline="30000" dirty="0"/>
              <a:t>6</a:t>
            </a:r>
            <a:r>
              <a:rPr lang="en-US" altLang="en-US" sz="2800" dirty="0"/>
              <a:t> particles in less than 1 min</a:t>
            </a:r>
          </a:p>
          <a:p>
            <a:r>
              <a:rPr lang="en-US" altLang="en-US" sz="2800" dirty="0"/>
              <a:t>Measure particle-scatter as well as </a:t>
            </a:r>
            <a:r>
              <a:rPr lang="en-US" altLang="en-US" sz="2800" dirty="0">
                <a:solidFill>
                  <a:srgbClr val="FF3300"/>
                </a:solidFill>
              </a:rPr>
              <a:t>innate fluorescence</a:t>
            </a:r>
            <a:r>
              <a:rPr lang="en-US" altLang="en-US" sz="2800" dirty="0"/>
              <a:t> or 2</a:t>
            </a:r>
            <a:r>
              <a:rPr lang="en-US" altLang="en-US" sz="2800" baseline="30000" dirty="0"/>
              <a:t>o</a:t>
            </a:r>
            <a:r>
              <a:rPr lang="en-US" altLang="en-US" sz="2800" dirty="0"/>
              <a:t> fluorescence</a:t>
            </a:r>
          </a:p>
          <a:p>
            <a:r>
              <a:rPr lang="en-US" altLang="en-US" sz="2800" dirty="0"/>
              <a:t>Physically</a:t>
            </a:r>
            <a:r>
              <a:rPr lang="en-US" altLang="en-US" sz="2800" dirty="0">
                <a:solidFill>
                  <a:srgbClr val="FF3300"/>
                </a:solidFill>
              </a:rPr>
              <a:t> sort</a:t>
            </a:r>
            <a:r>
              <a:rPr lang="en-US" altLang="en-US" sz="2800" dirty="0"/>
              <a:t> single particles for subsequent analysis (called Cell Sorting)</a:t>
            </a:r>
          </a:p>
        </p:txBody>
      </p:sp>
    </p:spTree>
  </p:cSld>
  <p:clrMapOvr>
    <a:masterClrMapping/>
  </p:clrMapOvr>
  <mc:AlternateContent xmlns:mc="http://schemas.openxmlformats.org/markup-compatibility/2006" xmlns:p14="http://schemas.microsoft.com/office/powerpoint/2010/main">
    <mc:Choice Requires="p14">
      <p:transition spd="slow" p14:dur="2000" advTm="261741"/>
    </mc:Choice>
    <mc:Fallback xmlns="">
      <p:transition spd="slow" advTm="26174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2BCCA5B-2966-AE44-A06F-B2598BC3093E}" type="datetime12">
              <a:rPr lang="en-US" altLang="en-US" smtClean="0"/>
              <a:t>6:54 PM</a:t>
            </a:fld>
            <a:endParaRPr lang="en-US" altLang="en-US"/>
          </a:p>
        </p:txBody>
      </p:sp>
      <p:sp>
        <p:nvSpPr>
          <p:cNvPr id="1638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3BE51C6-DFD2-45BA-BCDF-9A96D9B9F5ED}" type="slidenum">
              <a:rPr lang="en-US" altLang="en-US" smtClean="0">
                <a:latin typeface="Comic Sans MS" pitchFamily="66" charset="0"/>
              </a:rPr>
              <a:pPr/>
              <a:t>17</a:t>
            </a:fld>
            <a:endParaRPr lang="en-US" altLang="en-US">
              <a:latin typeface="Comic Sans MS" pitchFamily="66" charset="0"/>
            </a:endParaRPr>
          </a:p>
        </p:txBody>
      </p:sp>
      <p:sp>
        <p:nvSpPr>
          <p:cNvPr id="16389" name="Rectangle 2"/>
          <p:cNvSpPr>
            <a:spLocks noGrp="1" noChangeArrowheads="1"/>
          </p:cNvSpPr>
          <p:nvPr>
            <p:ph type="title"/>
          </p:nvPr>
        </p:nvSpPr>
        <p:spPr/>
        <p:txBody>
          <a:bodyPr/>
          <a:lstStyle/>
          <a:p>
            <a:r>
              <a:rPr lang="en-US" altLang="en-US"/>
              <a:t>What are the principles?</a:t>
            </a:r>
          </a:p>
        </p:txBody>
      </p:sp>
      <p:sp>
        <p:nvSpPr>
          <p:cNvPr id="16390" name="Rectangle 3"/>
          <p:cNvSpPr>
            <a:spLocks noGrp="1" noChangeArrowheads="1"/>
          </p:cNvSpPr>
          <p:nvPr>
            <p:ph type="body" idx="1"/>
          </p:nvPr>
        </p:nvSpPr>
        <p:spPr>
          <a:xfrm>
            <a:off x="647700" y="2108200"/>
            <a:ext cx="7772400" cy="4114800"/>
          </a:xfrm>
        </p:spPr>
        <p:txBody>
          <a:bodyPr/>
          <a:lstStyle/>
          <a:p>
            <a:r>
              <a:rPr lang="en-US" altLang="en-US" sz="2800" dirty="0">
                <a:solidFill>
                  <a:srgbClr val="FF3300"/>
                </a:solidFill>
              </a:rPr>
              <a:t>Light</a:t>
            </a:r>
            <a:r>
              <a:rPr lang="en-US" altLang="en-US" sz="2800" dirty="0"/>
              <a:t> </a:t>
            </a:r>
            <a:r>
              <a:rPr lang="en-US" altLang="en-US" sz="2800" dirty="0">
                <a:solidFill>
                  <a:srgbClr val="FF3300"/>
                </a:solidFill>
              </a:rPr>
              <a:t>scatter</a:t>
            </a:r>
            <a:r>
              <a:rPr lang="en-US" altLang="en-US" sz="2800" dirty="0"/>
              <a:t>ed by a laser or other light source</a:t>
            </a:r>
          </a:p>
          <a:p>
            <a:r>
              <a:rPr lang="en-US" altLang="en-US" sz="2800" dirty="0"/>
              <a:t>Specific </a:t>
            </a:r>
            <a:r>
              <a:rPr lang="en-US" altLang="en-US" sz="2800" dirty="0">
                <a:solidFill>
                  <a:srgbClr val="FF3300"/>
                </a:solidFill>
              </a:rPr>
              <a:t>fluorescence</a:t>
            </a:r>
            <a:r>
              <a:rPr lang="en-US" altLang="en-US" sz="2800" dirty="0"/>
              <a:t> detection</a:t>
            </a:r>
          </a:p>
          <a:p>
            <a:r>
              <a:rPr lang="en-US" altLang="en-US" sz="2800" dirty="0">
                <a:solidFill>
                  <a:srgbClr val="FF3300"/>
                </a:solidFill>
              </a:rPr>
              <a:t>Hydrodynamically-focused </a:t>
            </a:r>
            <a:r>
              <a:rPr lang="en-US" altLang="en-US" sz="2800" dirty="0">
                <a:solidFill>
                  <a:srgbClr val="000000"/>
                </a:solidFill>
              </a:rPr>
              <a:t>stream</a:t>
            </a:r>
            <a:r>
              <a:rPr lang="en-US" altLang="en-US" sz="2800" dirty="0"/>
              <a:t> of particles</a:t>
            </a:r>
          </a:p>
          <a:p>
            <a:r>
              <a:rPr lang="en-US" altLang="en-US" sz="2800" dirty="0">
                <a:solidFill>
                  <a:srgbClr val="FF3300"/>
                </a:solidFill>
              </a:rPr>
              <a:t>Electrostatic particle separation</a:t>
            </a:r>
            <a:r>
              <a:rPr lang="en-US" altLang="en-US" sz="2800" dirty="0"/>
              <a:t> for sorting or </a:t>
            </a:r>
            <a:r>
              <a:rPr lang="en-US" altLang="en-US" sz="2800" dirty="0">
                <a:solidFill>
                  <a:srgbClr val="FF0000"/>
                </a:solidFill>
              </a:rPr>
              <a:t>chip-based</a:t>
            </a:r>
            <a:r>
              <a:rPr lang="en-US" altLang="en-US" sz="2800" dirty="0"/>
              <a:t> sorting</a:t>
            </a:r>
          </a:p>
          <a:p>
            <a:r>
              <a:rPr lang="en-US" altLang="en-US" sz="2800" dirty="0">
                <a:solidFill>
                  <a:srgbClr val="FF3300"/>
                </a:solidFill>
              </a:rPr>
              <a:t>Multivariate data analysis</a:t>
            </a:r>
            <a:r>
              <a:rPr lang="en-US" altLang="en-US" sz="2800" dirty="0"/>
              <a:t> capability</a:t>
            </a:r>
          </a:p>
        </p:txBody>
      </p:sp>
    </p:spTree>
  </p:cSld>
  <p:clrMapOvr>
    <a:masterClrMapping/>
  </p:clrMapOvr>
  <mc:AlternateContent xmlns:mc="http://schemas.openxmlformats.org/markup-compatibility/2006" xmlns:p14="http://schemas.microsoft.com/office/powerpoint/2010/main">
    <mc:Choice Requires="p14">
      <p:transition spd="slow" p14:dur="2000" advTm="161415"/>
    </mc:Choice>
    <mc:Fallback xmlns="">
      <p:transition spd="slow" advTm="16141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0E2BA30-7141-F243-BFA5-17CB3BAE055A}" type="datetime12">
              <a:rPr lang="en-US" altLang="en-US" smtClean="0"/>
              <a:t>6:54 PM</a:t>
            </a:fld>
            <a:endParaRPr lang="en-US" altLang="en-US"/>
          </a:p>
        </p:txBody>
      </p:sp>
      <p:sp>
        <p:nvSpPr>
          <p:cNvPr id="1741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E7FBC8B-D28D-4010-9176-919ABE865385}" type="slidenum">
              <a:rPr lang="en-US" altLang="en-US" smtClean="0">
                <a:latin typeface="Comic Sans MS" pitchFamily="66" charset="0"/>
              </a:rPr>
              <a:pPr/>
              <a:t>18</a:t>
            </a:fld>
            <a:endParaRPr lang="en-US" altLang="en-US">
              <a:latin typeface="Comic Sans MS" pitchFamily="66" charset="0"/>
            </a:endParaRPr>
          </a:p>
        </p:txBody>
      </p:sp>
      <p:sp>
        <p:nvSpPr>
          <p:cNvPr id="17413" name="Rectangle 2"/>
          <p:cNvSpPr>
            <a:spLocks noGrp="1" noChangeArrowheads="1"/>
          </p:cNvSpPr>
          <p:nvPr>
            <p:ph type="title"/>
          </p:nvPr>
        </p:nvSpPr>
        <p:spPr>
          <a:xfrm>
            <a:off x="685800" y="180975"/>
            <a:ext cx="7772400" cy="676275"/>
          </a:xfrm>
          <a:noFill/>
        </p:spPr>
        <p:txBody>
          <a:bodyPr lIns="90488" tIns="44450" rIns="90488" bIns="44450"/>
          <a:lstStyle/>
          <a:p>
            <a:r>
              <a:rPr lang="en-US" altLang="en-US"/>
              <a:t>Definitions</a:t>
            </a:r>
          </a:p>
        </p:txBody>
      </p:sp>
      <p:sp>
        <p:nvSpPr>
          <p:cNvPr id="17414" name="Rectangle 3"/>
          <p:cNvSpPr>
            <a:spLocks noGrp="1" noChangeArrowheads="1"/>
          </p:cNvSpPr>
          <p:nvPr>
            <p:ph type="body" idx="1"/>
          </p:nvPr>
        </p:nvSpPr>
        <p:spPr>
          <a:xfrm>
            <a:off x="545353" y="1134035"/>
            <a:ext cx="7772400" cy="4114800"/>
          </a:xfrm>
          <a:noFill/>
        </p:spPr>
        <p:txBody>
          <a:bodyPr lIns="90488" tIns="44450" rIns="90488" bIns="44450"/>
          <a:lstStyle/>
          <a:p>
            <a:pPr>
              <a:lnSpc>
                <a:spcPct val="90000"/>
              </a:lnSpc>
            </a:pPr>
            <a:r>
              <a:rPr lang="en-US" altLang="en-US" sz="2800" b="1" dirty="0">
                <a:solidFill>
                  <a:schemeClr val="accent2"/>
                </a:solidFill>
              </a:rPr>
              <a:t>Flow Cytometry</a:t>
            </a:r>
          </a:p>
          <a:p>
            <a:pPr lvl="1">
              <a:lnSpc>
                <a:spcPct val="90000"/>
              </a:lnSpc>
            </a:pPr>
            <a:r>
              <a:rPr lang="en-US" altLang="en-US" sz="2400" dirty="0"/>
              <a:t>Measuring properties of cells in flow</a:t>
            </a:r>
          </a:p>
          <a:p>
            <a:pPr>
              <a:lnSpc>
                <a:spcPct val="90000"/>
              </a:lnSpc>
            </a:pPr>
            <a:r>
              <a:rPr lang="en-US" altLang="en-US" sz="2800" b="1" dirty="0">
                <a:solidFill>
                  <a:schemeClr val="accent2"/>
                </a:solidFill>
              </a:rPr>
              <a:t>Flow Sorting</a:t>
            </a:r>
          </a:p>
          <a:p>
            <a:pPr lvl="1">
              <a:lnSpc>
                <a:spcPct val="90000"/>
              </a:lnSpc>
            </a:pPr>
            <a:r>
              <a:rPr lang="en-US" altLang="en-US" sz="2400" dirty="0"/>
              <a:t>Sorting (separating) cells based on properties measured in flow</a:t>
            </a:r>
          </a:p>
          <a:p>
            <a:pPr lvl="1">
              <a:lnSpc>
                <a:spcPct val="90000"/>
              </a:lnSpc>
            </a:pPr>
            <a:r>
              <a:rPr lang="en-US" altLang="en-US" sz="2400" dirty="0"/>
              <a:t>Also called </a:t>
            </a:r>
            <a:r>
              <a:rPr lang="en-US" altLang="en-US" sz="2400" b="1" dirty="0">
                <a:solidFill>
                  <a:schemeClr val="accent2"/>
                </a:solidFill>
              </a:rPr>
              <a:t>Fluorescence-Activated Cell Sorting (FACS) – this is a proprietary term from BD - </a:t>
            </a:r>
            <a:r>
              <a:rPr lang="en-US" altLang="en-US" sz="2400" dirty="0"/>
              <a:t>this term can refer to sorting, but it is not usual to use it for analysis. FACS is thus frequently misused and likely by folks who learn flow on BD instruments. It is far better to use the term </a:t>
            </a:r>
            <a:r>
              <a:rPr lang="en-US" altLang="en-US" sz="2400" dirty="0">
                <a:solidFill>
                  <a:srgbClr val="FF0000"/>
                </a:solidFill>
              </a:rPr>
              <a:t>flow cytometry</a:t>
            </a:r>
            <a:r>
              <a:rPr lang="en-US" altLang="en-US" sz="2400" dirty="0"/>
              <a:t> which is generic and covers both sorting and analysis or </a:t>
            </a:r>
            <a:r>
              <a:rPr lang="en-US" altLang="en-US" sz="2400" dirty="0">
                <a:solidFill>
                  <a:srgbClr val="FF0000"/>
                </a:solidFill>
              </a:rPr>
              <a:t>Cell Sorting </a:t>
            </a:r>
            <a:r>
              <a:rPr lang="en-US" altLang="en-US" sz="2400" dirty="0"/>
              <a:t>if referring to sorting</a:t>
            </a:r>
          </a:p>
        </p:txBody>
      </p:sp>
    </p:spTree>
  </p:cSld>
  <p:clrMapOvr>
    <a:masterClrMapping/>
  </p:clrMapOvr>
  <p:transition advTm="189417">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875B584-DC81-664F-B5A4-BBD70DEC19FC}" type="datetime12">
              <a:rPr lang="en-US" altLang="en-US" smtClean="0"/>
              <a:t>6:54 PM</a:t>
            </a:fld>
            <a:endParaRPr lang="en-US" altLang="en-US"/>
          </a:p>
        </p:txBody>
      </p:sp>
      <p:sp>
        <p:nvSpPr>
          <p:cNvPr id="1843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latin typeface="Comic Sans MS" pitchFamily="66" charset="0"/>
              </a:rPr>
              <a:t>Page </a:t>
            </a:r>
            <a:fld id="{20928A66-3682-4D7B-85C6-51FDB0E806D9}" type="slidenum">
              <a:rPr lang="en-US" altLang="en-US" smtClean="0">
                <a:latin typeface="Comic Sans MS" pitchFamily="66" charset="0"/>
              </a:rPr>
              <a:pPr/>
              <a:t>19</a:t>
            </a:fld>
            <a:endParaRPr lang="en-US" altLang="en-US" dirty="0">
              <a:latin typeface="Comic Sans MS" pitchFamily="66" charset="0"/>
            </a:endParaRPr>
          </a:p>
        </p:txBody>
      </p:sp>
      <p:sp>
        <p:nvSpPr>
          <p:cNvPr id="18437" name="Rectangle 2"/>
          <p:cNvSpPr>
            <a:spLocks noGrp="1" noChangeArrowheads="1"/>
          </p:cNvSpPr>
          <p:nvPr>
            <p:ph type="title"/>
          </p:nvPr>
        </p:nvSpPr>
        <p:spPr>
          <a:xfrm>
            <a:off x="1155700" y="-149225"/>
            <a:ext cx="7772400" cy="838200"/>
          </a:xfrm>
          <a:noFill/>
        </p:spPr>
        <p:txBody>
          <a:bodyPr lIns="90488" tIns="44450" rIns="90488" bIns="44450" anchor="b"/>
          <a:lstStyle/>
          <a:p>
            <a:pPr defTabSz="895350"/>
            <a:r>
              <a:rPr lang="en-US" altLang="en-US"/>
              <a:t>Technical Components</a:t>
            </a:r>
          </a:p>
        </p:txBody>
      </p:sp>
      <p:sp>
        <p:nvSpPr>
          <p:cNvPr id="18438" name="Rectangle 3"/>
          <p:cNvSpPr>
            <a:spLocks noGrp="1" noChangeArrowheads="1"/>
          </p:cNvSpPr>
          <p:nvPr>
            <p:ph type="body" idx="1"/>
          </p:nvPr>
        </p:nvSpPr>
        <p:spPr>
          <a:xfrm>
            <a:off x="122236" y="779463"/>
            <a:ext cx="9021763" cy="5827712"/>
          </a:xfrm>
          <a:noFill/>
        </p:spPr>
        <p:txBody>
          <a:bodyPr lIns="90488" tIns="44450" rIns="90488" bIns="44450"/>
          <a:lstStyle/>
          <a:p>
            <a:pPr marL="0" indent="0" defTabSz="895350">
              <a:buNone/>
            </a:pPr>
            <a:r>
              <a:rPr lang="en-US" altLang="en-US" sz="2400" dirty="0">
                <a:solidFill>
                  <a:schemeClr val="accent2"/>
                </a:solidFill>
              </a:rPr>
              <a:t>Detection Systems</a:t>
            </a:r>
            <a:endParaRPr lang="en-US" altLang="en-US" sz="2400" dirty="0">
              <a:solidFill>
                <a:srgbClr val="FAFD00"/>
              </a:solidFill>
            </a:endParaRPr>
          </a:p>
          <a:p>
            <a:pPr marL="279400" indent="-279400" defTabSz="895350">
              <a:buFontTx/>
              <a:buNone/>
            </a:pPr>
            <a:r>
              <a:rPr lang="en-US" altLang="en-US" sz="2400" b="1" dirty="0"/>
              <a:t>			</a:t>
            </a:r>
            <a:r>
              <a:rPr lang="en-US" altLang="en-US" sz="2000" b="1" dirty="0"/>
              <a:t>Photomultiplier Tubes (PMTs)</a:t>
            </a:r>
          </a:p>
          <a:p>
            <a:pPr marL="1512888" lvl="3" indent="-168275" defTabSz="895350">
              <a:buFontTx/>
              <a:buNone/>
            </a:pPr>
            <a:r>
              <a:rPr lang="en-US" altLang="en-US" sz="1600" b="1" dirty="0"/>
              <a:t>			</a:t>
            </a:r>
            <a:r>
              <a:rPr lang="en-US" altLang="en-US" sz="1600" dirty="0"/>
              <a:t>Historically 1-2 (old instruments)</a:t>
            </a:r>
          </a:p>
          <a:p>
            <a:pPr marL="1512888" lvl="3" indent="-168275" defTabSz="895350">
              <a:buFontTx/>
              <a:buNone/>
            </a:pPr>
            <a:r>
              <a:rPr lang="en-US" altLang="en-US" sz="1600" dirty="0"/>
              <a:t>			Current benchtop instruments 3-14</a:t>
            </a:r>
          </a:p>
          <a:p>
            <a:pPr marL="1512888" lvl="3" indent="-168275" defTabSz="895350">
              <a:buFontTx/>
              <a:buNone/>
            </a:pPr>
            <a:r>
              <a:rPr lang="en-US" altLang="en-US" sz="1600" dirty="0"/>
              <a:t>			Complex instruments mostly 10-20  now up to 50</a:t>
            </a:r>
          </a:p>
          <a:p>
            <a:pPr marL="1512888" lvl="3" indent="-168275" defTabSz="895350">
              <a:buFontTx/>
              <a:buNone/>
            </a:pPr>
            <a:r>
              <a:rPr lang="en-US" altLang="en-US" sz="1600" dirty="0"/>
              <a:t>			Array PMTs 32-40 (spectral system mostly)</a:t>
            </a:r>
          </a:p>
          <a:p>
            <a:pPr marL="279400" indent="-279400" defTabSz="895350">
              <a:buFontTx/>
              <a:buNone/>
            </a:pPr>
            <a:r>
              <a:rPr lang="en-US" altLang="en-US" sz="2400" b="1" dirty="0"/>
              <a:t>			</a:t>
            </a:r>
            <a:r>
              <a:rPr lang="en-US" altLang="en-US" sz="2000" b="1" dirty="0"/>
              <a:t>Diodes</a:t>
            </a:r>
            <a:endParaRPr lang="en-US" altLang="en-US" sz="2400" b="1" dirty="0"/>
          </a:p>
          <a:p>
            <a:pPr marL="1120775" lvl="2" indent="-225425" defTabSz="895350">
              <a:buFontTx/>
              <a:buNone/>
            </a:pPr>
            <a:r>
              <a:rPr lang="en-US" altLang="en-US" sz="1800" b="1" dirty="0"/>
              <a:t>			</a:t>
            </a:r>
            <a:r>
              <a:rPr lang="en-US" altLang="en-US" sz="1600" dirty="0"/>
              <a:t>Light scatter detectors</a:t>
            </a:r>
          </a:p>
          <a:p>
            <a:pPr marL="1120775" lvl="2" indent="-225425" defTabSz="895350">
              <a:buFontTx/>
              <a:buNone/>
            </a:pPr>
            <a:r>
              <a:rPr lang="en-US" altLang="en-US" sz="1600" b="1" dirty="0"/>
              <a:t>			</a:t>
            </a:r>
            <a:r>
              <a:rPr lang="en-US" altLang="en-US" sz="1600" dirty="0" err="1"/>
              <a:t>CytoFlex</a:t>
            </a:r>
            <a:r>
              <a:rPr lang="en-US" altLang="en-US" sz="1600" dirty="0"/>
              <a:t> (Beckman Coulter is all APDs)</a:t>
            </a:r>
          </a:p>
          <a:p>
            <a:pPr marL="1120775" lvl="2" indent="-225425" defTabSz="895350">
              <a:buFontTx/>
              <a:buNone/>
            </a:pPr>
            <a:r>
              <a:rPr lang="en-US" altLang="en-US" sz="1600" dirty="0"/>
              <a:t>			APD arrays (spectral systems)</a:t>
            </a:r>
          </a:p>
          <a:p>
            <a:pPr marL="1120775" lvl="2" indent="-225425" defTabSz="895350">
              <a:buFontTx/>
              <a:buNone/>
            </a:pPr>
            <a:r>
              <a:rPr lang="en-US" altLang="en-US" sz="1600" dirty="0"/>
              <a:t>			Cytek Aurora is all APDs</a:t>
            </a:r>
          </a:p>
          <a:p>
            <a:pPr marL="1120775" lvl="2" indent="-225425" defTabSz="895350">
              <a:buFontTx/>
              <a:buNone/>
            </a:pPr>
            <a:r>
              <a:rPr lang="en-US" altLang="en-US" sz="1600" dirty="0"/>
              <a:t>			</a:t>
            </a:r>
            <a:r>
              <a:rPr lang="en-US" altLang="en-US" sz="1600" dirty="0" err="1"/>
              <a:t>SiPMs</a:t>
            </a:r>
            <a:r>
              <a:rPr lang="en-US" altLang="en-US" sz="1600" dirty="0"/>
              <a:t> – next generation systems</a:t>
            </a:r>
          </a:p>
        </p:txBody>
      </p:sp>
      <p:sp>
        <p:nvSpPr>
          <p:cNvPr id="18439" name="Rectangle 4"/>
          <p:cNvSpPr>
            <a:spLocks noChangeArrowheads="1"/>
          </p:cNvSpPr>
          <p:nvPr/>
        </p:nvSpPr>
        <p:spPr bwMode="auto">
          <a:xfrm>
            <a:off x="328613" y="1943100"/>
            <a:ext cx="8815387" cy="126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90488" tIns="44450" rIns="90488" bIns="44450"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lnSpc>
                <a:spcPct val="90000"/>
              </a:lnSpc>
            </a:pPr>
            <a:endParaRPr lang="en-US" altLang="en-US" sz="4400" b="1">
              <a:solidFill>
                <a:srgbClr val="FAFD00"/>
              </a:solidFill>
              <a:latin typeface="Book Antiqua" pitchFamily="18" charset="0"/>
            </a:endParaRPr>
          </a:p>
        </p:txBody>
      </p:sp>
    </p:spTree>
  </p:cSld>
  <p:clrMapOvr>
    <a:overrideClrMapping bg1="lt1" tx1="dk1" bg2="lt2" tx2="dk2" accent1="accent1" accent2="accent2" accent3="accent3" accent4="accent4" accent5="accent5" accent6="accent6" hlink="hlink" folHlink="folHlink"/>
  </p:clrMapOvr>
  <p:transition advTm="596092"/>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48147F2-C0D9-D049-ADCC-13728C69F89E}" type="datetime12">
              <a:rPr lang="en-US" altLang="en-US" smtClean="0"/>
              <a:t>6:53 PM</a:t>
            </a:fld>
            <a:endParaRPr lang="en-US" altLang="en-US"/>
          </a:p>
        </p:txBody>
      </p:sp>
      <p:sp>
        <p:nvSpPr>
          <p:cNvPr id="307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48A33766-B94E-4DED-B2CB-105E5F7A6A02}" type="slidenum">
              <a:rPr lang="en-US" altLang="en-US" smtClean="0">
                <a:latin typeface="Comic Sans MS" pitchFamily="66" charset="0"/>
              </a:rPr>
              <a:pPr/>
              <a:t>2</a:t>
            </a:fld>
            <a:endParaRPr lang="en-US" altLang="en-US">
              <a:latin typeface="Comic Sans MS" pitchFamily="66" charset="0"/>
            </a:endParaRPr>
          </a:p>
        </p:txBody>
      </p:sp>
      <p:sp>
        <p:nvSpPr>
          <p:cNvPr id="3077" name="Rectangle 2050"/>
          <p:cNvSpPr>
            <a:spLocks noGrp="1" noChangeArrowheads="1"/>
          </p:cNvSpPr>
          <p:nvPr>
            <p:ph type="title"/>
          </p:nvPr>
        </p:nvSpPr>
        <p:spPr>
          <a:xfrm>
            <a:off x="658813" y="173038"/>
            <a:ext cx="7772400" cy="352425"/>
          </a:xfrm>
        </p:spPr>
        <p:txBody>
          <a:bodyPr/>
          <a:lstStyle/>
          <a:p>
            <a:r>
              <a:rPr lang="en-US" altLang="en-US" sz="3200"/>
              <a:t>Structure of this course</a:t>
            </a:r>
          </a:p>
        </p:txBody>
      </p:sp>
      <p:sp>
        <p:nvSpPr>
          <p:cNvPr id="3078" name="Rectangle 2051"/>
          <p:cNvSpPr>
            <a:spLocks noGrp="1" noChangeArrowheads="1"/>
          </p:cNvSpPr>
          <p:nvPr>
            <p:ph type="body" idx="1"/>
          </p:nvPr>
        </p:nvSpPr>
        <p:spPr>
          <a:xfrm>
            <a:off x="352425" y="1063625"/>
            <a:ext cx="8356600" cy="4787900"/>
          </a:xfrm>
        </p:spPr>
        <p:txBody>
          <a:bodyPr/>
          <a:lstStyle/>
          <a:p>
            <a:pPr>
              <a:lnSpc>
                <a:spcPct val="90000"/>
              </a:lnSpc>
            </a:pPr>
            <a:r>
              <a:rPr lang="en-US" altLang="en-US" sz="2000" dirty="0">
                <a:solidFill>
                  <a:srgbClr val="990000"/>
                </a:solidFill>
              </a:rPr>
              <a:t>Lectures:</a:t>
            </a:r>
            <a:r>
              <a:rPr lang="en-US" altLang="en-US" sz="2000" dirty="0"/>
              <a:t> The class consists primarily of lectures and lecture discussions with mini tutorials as necessary. </a:t>
            </a:r>
          </a:p>
          <a:p>
            <a:pPr>
              <a:lnSpc>
                <a:spcPct val="90000"/>
              </a:lnSpc>
            </a:pPr>
            <a:r>
              <a:rPr lang="en-US" altLang="en-US" sz="2000" dirty="0" err="1">
                <a:solidFill>
                  <a:srgbClr val="990000"/>
                </a:solidFill>
              </a:rPr>
              <a:t>Practicals</a:t>
            </a:r>
            <a:r>
              <a:rPr lang="en-US" altLang="en-US" sz="2000" dirty="0">
                <a:solidFill>
                  <a:srgbClr val="990000"/>
                </a:solidFill>
              </a:rPr>
              <a:t>:</a:t>
            </a:r>
            <a:r>
              <a:rPr lang="en-US" altLang="en-US" sz="2000" dirty="0"/>
              <a:t> There are no practical components to the 631 course. We will however, look at some instruments and instrument components to gain some perspectives.</a:t>
            </a:r>
          </a:p>
          <a:p>
            <a:pPr>
              <a:lnSpc>
                <a:spcPct val="90000"/>
              </a:lnSpc>
            </a:pPr>
            <a:r>
              <a:rPr lang="en-US" altLang="en-US" sz="2000" dirty="0" err="1">
                <a:solidFill>
                  <a:srgbClr val="990000"/>
                </a:solidFill>
              </a:rPr>
              <a:t>Quizes</a:t>
            </a:r>
            <a:r>
              <a:rPr lang="en-US" altLang="en-US" sz="2000" dirty="0">
                <a:solidFill>
                  <a:srgbClr val="990000"/>
                </a:solidFill>
              </a:rPr>
              <a:t>:</a:t>
            </a:r>
            <a:r>
              <a:rPr lang="en-US" altLang="en-US" sz="2000" dirty="0"/>
              <a:t> There is an end of term quiz take home  quiz (65%). </a:t>
            </a:r>
          </a:p>
          <a:p>
            <a:pPr>
              <a:lnSpc>
                <a:spcPct val="90000"/>
              </a:lnSpc>
            </a:pPr>
            <a:r>
              <a:rPr lang="en-US" altLang="en-US" sz="2000" dirty="0">
                <a:solidFill>
                  <a:srgbClr val="CC0000"/>
                </a:solidFill>
              </a:rPr>
              <a:t>Homework reading &amp; attendance, and student Seminar</a:t>
            </a:r>
            <a:r>
              <a:rPr lang="en-US" altLang="en-US" sz="2000" dirty="0"/>
              <a:t>: 35% of grade</a:t>
            </a:r>
          </a:p>
          <a:p>
            <a:pPr>
              <a:lnSpc>
                <a:spcPct val="90000"/>
              </a:lnSpc>
            </a:pPr>
            <a:r>
              <a:rPr lang="en-US" altLang="en-US" sz="2000" dirty="0">
                <a:solidFill>
                  <a:srgbClr val="990000"/>
                </a:solidFill>
              </a:rPr>
              <a:t>Seminar:</a:t>
            </a:r>
            <a:r>
              <a:rPr lang="en-US" altLang="en-US" sz="2000" dirty="0"/>
              <a:t>  Each student must present a seminar at the conclusion of the course. This seminar must be discussed with the course director prior to preparation. This is worth 30% of the final grade and will be composed of attendance and presentation. You must give me an outline and discuss the seminar with me at least one week prior to presentation. You must provide me with a copy of the original PPT file. Only one student can present on any particular topic.</a:t>
            </a:r>
          </a:p>
          <a:p>
            <a:pPr>
              <a:lnSpc>
                <a:spcPct val="90000"/>
              </a:lnSpc>
            </a:pPr>
            <a:endParaRPr lang="en-US" altLang="en-US" sz="2000" dirty="0"/>
          </a:p>
        </p:txBody>
      </p:sp>
    </p:spTree>
  </p:cSld>
  <p:clrMapOvr>
    <a:masterClrMapping/>
  </p:clrMapOvr>
  <mc:AlternateContent xmlns:mc="http://schemas.openxmlformats.org/markup-compatibility/2006" xmlns:p14="http://schemas.microsoft.com/office/powerpoint/2010/main">
    <mc:Choice Requires="p14">
      <p:transition spd="slow" p14:dur="2000" advTm="112358"/>
    </mc:Choice>
    <mc:Fallback xmlns="">
      <p:transition spd="slow" advTm="112358"/>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07397-0310-594B-85D5-04E2E514E5D1}"/>
              </a:ext>
            </a:extLst>
          </p:cNvPr>
          <p:cNvSpPr>
            <a:spLocks noGrp="1"/>
          </p:cNvSpPr>
          <p:nvPr>
            <p:ph type="title"/>
          </p:nvPr>
        </p:nvSpPr>
        <p:spPr>
          <a:xfrm>
            <a:off x="666750" y="438838"/>
            <a:ext cx="7218539" cy="460731"/>
          </a:xfrm>
        </p:spPr>
        <p:txBody>
          <a:bodyPr/>
          <a:lstStyle/>
          <a:p>
            <a:r>
              <a:rPr lang="en-US" altLang="en-US" dirty="0">
                <a:solidFill>
                  <a:schemeClr val="accent2"/>
                </a:solidFill>
              </a:rPr>
              <a:t>Illumination Systems</a:t>
            </a:r>
            <a:br>
              <a:rPr lang="en-US" altLang="en-US" dirty="0">
                <a:solidFill>
                  <a:srgbClr val="FAFD00"/>
                </a:solidFill>
              </a:rPr>
            </a:br>
            <a:endParaRPr lang="en-US" dirty="0"/>
          </a:p>
        </p:txBody>
      </p:sp>
      <p:sp>
        <p:nvSpPr>
          <p:cNvPr id="3" name="Content Placeholder 2">
            <a:extLst>
              <a:ext uri="{FF2B5EF4-FFF2-40B4-BE49-F238E27FC236}">
                <a16:creationId xmlns:a16="http://schemas.microsoft.com/office/drawing/2014/main" id="{BF4D67F7-405D-2948-A270-9967F6A7612D}"/>
              </a:ext>
            </a:extLst>
          </p:cNvPr>
          <p:cNvSpPr>
            <a:spLocks noGrp="1"/>
          </p:cNvSpPr>
          <p:nvPr>
            <p:ph idx="1"/>
          </p:nvPr>
        </p:nvSpPr>
        <p:spPr>
          <a:xfrm>
            <a:off x="666750" y="1460897"/>
            <a:ext cx="7772400" cy="4114800"/>
          </a:xfrm>
        </p:spPr>
        <p:txBody>
          <a:bodyPr/>
          <a:lstStyle/>
          <a:p>
            <a:pPr marL="279400" indent="-279400" defTabSz="895350">
              <a:buFontTx/>
              <a:buNone/>
            </a:pPr>
            <a:r>
              <a:rPr lang="en-US" altLang="en-US" sz="4000" dirty="0">
                <a:solidFill>
                  <a:srgbClr val="FAFD00"/>
                </a:solidFill>
              </a:rPr>
              <a:t>	</a:t>
            </a:r>
            <a:r>
              <a:rPr lang="en-US" altLang="en-US" b="1" dirty="0"/>
              <a:t>Lasers </a:t>
            </a:r>
          </a:p>
          <a:p>
            <a:pPr marL="279400" indent="-279400" defTabSz="895350">
              <a:buFontTx/>
              <a:buNone/>
            </a:pPr>
            <a:r>
              <a:rPr lang="en-US" altLang="en-US" sz="2000" b="1" dirty="0"/>
              <a:t>325</a:t>
            </a:r>
            <a:r>
              <a:rPr lang="en-US" altLang="en-US" b="1" dirty="0"/>
              <a:t>, </a:t>
            </a:r>
            <a:r>
              <a:rPr lang="en-US" altLang="en-US" sz="1800" b="1" dirty="0"/>
              <a:t>350-363, 380, 405, 407, 420, 457, 488, 514, 532, 543, 568, 600, 633, 660nm, 680nm, 801nm  + others as developed</a:t>
            </a:r>
            <a:endParaRPr lang="en-US" altLang="en-US" sz="2400" dirty="0">
              <a:solidFill>
                <a:srgbClr val="FAFD00"/>
              </a:solidFill>
            </a:endParaRPr>
          </a:p>
          <a:p>
            <a:pPr marL="1120775" lvl="2" indent="-225425" defTabSz="895350">
              <a:buFontTx/>
              <a:buNone/>
            </a:pPr>
            <a:endParaRPr lang="en-US" altLang="en-US" sz="2000" dirty="0">
              <a:solidFill>
                <a:srgbClr val="FAFD00"/>
              </a:solidFill>
            </a:endParaRPr>
          </a:p>
          <a:p>
            <a:pPr marL="1120775" lvl="2" indent="-225425" defTabSz="895350">
              <a:buFontTx/>
              <a:buNone/>
            </a:pPr>
            <a:r>
              <a:rPr lang="en-US" altLang="en-US" sz="1600" dirty="0"/>
              <a:t>Originally mainly Argon ion, Krypton ion, </a:t>
            </a:r>
            <a:r>
              <a:rPr lang="en-US" altLang="en-US" sz="1600" dirty="0" err="1"/>
              <a:t>HeNe</a:t>
            </a:r>
            <a:r>
              <a:rPr lang="en-US" altLang="en-US" sz="1600" dirty="0"/>
              <a:t>, </a:t>
            </a:r>
            <a:r>
              <a:rPr lang="en-US" altLang="en-US" sz="1600" dirty="0" err="1"/>
              <a:t>HeCd</a:t>
            </a:r>
            <a:r>
              <a:rPr lang="en-US" altLang="en-US" sz="1600" dirty="0"/>
              <a:t>, </a:t>
            </a:r>
            <a:r>
              <a:rPr lang="en-US" altLang="en-US" sz="1600" dirty="0" err="1"/>
              <a:t>Yag</a:t>
            </a:r>
            <a:r>
              <a:rPr lang="en-US" altLang="en-US" sz="1600" dirty="0"/>
              <a:t>, </a:t>
            </a:r>
          </a:p>
          <a:p>
            <a:pPr marL="1120775" lvl="2" indent="-225425" defTabSz="895350">
              <a:buFontTx/>
              <a:buNone/>
            </a:pPr>
            <a:r>
              <a:rPr lang="en-US" altLang="en-US" sz="1600" dirty="0"/>
              <a:t>Now almost all are solid state, diode lasers</a:t>
            </a:r>
          </a:p>
          <a:p>
            <a:pPr marL="1120775" lvl="2" indent="-225425" defTabSz="895350">
              <a:buFontTx/>
              <a:buNone/>
            </a:pPr>
            <a:r>
              <a:rPr lang="en-US" altLang="en-US" sz="2000" b="1" dirty="0"/>
              <a:t>		</a:t>
            </a:r>
          </a:p>
          <a:p>
            <a:pPr marL="320675" indent="-225425" defTabSz="895350">
              <a:buNone/>
            </a:pPr>
            <a:r>
              <a:rPr lang="en-US" altLang="en-US" sz="2800" b="1" dirty="0"/>
              <a:t>Arc Lamps</a:t>
            </a:r>
            <a:endParaRPr lang="en-US" altLang="en-US" sz="2400" dirty="0"/>
          </a:p>
          <a:p>
            <a:pPr marL="1120775" lvl="2" indent="-225425" defTabSz="895350">
              <a:buFontTx/>
              <a:buNone/>
            </a:pPr>
            <a:r>
              <a:rPr lang="en-US" altLang="en-US" sz="1600" dirty="0"/>
              <a:t>	Mercury, Mercury-Xenon (most lines) (rarely used currently)</a:t>
            </a:r>
          </a:p>
          <a:p>
            <a:endParaRPr lang="en-US" dirty="0"/>
          </a:p>
        </p:txBody>
      </p:sp>
      <p:sp>
        <p:nvSpPr>
          <p:cNvPr id="4" name="Date Placeholder 3">
            <a:extLst>
              <a:ext uri="{FF2B5EF4-FFF2-40B4-BE49-F238E27FC236}">
                <a16:creationId xmlns:a16="http://schemas.microsoft.com/office/drawing/2014/main" id="{BE5A4FB4-4F39-F04F-A977-D3075AE3DAE8}"/>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CA1AC558-ED7E-EA40-A682-3D0C49BC2370}"/>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20</a:t>
            </a:fld>
            <a:endParaRPr lang="en-US"/>
          </a:p>
        </p:txBody>
      </p:sp>
    </p:spTree>
    <p:extLst>
      <p:ext uri="{BB962C8B-B14F-4D97-AF65-F5344CB8AC3E}">
        <p14:creationId xmlns:p14="http://schemas.microsoft.com/office/powerpoint/2010/main" val="3193664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Date Placeholder 2"/>
          <p:cNvSpPr>
            <a:spLocks noGrp="1"/>
          </p:cNvSpPr>
          <p:nvPr>
            <p:ph type="dt" sz="quarter" idx="4294967295"/>
          </p:nvPr>
        </p:nvSpPr>
        <p:spPr>
          <a:xfrm>
            <a:off x="969073" y="6592888"/>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13BADFE-FF0F-F94E-8F83-E2767A1FE830}" type="datetime12">
              <a:rPr lang="en-US" altLang="en-US" smtClean="0"/>
              <a:t>6:54 PM</a:t>
            </a:fld>
            <a:endParaRPr lang="en-US" altLang="en-US" dirty="0"/>
          </a:p>
        </p:txBody>
      </p:sp>
      <p:sp>
        <p:nvSpPr>
          <p:cNvPr id="19460"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6805DECF-FC7D-4AAF-8FBE-89E351FF85E0}" type="slidenum">
              <a:rPr lang="en-US" altLang="en-US" smtClean="0">
                <a:latin typeface="Comic Sans MS" pitchFamily="66" charset="0"/>
              </a:rPr>
              <a:pPr/>
              <a:t>21</a:t>
            </a:fld>
            <a:endParaRPr lang="en-US" altLang="en-US">
              <a:latin typeface="Comic Sans MS" pitchFamily="66" charset="0"/>
            </a:endParaRPr>
          </a:p>
        </p:txBody>
      </p:sp>
      <p:sp>
        <p:nvSpPr>
          <p:cNvPr id="19461" name="Rectangle 2"/>
          <p:cNvSpPr>
            <a:spLocks noGrp="1" noChangeArrowheads="1"/>
          </p:cNvSpPr>
          <p:nvPr>
            <p:ph type="title"/>
          </p:nvPr>
        </p:nvSpPr>
        <p:spPr>
          <a:xfrm>
            <a:off x="609600" y="152400"/>
            <a:ext cx="7772400" cy="762000"/>
          </a:xfrm>
        </p:spPr>
        <p:txBody>
          <a:bodyPr/>
          <a:lstStyle/>
          <a:p>
            <a:r>
              <a:rPr lang="en-US" altLang="en-US" sz="3200" dirty="0"/>
              <a:t>Biological Stains...</a:t>
            </a:r>
          </a:p>
        </p:txBody>
      </p:sp>
      <p:sp>
        <p:nvSpPr>
          <p:cNvPr id="19462" name="Text Box 3"/>
          <p:cNvSpPr txBox="1">
            <a:spLocks noChangeArrowheads="1"/>
          </p:cNvSpPr>
          <p:nvPr/>
        </p:nvSpPr>
        <p:spPr bwMode="auto">
          <a:xfrm>
            <a:off x="228600" y="1070662"/>
            <a:ext cx="8534400" cy="4716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000" dirty="0">
                <a:latin typeface="Comic Sans MS" pitchFamily="66" charset="0"/>
              </a:rPr>
              <a:t>Up to 1850’s - </a:t>
            </a:r>
            <a:r>
              <a:rPr lang="en-US" altLang="en-US" sz="1400" i="1" dirty="0">
                <a:latin typeface="Comic Sans MS" pitchFamily="66" charset="0"/>
              </a:rPr>
              <a:t>only natural stains were available such as Saffron (which was what Leeuwenhoek used to stain muscle cells) </a:t>
            </a:r>
          </a:p>
          <a:p>
            <a:pPr>
              <a:spcBef>
                <a:spcPct val="50000"/>
              </a:spcBef>
            </a:pPr>
            <a:endParaRPr lang="en-US" altLang="en-US" sz="1400" i="1" dirty="0">
              <a:latin typeface="Comic Sans MS" pitchFamily="66" charset="0"/>
            </a:endParaRPr>
          </a:p>
          <a:p>
            <a:pPr>
              <a:spcBef>
                <a:spcPct val="50000"/>
              </a:spcBef>
            </a:pPr>
            <a:r>
              <a:rPr lang="en-US" altLang="en-US" sz="2000" dirty="0">
                <a:solidFill>
                  <a:srgbClr val="FF3300"/>
                </a:solidFill>
                <a:latin typeface="Comic Sans MS" pitchFamily="66" charset="0"/>
              </a:rPr>
              <a:t>Ehrlich</a:t>
            </a:r>
            <a:r>
              <a:rPr lang="en-US" altLang="en-US" sz="2000" dirty="0">
                <a:latin typeface="Comic Sans MS" pitchFamily="66" charset="0"/>
              </a:rPr>
              <a:t> -  </a:t>
            </a:r>
            <a:r>
              <a:rPr lang="en-US" altLang="en-US" sz="1400" i="1" dirty="0">
                <a:latin typeface="Comic Sans MS" pitchFamily="66" charset="0"/>
              </a:rPr>
              <a:t>used acidic and basic dyes to identify acidophilic, eosinophilic, basophilic and neutrophilic leukocytes 1880’s to study the dynamics of ocular fluids- used fluorescein </a:t>
            </a:r>
          </a:p>
          <a:p>
            <a:pPr>
              <a:spcBef>
                <a:spcPct val="50000"/>
              </a:spcBef>
            </a:pPr>
            <a:r>
              <a:rPr lang="en-US" altLang="en-US" sz="1400" i="1" dirty="0">
                <a:latin typeface="Comic Sans MS" pitchFamily="66" charset="0"/>
              </a:rPr>
              <a:t>/history/Histology of the blood-</a:t>
            </a:r>
            <a:r>
              <a:rPr lang="en-US" altLang="en-US" sz="1400" i="1" dirty="0" err="1">
                <a:latin typeface="Comic Sans MS" pitchFamily="66" charset="0"/>
              </a:rPr>
              <a:t>ehrlich.pdf</a:t>
            </a:r>
            <a:r>
              <a:rPr lang="en-US" altLang="en-US" sz="1400" i="1" dirty="0">
                <a:latin typeface="Comic Sans MS" pitchFamily="66" charset="0"/>
              </a:rPr>
              <a:t>  (Book)</a:t>
            </a:r>
          </a:p>
          <a:p>
            <a:pPr>
              <a:spcBef>
                <a:spcPct val="50000"/>
              </a:spcBef>
            </a:pPr>
            <a:r>
              <a:rPr lang="en-US" altLang="en-US" sz="2000" dirty="0">
                <a:solidFill>
                  <a:schemeClr val="accent2"/>
                </a:solidFill>
                <a:latin typeface="Comic Sans MS" pitchFamily="66" charset="0"/>
              </a:rPr>
              <a:t>Fluorescence UV Microscope</a:t>
            </a:r>
            <a:r>
              <a:rPr lang="en-US" altLang="en-US" sz="2000" dirty="0">
                <a:latin typeface="Comic Sans MS" pitchFamily="66" charset="0"/>
              </a:rPr>
              <a:t> - </a:t>
            </a:r>
            <a:r>
              <a:rPr lang="en-US" altLang="en-US" sz="2000" dirty="0">
                <a:solidFill>
                  <a:srgbClr val="FF3300"/>
                </a:solidFill>
                <a:latin typeface="Comic Sans MS" pitchFamily="66" charset="0"/>
              </a:rPr>
              <a:t>August Köhler</a:t>
            </a:r>
            <a:r>
              <a:rPr lang="en-US" altLang="en-US" sz="2000" dirty="0">
                <a:latin typeface="Comic Sans MS" pitchFamily="66" charset="0"/>
              </a:rPr>
              <a:t> - 1904 </a:t>
            </a:r>
            <a:endParaRPr lang="en-US" altLang="en-US" sz="2000" dirty="0">
              <a:solidFill>
                <a:srgbClr val="FF3300"/>
              </a:solidFill>
              <a:latin typeface="Comic Sans MS" pitchFamily="66" charset="0"/>
            </a:endParaRPr>
          </a:p>
          <a:p>
            <a:pPr>
              <a:spcBef>
                <a:spcPct val="50000"/>
              </a:spcBef>
            </a:pPr>
            <a:r>
              <a:rPr lang="en-US" altLang="en-US" sz="2000" dirty="0" err="1">
                <a:solidFill>
                  <a:srgbClr val="FF3300"/>
                </a:solidFill>
                <a:latin typeface="Comic Sans MS" pitchFamily="66" charset="0"/>
              </a:rPr>
              <a:t>Pappenheim</a:t>
            </a:r>
            <a:r>
              <a:rPr lang="en-US" altLang="en-US" sz="2000" dirty="0">
                <a:solidFill>
                  <a:srgbClr val="FF3300"/>
                </a:solidFill>
                <a:latin typeface="Comic Sans MS" pitchFamily="66" charset="0"/>
              </a:rPr>
              <a:t> &amp; Unna</a:t>
            </a:r>
            <a:r>
              <a:rPr lang="en-US" altLang="en-US" sz="2000" dirty="0">
                <a:latin typeface="Comic Sans MS" pitchFamily="66" charset="0"/>
              </a:rPr>
              <a:t>  (early 1900’s) - </a:t>
            </a:r>
            <a:r>
              <a:rPr lang="en-US" altLang="en-US" sz="1400" i="1" dirty="0">
                <a:latin typeface="Comic Sans MS" pitchFamily="66" charset="0"/>
              </a:rPr>
              <a:t>combined methyl green and pyronin to stain nuclei green and cytoplasm red</a:t>
            </a:r>
            <a:endParaRPr lang="en-US" altLang="en-US" sz="2000" dirty="0">
              <a:solidFill>
                <a:srgbClr val="FF3300"/>
              </a:solidFill>
              <a:latin typeface="Comic Sans MS" pitchFamily="66" charset="0"/>
            </a:endParaRPr>
          </a:p>
          <a:p>
            <a:pPr>
              <a:spcBef>
                <a:spcPct val="50000"/>
              </a:spcBef>
            </a:pPr>
            <a:r>
              <a:rPr lang="en-US" altLang="en-US" sz="2000" dirty="0">
                <a:solidFill>
                  <a:srgbClr val="FF3300"/>
                </a:solidFill>
                <a:latin typeface="Comic Sans MS" pitchFamily="66" charset="0"/>
              </a:rPr>
              <a:t>Robert Feulgen</a:t>
            </a:r>
            <a:r>
              <a:rPr lang="en-US" altLang="en-US" sz="2000" dirty="0">
                <a:latin typeface="Comic Sans MS" pitchFamily="66" charset="0"/>
              </a:rPr>
              <a:t> (1925) - </a:t>
            </a:r>
            <a:r>
              <a:rPr lang="en-US" altLang="en-US" sz="1400" i="1" dirty="0">
                <a:latin typeface="Comic Sans MS" pitchFamily="66" charset="0"/>
              </a:rPr>
              <a:t>demonstrated that DNA was present in both animal and plant cell nuclei - developed a </a:t>
            </a:r>
            <a:r>
              <a:rPr lang="en-US" altLang="en-US" sz="1400" i="1" dirty="0">
                <a:solidFill>
                  <a:schemeClr val="accent2"/>
                </a:solidFill>
                <a:latin typeface="Comic Sans MS" pitchFamily="66" charset="0"/>
              </a:rPr>
              <a:t>stoichiometric procedure</a:t>
            </a:r>
            <a:r>
              <a:rPr lang="en-US" altLang="en-US" sz="1400" i="1" dirty="0">
                <a:latin typeface="Comic Sans MS" pitchFamily="66" charset="0"/>
              </a:rPr>
              <a:t> for staining DNA involving a derivatizing dye, (fuchsin) to a Schiff base</a:t>
            </a:r>
            <a:endParaRPr lang="en-US" altLang="en-US" sz="2000" dirty="0">
              <a:latin typeface="Comic Sans MS" pitchFamily="66" charset="0"/>
            </a:endParaRPr>
          </a:p>
          <a:p>
            <a:pPr>
              <a:spcBef>
                <a:spcPct val="50000"/>
              </a:spcBef>
            </a:pPr>
            <a:r>
              <a:rPr lang="en-US" sz="1100" dirty="0"/>
              <a:t>Feulgen R, </a:t>
            </a:r>
            <a:r>
              <a:rPr lang="en-US" sz="1100" dirty="0" err="1"/>
              <a:t>Rossenback</a:t>
            </a:r>
            <a:r>
              <a:rPr lang="en-US" sz="1100" dirty="0"/>
              <a:t> H. </a:t>
            </a:r>
            <a:r>
              <a:rPr lang="en-US" sz="1100" dirty="0" err="1"/>
              <a:t>Mikroskopisch-chemischer</a:t>
            </a:r>
            <a:r>
              <a:rPr lang="en-US" sz="1100" dirty="0"/>
              <a:t> </a:t>
            </a:r>
            <a:r>
              <a:rPr lang="en-US" sz="1100" dirty="0" err="1"/>
              <a:t>Nachweis</a:t>
            </a:r>
            <a:r>
              <a:rPr lang="en-US" sz="1100" dirty="0"/>
              <a:t> </a:t>
            </a:r>
            <a:r>
              <a:rPr lang="en-US" sz="1100" dirty="0" err="1"/>
              <a:t>einer</a:t>
            </a:r>
            <a:r>
              <a:rPr lang="en-US" sz="1100" dirty="0"/>
              <a:t> </a:t>
            </a:r>
            <a:r>
              <a:rPr lang="en-US" sz="1100" dirty="0" err="1"/>
              <a:t>Nucleinsäure</a:t>
            </a:r>
            <a:r>
              <a:rPr lang="en-US" sz="1100" dirty="0"/>
              <a:t>  </a:t>
            </a:r>
            <a:r>
              <a:rPr lang="en-US" sz="1100" dirty="0" err="1"/>
              <a:t>vom</a:t>
            </a:r>
            <a:r>
              <a:rPr lang="en-US" sz="1100" dirty="0"/>
              <a:t> Typus der </a:t>
            </a:r>
            <a:r>
              <a:rPr lang="en-US" sz="1100" dirty="0" err="1"/>
              <a:t>Thymonucleinsäure</a:t>
            </a:r>
            <a:r>
              <a:rPr lang="en-US" sz="1100" dirty="0"/>
              <a:t> und die </a:t>
            </a:r>
            <a:r>
              <a:rPr lang="en-US" sz="1100" dirty="0" err="1"/>
              <a:t>darauf</a:t>
            </a:r>
            <a:r>
              <a:rPr lang="en-US" sz="1100" dirty="0"/>
              <a:t> </a:t>
            </a:r>
            <a:r>
              <a:rPr lang="en-US" sz="1100" dirty="0" err="1"/>
              <a:t>beruhende</a:t>
            </a:r>
            <a:r>
              <a:rPr lang="en-US" sz="1100" dirty="0"/>
              <a:t> </a:t>
            </a:r>
            <a:r>
              <a:rPr lang="en-US" sz="1100" dirty="0" err="1"/>
              <a:t>elektive</a:t>
            </a:r>
            <a:r>
              <a:rPr lang="en-US" sz="1100" dirty="0"/>
              <a:t> </a:t>
            </a:r>
            <a:r>
              <a:rPr lang="en-US" sz="1100" dirty="0" err="1"/>
              <a:t>Färbungvon</a:t>
            </a:r>
            <a:r>
              <a:rPr lang="en-US" sz="1100" dirty="0"/>
              <a:t> </a:t>
            </a:r>
            <a:r>
              <a:rPr lang="en-US" sz="1100" dirty="0" err="1"/>
              <a:t>Zellkernen</a:t>
            </a:r>
            <a:r>
              <a:rPr lang="en-US" sz="1100" dirty="0"/>
              <a:t> in </a:t>
            </a:r>
            <a:r>
              <a:rPr lang="en-US" sz="1100" dirty="0" err="1"/>
              <a:t>mikroskopischen</a:t>
            </a:r>
            <a:r>
              <a:rPr lang="en-US" sz="1100" dirty="0"/>
              <a:t> </a:t>
            </a:r>
            <a:r>
              <a:rPr lang="en-US" sz="1100" dirty="0" err="1"/>
              <a:t>Präparaten</a:t>
            </a:r>
            <a:r>
              <a:rPr lang="en-US" sz="1100" dirty="0"/>
              <a:t>. Hoppe </a:t>
            </a:r>
            <a:r>
              <a:rPr lang="en-US" sz="1100" dirty="0" err="1"/>
              <a:t>Seyler</a:t>
            </a:r>
            <a:r>
              <a:rPr lang="en-US" sz="1100" dirty="0"/>
              <a:t> </a:t>
            </a:r>
            <a:r>
              <a:rPr lang="en-US" sz="1100" dirty="0" err="1"/>
              <a:t>Z.Physiol.Chem</a:t>
            </a:r>
            <a:r>
              <a:rPr lang="en-US" sz="1100" dirty="0"/>
              <a:t> 1924;135.</a:t>
            </a:r>
          </a:p>
          <a:p>
            <a:pPr>
              <a:spcBef>
                <a:spcPct val="50000"/>
              </a:spcBef>
            </a:pPr>
            <a:endParaRPr lang="en-US" altLang="en-US" sz="1400" dirty="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369631"/>
    </mc:Choice>
    <mc:Fallback xmlns="">
      <p:transition spd="slow" advTm="369631"/>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1A197-1672-DC40-A4C9-71A10130C215}"/>
              </a:ext>
            </a:extLst>
          </p:cNvPr>
          <p:cNvSpPr>
            <a:spLocks noGrp="1"/>
          </p:cNvSpPr>
          <p:nvPr>
            <p:ph type="title"/>
          </p:nvPr>
        </p:nvSpPr>
        <p:spPr/>
        <p:txBody>
          <a:bodyPr/>
          <a:lstStyle/>
          <a:p>
            <a:r>
              <a:rPr lang="en-US" dirty="0"/>
              <a:t>Kohler’s Microscope that was used to measure Fluorescence in 1904</a:t>
            </a:r>
          </a:p>
        </p:txBody>
      </p:sp>
      <p:pic>
        <p:nvPicPr>
          <p:cNvPr id="4" name="Picture 3">
            <a:extLst>
              <a:ext uri="{FF2B5EF4-FFF2-40B4-BE49-F238E27FC236}">
                <a16:creationId xmlns:a16="http://schemas.microsoft.com/office/drawing/2014/main" id="{A859A91F-3749-3C4D-83EC-92D05BD6D548}"/>
              </a:ext>
            </a:extLst>
          </p:cNvPr>
          <p:cNvPicPr>
            <a:picLocks noChangeAspect="1"/>
          </p:cNvPicPr>
          <p:nvPr/>
        </p:nvPicPr>
        <p:blipFill>
          <a:blip r:embed="rId2"/>
          <a:stretch>
            <a:fillRect/>
          </a:stretch>
        </p:blipFill>
        <p:spPr>
          <a:xfrm>
            <a:off x="4660900" y="925076"/>
            <a:ext cx="3975100" cy="5714206"/>
          </a:xfrm>
          <a:prstGeom prst="rect">
            <a:avLst/>
          </a:prstGeom>
        </p:spPr>
      </p:pic>
      <p:sp>
        <p:nvSpPr>
          <p:cNvPr id="5" name="TextBox 4">
            <a:extLst>
              <a:ext uri="{FF2B5EF4-FFF2-40B4-BE49-F238E27FC236}">
                <a16:creationId xmlns:a16="http://schemas.microsoft.com/office/drawing/2014/main" id="{898231A4-E57E-D746-BCEE-EAE8359CA5A2}"/>
              </a:ext>
            </a:extLst>
          </p:cNvPr>
          <p:cNvSpPr txBox="1"/>
          <p:nvPr/>
        </p:nvSpPr>
        <p:spPr>
          <a:xfrm>
            <a:off x="1248065" y="1976904"/>
            <a:ext cx="3057235" cy="2031325"/>
          </a:xfrm>
          <a:prstGeom prst="rect">
            <a:avLst/>
          </a:prstGeom>
          <a:noFill/>
        </p:spPr>
        <p:txBody>
          <a:bodyPr wrap="square" rtlCol="0">
            <a:spAutoFit/>
          </a:bodyPr>
          <a:lstStyle/>
          <a:p>
            <a:r>
              <a:rPr lang="en-US" dirty="0"/>
              <a:t>Kohler, A. </a:t>
            </a:r>
            <a:r>
              <a:rPr lang="en-US" dirty="0" err="1"/>
              <a:t>Mikrophotographische</a:t>
            </a:r>
            <a:r>
              <a:rPr lang="en-US" dirty="0"/>
              <a:t> </a:t>
            </a:r>
            <a:r>
              <a:rPr lang="en-US" dirty="0" err="1"/>
              <a:t>Untersuchungen</a:t>
            </a:r>
            <a:r>
              <a:rPr lang="en-US" dirty="0"/>
              <a:t> </a:t>
            </a:r>
            <a:r>
              <a:rPr lang="en-US" dirty="0" err="1"/>
              <a:t>mit</a:t>
            </a:r>
            <a:r>
              <a:rPr lang="en-US" dirty="0"/>
              <a:t> </a:t>
            </a:r>
            <a:r>
              <a:rPr lang="en-US" dirty="0" err="1"/>
              <a:t>ultraviolettem</a:t>
            </a:r>
            <a:r>
              <a:rPr lang="en-US" dirty="0"/>
              <a:t> Licht. Philadelphia: Arthur H. Thomas Co; 1904. 129-273 p.</a:t>
            </a:r>
          </a:p>
          <a:p>
            <a:endParaRPr lang="en-US" dirty="0"/>
          </a:p>
        </p:txBody>
      </p:sp>
    </p:spTree>
    <p:extLst>
      <p:ext uri="{BB962C8B-B14F-4D97-AF65-F5344CB8AC3E}">
        <p14:creationId xmlns:p14="http://schemas.microsoft.com/office/powerpoint/2010/main" val="1379678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3E2E732-8A43-BA47-908D-6142A717F63B}" type="datetime12">
              <a:rPr lang="en-US" altLang="en-US" smtClean="0"/>
              <a:t>6:54 PM</a:t>
            </a:fld>
            <a:endParaRPr lang="en-US" altLang="en-US"/>
          </a:p>
        </p:txBody>
      </p:sp>
      <p:sp>
        <p:nvSpPr>
          <p:cNvPr id="2048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DF44705-C676-4CF0-8D64-9DC8367B54B2}" type="slidenum">
              <a:rPr lang="en-US" altLang="en-US" smtClean="0">
                <a:latin typeface="Comic Sans MS" pitchFamily="66" charset="0"/>
              </a:rPr>
              <a:pPr/>
              <a:t>23</a:t>
            </a:fld>
            <a:endParaRPr lang="en-US" altLang="en-US">
              <a:latin typeface="Comic Sans MS" pitchFamily="66" charset="0"/>
            </a:endParaRPr>
          </a:p>
        </p:txBody>
      </p:sp>
      <p:sp>
        <p:nvSpPr>
          <p:cNvPr id="20485" name="AutoShape 2"/>
          <p:cNvSpPr>
            <a:spLocks noChangeArrowheads="1"/>
          </p:cNvSpPr>
          <p:nvPr/>
        </p:nvSpPr>
        <p:spPr bwMode="auto">
          <a:xfrm>
            <a:off x="5487988" y="1157288"/>
            <a:ext cx="3187700" cy="2882900"/>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0486" name="Rectangle 3"/>
          <p:cNvSpPr>
            <a:spLocks noGrp="1" noChangeArrowheads="1"/>
          </p:cNvSpPr>
          <p:nvPr>
            <p:ph type="title"/>
          </p:nvPr>
        </p:nvSpPr>
        <p:spPr>
          <a:xfrm>
            <a:off x="787400" y="-157163"/>
            <a:ext cx="7772400" cy="1143001"/>
          </a:xfrm>
        </p:spPr>
        <p:txBody>
          <a:bodyPr/>
          <a:lstStyle/>
          <a:p>
            <a:r>
              <a:rPr lang="en-US" altLang="en-US"/>
              <a:t>Andrew Moldavan</a:t>
            </a:r>
          </a:p>
        </p:txBody>
      </p:sp>
      <p:sp>
        <p:nvSpPr>
          <p:cNvPr id="20487" name="Rectangle 4"/>
          <p:cNvSpPr>
            <a:spLocks noGrp="1" noChangeArrowheads="1"/>
          </p:cNvSpPr>
          <p:nvPr>
            <p:ph type="body" idx="1"/>
          </p:nvPr>
        </p:nvSpPr>
        <p:spPr>
          <a:xfrm>
            <a:off x="296863" y="1112838"/>
            <a:ext cx="4805362" cy="2401887"/>
          </a:xfrm>
        </p:spPr>
        <p:txBody>
          <a:bodyPr/>
          <a:lstStyle/>
          <a:p>
            <a:pPr>
              <a:buFontTx/>
              <a:buNone/>
            </a:pPr>
            <a:r>
              <a:rPr lang="en-US" altLang="en-US" sz="2400" i="1"/>
              <a:t>	</a:t>
            </a:r>
          </a:p>
          <a:p>
            <a:pPr>
              <a:buFontTx/>
              <a:buNone/>
            </a:pPr>
            <a:r>
              <a:rPr lang="en-US" altLang="en-US" sz="2400"/>
              <a:t>	It is unclear if Moldavan ever built his cell counter. His short article (less than half a page) describes a number of problems but no results.</a:t>
            </a:r>
          </a:p>
        </p:txBody>
      </p:sp>
      <p:sp>
        <p:nvSpPr>
          <p:cNvPr id="20488" name="Text Box 5"/>
          <p:cNvSpPr txBox="1">
            <a:spLocks noChangeArrowheads="1"/>
          </p:cNvSpPr>
          <p:nvPr/>
        </p:nvSpPr>
        <p:spPr bwMode="auto">
          <a:xfrm>
            <a:off x="1076325" y="4030663"/>
            <a:ext cx="7026275" cy="1508125"/>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400" b="1" dirty="0"/>
              <a:t>Manuscript:</a:t>
            </a:r>
          </a:p>
          <a:p>
            <a:pPr algn="ctr">
              <a:spcBef>
                <a:spcPct val="50000"/>
              </a:spcBef>
            </a:pPr>
            <a:r>
              <a:rPr lang="en-US" altLang="en-US" sz="1600" b="1" dirty="0"/>
              <a:t>Photo-Electric Technique for the Counting of Microscopical Cells </a:t>
            </a:r>
          </a:p>
          <a:p>
            <a:pPr algn="ctr">
              <a:spcBef>
                <a:spcPct val="50000"/>
              </a:spcBef>
            </a:pPr>
            <a:r>
              <a:rPr lang="en-US" altLang="en-US" sz="1400" b="1" dirty="0"/>
              <a:t>Andrew Moldavan</a:t>
            </a:r>
            <a:endParaRPr lang="en-US" altLang="en-US" sz="1600" b="1" dirty="0"/>
          </a:p>
          <a:p>
            <a:pPr algn="ctr"/>
            <a:r>
              <a:rPr lang="en-US" altLang="en-US" sz="1200" b="1" dirty="0"/>
              <a:t>Montreal, Canada</a:t>
            </a:r>
          </a:p>
          <a:p>
            <a:pPr algn="ctr"/>
            <a:r>
              <a:rPr lang="en-US" altLang="en-US" sz="1200" b="1" dirty="0"/>
              <a:t>Science 80:188-189, 1934</a:t>
            </a:r>
            <a:endParaRPr lang="en-US" altLang="en-US" sz="1600" b="1" dirty="0"/>
          </a:p>
        </p:txBody>
      </p:sp>
      <p:sp>
        <p:nvSpPr>
          <p:cNvPr id="20489" name="Text Box 6"/>
          <p:cNvSpPr txBox="1">
            <a:spLocks noChangeArrowheads="1"/>
          </p:cNvSpPr>
          <p:nvPr/>
        </p:nvSpPr>
        <p:spPr bwMode="auto">
          <a:xfrm>
            <a:off x="5467350" y="1414463"/>
            <a:ext cx="3230563" cy="2368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i="1"/>
              <a:t>“The purpose of the experiment is to have each microscopical cell passing through the capillary tube, register itself automatically on the photoelectric apparatus, thus creating a micro-current which can be amplified and recorded.”</a:t>
            </a:r>
          </a:p>
          <a:p>
            <a:pPr>
              <a:spcBef>
                <a:spcPct val="50000"/>
              </a:spcBef>
            </a:pPr>
            <a:endParaRPr lang="en-US" altLang="en-US" sz="2400"/>
          </a:p>
        </p:txBody>
      </p:sp>
      <p:sp>
        <p:nvSpPr>
          <p:cNvPr id="20490" name="Rectangle 7"/>
          <p:cNvSpPr>
            <a:spLocks noChangeArrowheads="1"/>
          </p:cNvSpPr>
          <p:nvPr/>
        </p:nvSpPr>
        <p:spPr bwMode="auto">
          <a:xfrm>
            <a:off x="0" y="5692775"/>
            <a:ext cx="9144000" cy="560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spcBef>
                <a:spcPct val="20000"/>
              </a:spcBef>
            </a:pPr>
            <a:r>
              <a:rPr lang="en-US" altLang="en-US" i="1" dirty="0" err="1">
                <a:solidFill>
                  <a:srgbClr val="FF3300"/>
                </a:solidFill>
                <a:latin typeface="Comic Sans MS" pitchFamily="66" charset="0"/>
              </a:rPr>
              <a:t>Moldavan</a:t>
            </a:r>
            <a:r>
              <a:rPr lang="en-US" altLang="en-US" i="1" dirty="0">
                <a:latin typeface="Comic Sans MS" pitchFamily="66" charset="0"/>
              </a:rPr>
              <a:t> </a:t>
            </a:r>
            <a:r>
              <a:rPr lang="en-US" altLang="en-US" sz="1400" i="1" dirty="0">
                <a:latin typeface="Comic Sans MS" pitchFamily="66" charset="0"/>
              </a:rPr>
              <a:t>(1934) demonstrates use of a suspending fluid in which were blood cells - the measurements were made in a capillary tube using a photoelectric sensor to make extinction measurements</a:t>
            </a:r>
          </a:p>
        </p:txBody>
      </p:sp>
    </p:spTree>
  </p:cSld>
  <p:clrMapOvr>
    <a:masterClrMapping/>
  </p:clrMapOvr>
  <mc:AlternateContent xmlns:mc="http://schemas.openxmlformats.org/markup-compatibility/2006" xmlns:p14="http://schemas.microsoft.com/office/powerpoint/2010/main">
    <mc:Choice Requires="p14">
      <p:transition spd="slow" p14:dur="2000" advTm="48245"/>
    </mc:Choice>
    <mc:Fallback xmlns="">
      <p:transition spd="slow" advTm="4824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B6F0B-5B09-9C4A-ABF9-7D00596DF91A}"/>
              </a:ext>
            </a:extLst>
          </p:cNvPr>
          <p:cNvSpPr>
            <a:spLocks noGrp="1"/>
          </p:cNvSpPr>
          <p:nvPr>
            <p:ph type="title"/>
          </p:nvPr>
        </p:nvSpPr>
        <p:spPr/>
        <p:txBody>
          <a:bodyPr/>
          <a:lstStyle/>
          <a:p>
            <a:r>
              <a:rPr lang="en-US" sz="2800" dirty="0"/>
              <a:t>Moldavan’s Paper</a:t>
            </a:r>
          </a:p>
        </p:txBody>
      </p:sp>
      <p:sp>
        <p:nvSpPr>
          <p:cNvPr id="4" name="Date Placeholder 3">
            <a:extLst>
              <a:ext uri="{FF2B5EF4-FFF2-40B4-BE49-F238E27FC236}">
                <a16:creationId xmlns:a16="http://schemas.microsoft.com/office/drawing/2014/main" id="{0E7BC0AB-80F9-D94A-9641-1B63616D1D2E}"/>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F31F497D-D64C-7342-9790-1A5ED7CD4DD8}"/>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24</a:t>
            </a:fld>
            <a:endParaRPr lang="en-US"/>
          </a:p>
        </p:txBody>
      </p:sp>
      <p:pic>
        <p:nvPicPr>
          <p:cNvPr id="9" name="Picture 8" descr="A screenshot of a cell phone&#10;&#10;Description automatically generated">
            <a:extLst>
              <a:ext uri="{FF2B5EF4-FFF2-40B4-BE49-F238E27FC236}">
                <a16:creationId xmlns:a16="http://schemas.microsoft.com/office/drawing/2014/main" id="{FBFFEFEB-EC4A-9541-AD94-3070186F9B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279" y="2314575"/>
            <a:ext cx="2565400" cy="4292600"/>
          </a:xfrm>
          <a:prstGeom prst="rect">
            <a:avLst/>
          </a:prstGeom>
        </p:spPr>
      </p:pic>
      <p:pic>
        <p:nvPicPr>
          <p:cNvPr id="7" name="Content Placeholder 6" descr="A screenshot of a cell phone&#10;&#10;Description automatically generated">
            <a:extLst>
              <a:ext uri="{FF2B5EF4-FFF2-40B4-BE49-F238E27FC236}">
                <a16:creationId xmlns:a16="http://schemas.microsoft.com/office/drawing/2014/main" id="{0EF42ACB-0E7E-0746-97DA-1A96C10717C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9534"/>
          <a:stretch/>
        </p:blipFill>
        <p:spPr>
          <a:xfrm>
            <a:off x="1202524" y="1108376"/>
            <a:ext cx="5105400" cy="1286788"/>
          </a:xfrm>
        </p:spPr>
      </p:pic>
      <p:pic>
        <p:nvPicPr>
          <p:cNvPr id="11" name="Picture 10">
            <a:extLst>
              <a:ext uri="{FF2B5EF4-FFF2-40B4-BE49-F238E27FC236}">
                <a16:creationId xmlns:a16="http://schemas.microsoft.com/office/drawing/2014/main" id="{BEF20D31-5DC7-C647-920A-3AB72A0F9E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4729" y="934965"/>
            <a:ext cx="2755900" cy="254000"/>
          </a:xfrm>
          <a:prstGeom prst="rect">
            <a:avLst/>
          </a:prstGeom>
        </p:spPr>
      </p:pic>
      <p:sp>
        <p:nvSpPr>
          <p:cNvPr id="12" name="TextBox 11">
            <a:extLst>
              <a:ext uri="{FF2B5EF4-FFF2-40B4-BE49-F238E27FC236}">
                <a16:creationId xmlns:a16="http://schemas.microsoft.com/office/drawing/2014/main" id="{E4422DF2-E764-D247-BCB4-5C31203F5809}"/>
              </a:ext>
            </a:extLst>
          </p:cNvPr>
          <p:cNvSpPr txBox="1"/>
          <p:nvPr/>
        </p:nvSpPr>
        <p:spPr>
          <a:xfrm>
            <a:off x="4572000" y="3122909"/>
            <a:ext cx="3471848" cy="923330"/>
          </a:xfrm>
          <a:prstGeom prst="rect">
            <a:avLst/>
          </a:prstGeom>
          <a:noFill/>
        </p:spPr>
        <p:txBody>
          <a:bodyPr wrap="none" rtlCol="0">
            <a:spAutoFit/>
          </a:bodyPr>
          <a:lstStyle/>
          <a:p>
            <a:r>
              <a:rPr lang="en-US" i="1" dirty="0"/>
              <a:t>Science </a:t>
            </a:r>
            <a:r>
              <a:rPr lang="en-US" dirty="0"/>
              <a:t> 24 Aug 1934:</a:t>
            </a:r>
            <a:br>
              <a:rPr lang="en-US" dirty="0"/>
            </a:br>
            <a:r>
              <a:rPr lang="en-US" dirty="0"/>
              <a:t>Vol. 80, Issue 2069, pp. 188-189</a:t>
            </a:r>
            <a:br>
              <a:rPr lang="en-US" dirty="0"/>
            </a:br>
            <a:r>
              <a:rPr lang="en-US" dirty="0"/>
              <a:t>DOI: 10.1126/science.80.2069.188 </a:t>
            </a:r>
          </a:p>
        </p:txBody>
      </p:sp>
    </p:spTree>
    <p:extLst>
      <p:ext uri="{BB962C8B-B14F-4D97-AF65-F5344CB8AC3E}">
        <p14:creationId xmlns:p14="http://schemas.microsoft.com/office/powerpoint/2010/main" val="65104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2"/>
          <p:cNvSpPr>
            <a:spLocks noGrp="1"/>
          </p:cNvSpPr>
          <p:nvPr>
            <p:ph type="dt" sz="quarter" idx="4294967295"/>
          </p:nvPr>
        </p:nvSpPr>
        <p:spPr>
          <a:xfrm>
            <a:off x="1028700" y="6646863"/>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3BE0C8D-6099-DA4E-A5CC-EE3E5344D114}" type="datetime12">
              <a:rPr lang="en-US" altLang="en-US" smtClean="0"/>
              <a:t>6:54 PM</a:t>
            </a:fld>
            <a:endParaRPr lang="en-US" altLang="en-US"/>
          </a:p>
        </p:txBody>
      </p:sp>
      <p:sp>
        <p:nvSpPr>
          <p:cNvPr id="21508"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73F6C3F5-9800-4C4F-9A8D-8BC81D5C5F19}" type="slidenum">
              <a:rPr lang="en-US" altLang="en-US" smtClean="0">
                <a:latin typeface="Comic Sans MS" pitchFamily="66" charset="0"/>
              </a:rPr>
              <a:pPr/>
              <a:t>25</a:t>
            </a:fld>
            <a:endParaRPr lang="en-US" altLang="en-US">
              <a:latin typeface="Comic Sans MS" pitchFamily="66" charset="0"/>
            </a:endParaRPr>
          </a:p>
        </p:txBody>
      </p:sp>
      <p:sp>
        <p:nvSpPr>
          <p:cNvPr id="21509" name="Rectangle 2"/>
          <p:cNvSpPr>
            <a:spLocks noGrp="1" noChangeArrowheads="1"/>
          </p:cNvSpPr>
          <p:nvPr>
            <p:ph type="title"/>
          </p:nvPr>
        </p:nvSpPr>
        <p:spPr>
          <a:xfrm>
            <a:off x="685800" y="152400"/>
            <a:ext cx="7772400" cy="641350"/>
          </a:xfrm>
        </p:spPr>
        <p:txBody>
          <a:bodyPr/>
          <a:lstStyle/>
          <a:p>
            <a:r>
              <a:rPr lang="en-US" altLang="en-US"/>
              <a:t>Historical Overview</a:t>
            </a:r>
          </a:p>
        </p:txBody>
      </p:sp>
      <p:sp>
        <p:nvSpPr>
          <p:cNvPr id="21510" name="Text Box 3"/>
          <p:cNvSpPr txBox="1">
            <a:spLocks noChangeArrowheads="1"/>
          </p:cNvSpPr>
          <p:nvPr/>
        </p:nvSpPr>
        <p:spPr bwMode="auto">
          <a:xfrm>
            <a:off x="263525" y="1082675"/>
            <a:ext cx="8672513" cy="5159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400" b="1" dirty="0" err="1">
                <a:solidFill>
                  <a:srgbClr val="FF3300"/>
                </a:solidFill>
                <a:latin typeface="Comic Sans MS" pitchFamily="66" charset="0"/>
              </a:rPr>
              <a:t>Torbjorn</a:t>
            </a:r>
            <a:r>
              <a:rPr lang="en-US" altLang="en-US" sz="2400" b="1" dirty="0">
                <a:solidFill>
                  <a:srgbClr val="FF3300"/>
                </a:solidFill>
                <a:latin typeface="Comic Sans MS" pitchFamily="66" charset="0"/>
              </a:rPr>
              <a:t> </a:t>
            </a:r>
            <a:r>
              <a:rPr lang="en-US" altLang="en-US" sz="2400" b="1" dirty="0" err="1">
                <a:solidFill>
                  <a:srgbClr val="FF3300"/>
                </a:solidFill>
                <a:latin typeface="Comic Sans MS" pitchFamily="66" charset="0"/>
              </a:rPr>
              <a:t>Caspersson</a:t>
            </a:r>
            <a:endParaRPr lang="en-US" altLang="en-US" dirty="0">
              <a:latin typeface="Comic Sans MS" pitchFamily="66" charset="0"/>
            </a:endParaRPr>
          </a:p>
          <a:p>
            <a:endParaRPr lang="en-US" altLang="en-US" dirty="0">
              <a:latin typeface="Comic Sans MS" pitchFamily="66" charset="0"/>
            </a:endParaRPr>
          </a:p>
          <a:p>
            <a:r>
              <a:rPr lang="en-US" altLang="en-US" b="1" dirty="0">
                <a:latin typeface="Comic Sans MS" pitchFamily="66" charset="0"/>
              </a:rPr>
              <a:t>1941 </a:t>
            </a:r>
            <a:r>
              <a:rPr lang="en-US" altLang="en-US" dirty="0">
                <a:latin typeface="Comic Sans MS" pitchFamily="66" charset="0"/>
              </a:rPr>
              <a:t>- </a:t>
            </a:r>
            <a:r>
              <a:rPr lang="en-US" altLang="en-US" sz="1600" dirty="0">
                <a:latin typeface="Comic Sans MS" pitchFamily="66" charset="0"/>
              </a:rPr>
              <a:t>demonstrated that</a:t>
            </a:r>
            <a:r>
              <a:rPr lang="en-US" altLang="en-US" sz="1600" i="1" dirty="0">
                <a:latin typeface="Comic Sans MS" pitchFamily="66" charset="0"/>
              </a:rPr>
              <a:t> “nucleic acids, far from being waste products, were necessary </a:t>
            </a:r>
            <a:r>
              <a:rPr lang="en-US" altLang="en-US" sz="1600" i="1" dirty="0" err="1">
                <a:latin typeface="Comic Sans MS" pitchFamily="66" charset="0"/>
              </a:rPr>
              <a:t>prerequesites</a:t>
            </a:r>
            <a:r>
              <a:rPr lang="en-US" altLang="en-US" sz="1600" i="1" dirty="0">
                <a:latin typeface="Comic Sans MS" pitchFamily="66" charset="0"/>
              </a:rPr>
              <a:t> for the protein synthesis in the cell (published in </a:t>
            </a:r>
            <a:r>
              <a:rPr lang="en-US" altLang="en-US" sz="1600" i="1" dirty="0" err="1">
                <a:latin typeface="Comic Sans MS" pitchFamily="66" charset="0"/>
              </a:rPr>
              <a:t>Naturwissenschaften</a:t>
            </a:r>
            <a:r>
              <a:rPr lang="en-US" altLang="en-US" sz="1600" i="1" dirty="0">
                <a:latin typeface="Comic Sans MS" pitchFamily="66" charset="0"/>
              </a:rPr>
              <a:t> in January 1941) and that they actively participated in those processes.”</a:t>
            </a:r>
            <a:r>
              <a:rPr lang="en-US" altLang="en-US" dirty="0">
                <a:latin typeface="Comic Sans MS" pitchFamily="66" charset="0"/>
              </a:rPr>
              <a:t> </a:t>
            </a:r>
          </a:p>
          <a:p>
            <a:endParaRPr lang="en-US" altLang="en-US" dirty="0">
              <a:latin typeface="Comic Sans MS" pitchFamily="66" charset="0"/>
            </a:endParaRPr>
          </a:p>
          <a:p>
            <a:endParaRPr lang="en-US" altLang="en-US" dirty="0">
              <a:latin typeface="Comic Sans MS" pitchFamily="66" charset="0"/>
            </a:endParaRPr>
          </a:p>
          <a:p>
            <a:endParaRPr lang="en-US" altLang="en-US" dirty="0">
              <a:latin typeface="Comic Sans MS" pitchFamily="66" charset="0"/>
            </a:endParaRPr>
          </a:p>
          <a:p>
            <a:endParaRPr lang="en-US" altLang="en-US" dirty="0">
              <a:latin typeface="Comic Sans MS" pitchFamily="66" charset="0"/>
            </a:endParaRPr>
          </a:p>
          <a:p>
            <a:endParaRPr lang="en-US" altLang="en-US" dirty="0">
              <a:latin typeface="Comic Sans MS" pitchFamily="66" charset="0"/>
            </a:endParaRPr>
          </a:p>
          <a:p>
            <a:endParaRPr lang="en-US" altLang="en-US" b="1" dirty="0">
              <a:latin typeface="Comic Sans MS" pitchFamily="66" charset="0"/>
            </a:endParaRPr>
          </a:p>
          <a:p>
            <a:r>
              <a:rPr lang="en-US" altLang="en-US" b="1" dirty="0">
                <a:latin typeface="Comic Sans MS" pitchFamily="66" charset="0"/>
              </a:rPr>
              <a:t>1950</a:t>
            </a:r>
            <a:r>
              <a:rPr lang="en-US" altLang="en-US" dirty="0">
                <a:latin typeface="Comic Sans MS" pitchFamily="66" charset="0"/>
              </a:rPr>
              <a:t> - </a:t>
            </a:r>
            <a:r>
              <a:rPr lang="en-US" altLang="en-US" sz="1600" dirty="0">
                <a:latin typeface="Comic Sans MS" pitchFamily="66" charset="0"/>
              </a:rPr>
              <a:t>demonstrated that both DNA and RNA increase in actively growing cells famous monograph in 1950  “</a:t>
            </a:r>
            <a:r>
              <a:rPr lang="en-US" altLang="en-US" sz="1600" i="1" dirty="0">
                <a:solidFill>
                  <a:schemeClr val="accent2"/>
                </a:solidFill>
                <a:latin typeface="Comic Sans MS" pitchFamily="66" charset="0"/>
              </a:rPr>
              <a:t>Cell Growth and Cell Function</a:t>
            </a:r>
            <a:r>
              <a:rPr lang="en-US" altLang="en-US" sz="1600" dirty="0">
                <a:latin typeface="Comic Sans MS" pitchFamily="66" charset="0"/>
              </a:rPr>
              <a:t>” described nucleic acid and protein metabolism during normal and abnormal growth. - These studies were made using a Cadmium spark source for a UV light, and primitive electronic circuits for detection of signals. </a:t>
            </a:r>
          </a:p>
          <a:p>
            <a:endParaRPr lang="en-US" altLang="en-US" sz="1600" b="1" dirty="0">
              <a:latin typeface="Comic Sans MS" pitchFamily="66" charset="0"/>
            </a:endParaRPr>
          </a:p>
          <a:p>
            <a:r>
              <a:rPr lang="en-US" altLang="en-US" sz="1600" b="1" dirty="0">
                <a:latin typeface="Comic Sans MS" pitchFamily="66" charset="0"/>
              </a:rPr>
              <a:t>Used </a:t>
            </a:r>
            <a:r>
              <a:rPr lang="en-US" altLang="en-US" sz="1600" b="1" dirty="0" err="1">
                <a:latin typeface="Comic Sans MS" pitchFamily="66" charset="0"/>
              </a:rPr>
              <a:t>Feulgen</a:t>
            </a:r>
            <a:r>
              <a:rPr lang="en-US" altLang="en-US" sz="1600" b="1" dirty="0">
                <a:latin typeface="Comic Sans MS" pitchFamily="66" charset="0"/>
              </a:rPr>
              <a:t> stain to stain nuclei</a:t>
            </a:r>
          </a:p>
        </p:txBody>
      </p:sp>
      <p:sp>
        <p:nvSpPr>
          <p:cNvPr id="21511" name="Text Box 4"/>
          <p:cNvSpPr txBox="1">
            <a:spLocks noChangeArrowheads="1"/>
          </p:cNvSpPr>
          <p:nvPr/>
        </p:nvSpPr>
        <p:spPr bwMode="auto">
          <a:xfrm>
            <a:off x="1868488" y="2762250"/>
            <a:ext cx="6223000" cy="1282700"/>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nchorCtr="1">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a:defRPr>
                <a:solidFill>
                  <a:schemeClr val="tx1"/>
                </a:solidFill>
                <a:latin typeface="Times New Roman" pitchFamily="18" charset="0"/>
              </a:defRPr>
            </a:lvl5pPr>
            <a:lvl6pPr eaLnBrk="0" fontAlgn="base" hangingPunct="0">
              <a:spcBef>
                <a:spcPct val="0"/>
              </a:spcBef>
              <a:spcAft>
                <a:spcPct val="0"/>
              </a:spcAft>
              <a:defRPr>
                <a:solidFill>
                  <a:schemeClr val="tx1"/>
                </a:solidFill>
                <a:latin typeface="Times New Roman" pitchFamily="18" charset="0"/>
              </a:defRPr>
            </a:lvl6pPr>
            <a:lvl7pPr eaLnBrk="0" fontAlgn="base" hangingPunct="0">
              <a:spcBef>
                <a:spcPct val="0"/>
              </a:spcBef>
              <a:spcAft>
                <a:spcPct val="0"/>
              </a:spcAft>
              <a:defRPr>
                <a:solidFill>
                  <a:schemeClr val="tx1"/>
                </a:solidFill>
                <a:latin typeface="Times New Roman" pitchFamily="18" charset="0"/>
              </a:defRPr>
            </a:lvl7pPr>
            <a:lvl8pPr eaLnBrk="0" fontAlgn="base" hangingPunct="0">
              <a:spcBef>
                <a:spcPct val="0"/>
              </a:spcBef>
              <a:spcAft>
                <a:spcPct val="0"/>
              </a:spcAft>
              <a:defRPr>
                <a:solidFill>
                  <a:schemeClr val="tx1"/>
                </a:solidFill>
                <a:latin typeface="Times New Roman" pitchFamily="18" charset="0"/>
              </a:defRPr>
            </a:lvl8pPr>
            <a:lvl9pPr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b="1" dirty="0"/>
              <a:t>Manuscript:</a:t>
            </a:r>
          </a:p>
          <a:p>
            <a:pPr lvl="4">
              <a:lnSpc>
                <a:spcPct val="90000"/>
              </a:lnSpc>
            </a:pPr>
            <a:r>
              <a:rPr lang="en-US" altLang="en-US" sz="1500" dirty="0" err="1">
                <a:latin typeface="Comic Sans MS" pitchFamily="66" charset="0"/>
              </a:rPr>
              <a:t>Torbjorn</a:t>
            </a:r>
            <a:r>
              <a:rPr lang="en-US" altLang="en-US" sz="1500" dirty="0">
                <a:latin typeface="Comic Sans MS" pitchFamily="66" charset="0"/>
              </a:rPr>
              <a:t> O. </a:t>
            </a:r>
            <a:r>
              <a:rPr lang="en-US" altLang="en-US" sz="1500" dirty="0" err="1">
                <a:latin typeface="Comic Sans MS" pitchFamily="66" charset="0"/>
              </a:rPr>
              <a:t>Caspersson</a:t>
            </a:r>
            <a:r>
              <a:rPr lang="en-US" altLang="en-US" sz="1500" dirty="0">
                <a:latin typeface="Comic Sans MS" pitchFamily="66" charset="0"/>
              </a:rPr>
              <a:t>, History of the Development of </a:t>
            </a:r>
            <a:r>
              <a:rPr lang="en-US" altLang="en-US" sz="1500" dirty="0" err="1">
                <a:latin typeface="Comic Sans MS" pitchFamily="66" charset="0"/>
              </a:rPr>
              <a:t>Cytophotometry</a:t>
            </a:r>
            <a:r>
              <a:rPr lang="en-US" altLang="en-US" sz="1500" dirty="0">
                <a:latin typeface="Comic Sans MS" pitchFamily="66" charset="0"/>
              </a:rPr>
              <a:t> from 1935 to the present” in Analytical and Quantitative Cytology and Histology, pp2-6, 1986.</a:t>
            </a:r>
          </a:p>
        </p:txBody>
      </p:sp>
      <p:sp>
        <p:nvSpPr>
          <p:cNvPr id="21512" name="Text Box 5"/>
          <p:cNvSpPr txBox="1">
            <a:spLocks noChangeArrowheads="1"/>
          </p:cNvSpPr>
          <p:nvPr/>
        </p:nvSpPr>
        <p:spPr bwMode="auto">
          <a:xfrm>
            <a:off x="936625" y="3949700"/>
            <a:ext cx="18415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advTm="113295"/>
    </mc:Choice>
    <mc:Fallback xmlns="">
      <p:transition spd="slow" advTm="11329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5EEA34F-3075-2E43-8F41-BACDA2DFFDA1}" type="datetime12">
              <a:rPr lang="en-US" altLang="en-US" smtClean="0"/>
              <a:t>6:54 PM</a:t>
            </a:fld>
            <a:endParaRPr lang="en-US" altLang="en-US"/>
          </a:p>
        </p:txBody>
      </p:sp>
      <p:sp>
        <p:nvSpPr>
          <p:cNvPr id="2253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5764E3-CDBE-49AD-B553-CB55471E938B}" type="slidenum">
              <a:rPr lang="en-US" altLang="en-US" smtClean="0">
                <a:latin typeface="Comic Sans MS" pitchFamily="66" charset="0"/>
              </a:rPr>
              <a:pPr/>
              <a:t>26</a:t>
            </a:fld>
            <a:endParaRPr lang="en-US" altLang="en-US">
              <a:latin typeface="Comic Sans MS" pitchFamily="66" charset="0"/>
            </a:endParaRPr>
          </a:p>
        </p:txBody>
      </p:sp>
      <p:sp>
        <p:nvSpPr>
          <p:cNvPr id="22533" name="AutoShape 8"/>
          <p:cNvSpPr>
            <a:spLocks noChangeArrowheads="1"/>
          </p:cNvSpPr>
          <p:nvPr/>
        </p:nvSpPr>
        <p:spPr bwMode="auto">
          <a:xfrm>
            <a:off x="3663592" y="973137"/>
            <a:ext cx="3352800" cy="2070100"/>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2534" name="Rectangle 2"/>
          <p:cNvSpPr>
            <a:spLocks noGrp="1" noChangeArrowheads="1"/>
          </p:cNvSpPr>
          <p:nvPr>
            <p:ph type="title"/>
          </p:nvPr>
        </p:nvSpPr>
        <p:spPr>
          <a:xfrm>
            <a:off x="828675" y="163513"/>
            <a:ext cx="7772400" cy="647700"/>
          </a:xfrm>
        </p:spPr>
        <p:txBody>
          <a:bodyPr/>
          <a:lstStyle/>
          <a:p>
            <a:r>
              <a:rPr lang="en-US" altLang="en-US"/>
              <a:t>Fluorescence Labeling Technique</a:t>
            </a:r>
          </a:p>
        </p:txBody>
      </p:sp>
      <p:sp>
        <p:nvSpPr>
          <p:cNvPr id="22535" name="Rectangle 3"/>
          <p:cNvSpPr>
            <a:spLocks noGrp="1" noChangeArrowheads="1"/>
          </p:cNvSpPr>
          <p:nvPr>
            <p:ph type="body" idx="1"/>
          </p:nvPr>
        </p:nvSpPr>
        <p:spPr>
          <a:xfrm>
            <a:off x="227014" y="1187450"/>
            <a:ext cx="3287152" cy="1373188"/>
          </a:xfrm>
        </p:spPr>
        <p:txBody>
          <a:bodyPr/>
          <a:lstStyle/>
          <a:p>
            <a:pPr>
              <a:lnSpc>
                <a:spcPct val="90000"/>
              </a:lnSpc>
              <a:buFontTx/>
              <a:buNone/>
            </a:pPr>
            <a:r>
              <a:rPr lang="en-US" altLang="en-US" sz="1600" b="1" dirty="0">
                <a:solidFill>
                  <a:srgbClr val="FF3300"/>
                </a:solidFill>
              </a:rPr>
              <a:t>	Coons </a:t>
            </a:r>
            <a:r>
              <a:rPr lang="en-US" altLang="en-US" sz="1600" b="1" dirty="0"/>
              <a:t>et al 1941</a:t>
            </a:r>
            <a:r>
              <a:rPr lang="en-US" altLang="en-US" sz="1600" dirty="0"/>
              <a:t> - </a:t>
            </a:r>
            <a:r>
              <a:rPr lang="en-US" altLang="en-US" sz="1400" dirty="0"/>
              <a:t>developed the </a:t>
            </a:r>
            <a:r>
              <a:rPr lang="en-US" altLang="en-US" sz="1400" dirty="0">
                <a:solidFill>
                  <a:srgbClr val="FF3300"/>
                </a:solidFill>
              </a:rPr>
              <a:t>fluorescence antibody</a:t>
            </a:r>
            <a:r>
              <a:rPr lang="en-US" altLang="en-US" sz="1400" dirty="0"/>
              <a:t> technique  - they labeled antipneumococcal antibodies with anthracene allowing them to detect both the organism and the antibody in tissue using </a:t>
            </a:r>
            <a:r>
              <a:rPr lang="en-US" altLang="en-US" sz="1400" dirty="0">
                <a:solidFill>
                  <a:srgbClr val="FF3300"/>
                </a:solidFill>
              </a:rPr>
              <a:t>UV excited blue fluorescence</a:t>
            </a:r>
            <a:endParaRPr lang="en-US" altLang="en-US" sz="1400" dirty="0"/>
          </a:p>
        </p:txBody>
      </p:sp>
      <p:sp>
        <p:nvSpPr>
          <p:cNvPr id="22536" name="Text Box 4"/>
          <p:cNvSpPr txBox="1">
            <a:spLocks noChangeArrowheads="1"/>
          </p:cNvSpPr>
          <p:nvPr/>
        </p:nvSpPr>
        <p:spPr bwMode="auto">
          <a:xfrm>
            <a:off x="518319" y="3468686"/>
            <a:ext cx="5756976" cy="1238801"/>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b="1" dirty="0"/>
              <a:t>Manuscript:</a:t>
            </a:r>
          </a:p>
          <a:p>
            <a:pPr algn="ctr">
              <a:spcBef>
                <a:spcPct val="50000"/>
              </a:spcBef>
            </a:pPr>
            <a:r>
              <a:rPr lang="en-US" altLang="en-US" sz="1200" b="1" dirty="0"/>
              <a:t>Immunological Properties of an Antibody Containing a Fluorescent Group </a:t>
            </a:r>
          </a:p>
          <a:p>
            <a:pPr algn="ctr">
              <a:spcBef>
                <a:spcPct val="50000"/>
              </a:spcBef>
            </a:pPr>
            <a:r>
              <a:rPr lang="en-US" altLang="en-US" sz="1100" b="1" dirty="0"/>
              <a:t>Albert H. Coons, Hugh J. Creech and R. Norman Jones</a:t>
            </a:r>
            <a:endParaRPr lang="en-US" altLang="en-US" sz="1200" b="1" dirty="0"/>
          </a:p>
          <a:p>
            <a:pPr algn="ctr"/>
            <a:r>
              <a:rPr lang="en-US" altLang="en-US" sz="800" b="1" dirty="0"/>
              <a:t>Department of Bacteriology and Immunology, Harvard Medical School,  and the Chemical Laboratory, Harvard University</a:t>
            </a:r>
            <a:endParaRPr lang="en-US" altLang="en-US" sz="1050" b="1" dirty="0"/>
          </a:p>
          <a:p>
            <a:pPr algn="ctr"/>
            <a:r>
              <a:rPr lang="en-US" altLang="en-US" sz="1050" b="1" dirty="0"/>
              <a:t>Proc. Soc. </a:t>
            </a:r>
            <a:r>
              <a:rPr lang="en-US" altLang="en-US" sz="1050" b="1" dirty="0" err="1"/>
              <a:t>Exp.Biol.Med</a:t>
            </a:r>
            <a:r>
              <a:rPr lang="en-US" altLang="en-US" sz="1050" b="1" dirty="0"/>
              <a:t>. 47:200-202, 1941</a:t>
            </a:r>
          </a:p>
        </p:txBody>
      </p:sp>
      <p:sp>
        <p:nvSpPr>
          <p:cNvPr id="22537" name="Text Box 6"/>
          <p:cNvSpPr txBox="1">
            <a:spLocks noChangeArrowheads="1"/>
          </p:cNvSpPr>
          <p:nvPr/>
        </p:nvSpPr>
        <p:spPr bwMode="auto">
          <a:xfrm>
            <a:off x="3713598" y="977106"/>
            <a:ext cx="3252787" cy="179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400" i="1" dirty="0"/>
              <a:t>“Moreover, when Type II and III organisms were dried on different parts of the same slide, exposed to the conjugate for 30 minutes, washed in saline and distilled water, and mounted in glycerol, individual Type III organisms could be seen with the fluorescence microscope……”</a:t>
            </a:r>
          </a:p>
        </p:txBody>
      </p:sp>
      <p:sp>
        <p:nvSpPr>
          <p:cNvPr id="22538" name="Rectangle 7"/>
          <p:cNvSpPr>
            <a:spLocks noChangeArrowheads="1"/>
          </p:cNvSpPr>
          <p:nvPr/>
        </p:nvSpPr>
        <p:spPr bwMode="auto">
          <a:xfrm>
            <a:off x="990600" y="4891362"/>
            <a:ext cx="7610475" cy="1414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20000"/>
              </a:spcBef>
            </a:pPr>
            <a:r>
              <a:rPr lang="en-US" altLang="en-US" sz="2000" b="1" dirty="0">
                <a:solidFill>
                  <a:srgbClr val="FF3300"/>
                </a:solidFill>
                <a:latin typeface="Arial" pitchFamily="34" charset="0"/>
              </a:rPr>
              <a:t>	Coons and Kaplan</a:t>
            </a:r>
            <a:r>
              <a:rPr lang="en-US" altLang="en-US" sz="2000" b="1" dirty="0">
                <a:latin typeface="Arial" pitchFamily="34" charset="0"/>
              </a:rPr>
              <a:t> (1950)</a:t>
            </a:r>
            <a:r>
              <a:rPr lang="en-US" altLang="en-US" sz="2000" dirty="0">
                <a:latin typeface="Arial" pitchFamily="34" charset="0"/>
              </a:rPr>
              <a:t>  - </a:t>
            </a:r>
            <a:r>
              <a:rPr lang="en-US" altLang="en-US" dirty="0">
                <a:solidFill>
                  <a:srgbClr val="FF3300"/>
                </a:solidFill>
                <a:latin typeface="Arial" pitchFamily="34" charset="0"/>
              </a:rPr>
              <a:t>conjugated fluorescein with </a:t>
            </a:r>
            <a:r>
              <a:rPr lang="en-US" altLang="en-US" dirty="0" err="1">
                <a:solidFill>
                  <a:srgbClr val="FF3300"/>
                </a:solidFill>
                <a:latin typeface="Arial" pitchFamily="34" charset="0"/>
              </a:rPr>
              <a:t>isocyanate</a:t>
            </a:r>
            <a:r>
              <a:rPr lang="en-US" altLang="en-US" dirty="0">
                <a:latin typeface="Arial" pitchFamily="34" charset="0"/>
              </a:rPr>
              <a:t> - better blue green fluorescent signal - further away from tissue autofluorescence. This method used a very dangerous preparative step using phosgene gas </a:t>
            </a:r>
            <a:endParaRPr lang="en-US" altLang="en-US" sz="2800" dirty="0">
              <a:latin typeface="Arial" pitchFamily="34" charset="0"/>
            </a:endParaRPr>
          </a:p>
        </p:txBody>
      </p:sp>
      <p:pic>
        <p:nvPicPr>
          <p:cNvPr id="3" name="Picture 2" descr="A person wearing a suit and tie&#10;&#10;Description automatically generated">
            <a:extLst>
              <a:ext uri="{FF2B5EF4-FFF2-40B4-BE49-F238E27FC236}">
                <a16:creationId xmlns:a16="http://schemas.microsoft.com/office/drawing/2014/main" id="{4F6885F0-53F4-B04C-A44F-364E04742D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904" y="900112"/>
            <a:ext cx="1813096" cy="2479675"/>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178633FA-BCFB-3040-B733-4D56C6B1C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7067" y="3468686"/>
            <a:ext cx="1341077" cy="6873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31959"/>
    </mc:Choice>
    <mc:Fallback xmlns="">
      <p:transition spd="slow" advTm="131959"/>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30028-4E4A-6547-B359-3CC8730967CE}"/>
              </a:ext>
            </a:extLst>
          </p:cNvPr>
          <p:cNvSpPr>
            <a:spLocks noGrp="1"/>
          </p:cNvSpPr>
          <p:nvPr>
            <p:ph type="title"/>
          </p:nvPr>
        </p:nvSpPr>
        <p:spPr/>
        <p:txBody>
          <a:bodyPr/>
          <a:lstStyle/>
          <a:p>
            <a:r>
              <a:rPr lang="en-US" sz="2400" dirty="0"/>
              <a:t>Albert H Coons 1961 memory of his discovery</a:t>
            </a:r>
          </a:p>
        </p:txBody>
      </p:sp>
      <p:sp>
        <p:nvSpPr>
          <p:cNvPr id="4" name="Date Placeholder 3">
            <a:extLst>
              <a:ext uri="{FF2B5EF4-FFF2-40B4-BE49-F238E27FC236}">
                <a16:creationId xmlns:a16="http://schemas.microsoft.com/office/drawing/2014/main" id="{233597F8-ECD9-E94A-8D6E-1DD2FAC66F8B}"/>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6E927DA1-64A1-B445-B4CB-B91F912B2862}"/>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27</a:t>
            </a:fld>
            <a:endParaRPr lang="en-US"/>
          </a:p>
        </p:txBody>
      </p:sp>
      <p:grpSp>
        <p:nvGrpSpPr>
          <p:cNvPr id="14" name="Group 13">
            <a:extLst>
              <a:ext uri="{FF2B5EF4-FFF2-40B4-BE49-F238E27FC236}">
                <a16:creationId xmlns:a16="http://schemas.microsoft.com/office/drawing/2014/main" id="{B3FDDEDF-7FA9-D843-A306-2C2416220224}"/>
              </a:ext>
            </a:extLst>
          </p:cNvPr>
          <p:cNvGrpSpPr/>
          <p:nvPr/>
        </p:nvGrpSpPr>
        <p:grpSpPr>
          <a:xfrm>
            <a:off x="4651915" y="947796"/>
            <a:ext cx="4101293" cy="2800351"/>
            <a:chOff x="4405779" y="2423085"/>
            <a:chExt cx="4432300" cy="3194984"/>
          </a:xfrm>
        </p:grpSpPr>
        <p:pic>
          <p:nvPicPr>
            <p:cNvPr id="7" name="Picture 6" descr="A picture containing knife&#10;&#10;Description automatically generated">
              <a:extLst>
                <a:ext uri="{FF2B5EF4-FFF2-40B4-BE49-F238E27FC236}">
                  <a16:creationId xmlns:a16="http://schemas.microsoft.com/office/drawing/2014/main" id="{279F8F0E-FE76-3547-AC55-1F85F5E2B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779" y="2423085"/>
              <a:ext cx="4432300" cy="787400"/>
            </a:xfrm>
            <a:prstGeom prst="rect">
              <a:avLst/>
            </a:prstGeom>
            <a:ln>
              <a:noFill/>
            </a:ln>
          </p:spPr>
        </p:pic>
        <p:pic>
          <p:nvPicPr>
            <p:cNvPr id="9" name="Picture 8" descr="A screenshot of a cell phone&#10;&#10;Description automatically generated">
              <a:extLst>
                <a:ext uri="{FF2B5EF4-FFF2-40B4-BE49-F238E27FC236}">
                  <a16:creationId xmlns:a16="http://schemas.microsoft.com/office/drawing/2014/main" id="{2675C355-9521-984A-99AA-3DABA469AF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5779" y="3116169"/>
              <a:ext cx="4432300" cy="2501900"/>
            </a:xfrm>
            <a:prstGeom prst="rect">
              <a:avLst/>
            </a:prstGeom>
            <a:ln>
              <a:noFill/>
            </a:ln>
          </p:spPr>
        </p:pic>
      </p:grpSp>
      <p:pic>
        <p:nvPicPr>
          <p:cNvPr id="11" name="Picture 10" descr="A picture containing knife, table&#10;&#10;Description automatically generated">
            <a:extLst>
              <a:ext uri="{FF2B5EF4-FFF2-40B4-BE49-F238E27FC236}">
                <a16:creationId xmlns:a16="http://schemas.microsoft.com/office/drawing/2014/main" id="{790CD70D-3C8A-B849-92E1-0E5275193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457" y="1124006"/>
            <a:ext cx="4108614" cy="965348"/>
          </a:xfrm>
          <a:prstGeom prst="rect">
            <a:avLst/>
          </a:prstGeom>
          <a:noFill/>
          <a:ln>
            <a:solidFill>
              <a:srgbClr val="0070C0"/>
            </a:solidFill>
          </a:ln>
        </p:spPr>
      </p:pic>
      <p:sp>
        <p:nvSpPr>
          <p:cNvPr id="15" name="TextBox 14">
            <a:extLst>
              <a:ext uri="{FF2B5EF4-FFF2-40B4-BE49-F238E27FC236}">
                <a16:creationId xmlns:a16="http://schemas.microsoft.com/office/drawing/2014/main" id="{A9E78311-49AA-7146-A500-6A61C23EC582}"/>
              </a:ext>
            </a:extLst>
          </p:cNvPr>
          <p:cNvSpPr txBox="1"/>
          <p:nvPr/>
        </p:nvSpPr>
        <p:spPr>
          <a:xfrm>
            <a:off x="5005870" y="5867081"/>
            <a:ext cx="3177473" cy="461665"/>
          </a:xfrm>
          <a:prstGeom prst="rect">
            <a:avLst/>
          </a:prstGeom>
          <a:noFill/>
          <a:ln>
            <a:solidFill>
              <a:srgbClr val="0070C0"/>
            </a:solidFill>
          </a:ln>
        </p:spPr>
        <p:txBody>
          <a:bodyPr wrap="none" rtlCol="0">
            <a:spAutoFit/>
          </a:bodyPr>
          <a:lstStyle/>
          <a:p>
            <a:r>
              <a:rPr lang="en-US" sz="1200" i="1" dirty="0"/>
              <a:t>“The Beginnings of Immunofluorescence”</a:t>
            </a:r>
          </a:p>
          <a:p>
            <a:r>
              <a:rPr lang="en-US" sz="1200" i="1" dirty="0"/>
              <a:t>Albert H. Coons, J. Immunol. 87: 499-503, 1961</a:t>
            </a:r>
          </a:p>
        </p:txBody>
      </p:sp>
      <p:pic>
        <p:nvPicPr>
          <p:cNvPr id="17" name="Picture 16" descr="A screenshot of a cell phone&#10;&#10;Description automatically generated">
            <a:extLst>
              <a:ext uri="{FF2B5EF4-FFF2-40B4-BE49-F238E27FC236}">
                <a16:creationId xmlns:a16="http://schemas.microsoft.com/office/drawing/2014/main" id="{78FFB1F8-E182-3349-92F7-78ADB8D0CC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460" y="3987706"/>
            <a:ext cx="7141883" cy="1785471"/>
          </a:xfrm>
          <a:prstGeom prst="rect">
            <a:avLst/>
          </a:prstGeom>
          <a:ln>
            <a:solidFill>
              <a:srgbClr val="0070C0"/>
            </a:solidFill>
          </a:ln>
        </p:spPr>
      </p:pic>
      <p:pic>
        <p:nvPicPr>
          <p:cNvPr id="19" name="Picture 18" descr="A picture containing knife, table&#10;&#10;Description automatically generated">
            <a:extLst>
              <a:ext uri="{FF2B5EF4-FFF2-40B4-BE49-F238E27FC236}">
                <a16:creationId xmlns:a16="http://schemas.microsoft.com/office/drawing/2014/main" id="{D8F91E94-5E5A-1141-A1F7-E51C0224C3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445608"/>
            <a:ext cx="4492087" cy="965348"/>
          </a:xfrm>
          <a:prstGeom prst="rect">
            <a:avLst/>
          </a:prstGeom>
          <a:ln>
            <a:solidFill>
              <a:srgbClr val="0070C0"/>
            </a:solidFill>
          </a:ln>
        </p:spPr>
      </p:pic>
    </p:spTree>
    <p:extLst>
      <p:ext uri="{BB962C8B-B14F-4D97-AF65-F5344CB8AC3E}">
        <p14:creationId xmlns:p14="http://schemas.microsoft.com/office/powerpoint/2010/main" val="188002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99DC8-381A-CA41-98E2-84C4CE161B63}"/>
              </a:ext>
            </a:extLst>
          </p:cNvPr>
          <p:cNvSpPr>
            <a:spLocks noGrp="1"/>
          </p:cNvSpPr>
          <p:nvPr>
            <p:ph type="title"/>
          </p:nvPr>
        </p:nvSpPr>
        <p:spPr/>
        <p:txBody>
          <a:bodyPr/>
          <a:lstStyle/>
          <a:p>
            <a:r>
              <a:rPr lang="en-US" sz="1800" dirty="0"/>
              <a:t>3 pages of methods just to make a fluorescent conjugate….in 1950</a:t>
            </a:r>
          </a:p>
        </p:txBody>
      </p:sp>
      <p:sp>
        <p:nvSpPr>
          <p:cNvPr id="4" name="Date Placeholder 3">
            <a:extLst>
              <a:ext uri="{FF2B5EF4-FFF2-40B4-BE49-F238E27FC236}">
                <a16:creationId xmlns:a16="http://schemas.microsoft.com/office/drawing/2014/main" id="{E8971F20-19C4-A045-9779-10D4507FFA6E}"/>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2EEBBB1F-0608-2E4C-83F0-2A9A05DFD7B6}"/>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28</a:t>
            </a:fld>
            <a:endParaRPr lang="en-US"/>
          </a:p>
        </p:txBody>
      </p:sp>
      <p:pic>
        <p:nvPicPr>
          <p:cNvPr id="7" name="Picture 6" descr="A close up of a newspaper&#10;&#10;Description automatically generated">
            <a:extLst>
              <a:ext uri="{FF2B5EF4-FFF2-40B4-BE49-F238E27FC236}">
                <a16:creationId xmlns:a16="http://schemas.microsoft.com/office/drawing/2014/main" id="{8CEAD371-C073-4740-9F04-96A5DC10A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86" y="866589"/>
            <a:ext cx="1883158" cy="2498164"/>
          </a:xfrm>
          <a:prstGeom prst="rect">
            <a:avLst/>
          </a:prstGeom>
        </p:spPr>
      </p:pic>
      <p:pic>
        <p:nvPicPr>
          <p:cNvPr id="9" name="Picture 8" descr="A close up of a newspaper&#10;&#10;Description automatically generated">
            <a:extLst>
              <a:ext uri="{FF2B5EF4-FFF2-40B4-BE49-F238E27FC236}">
                <a16:creationId xmlns:a16="http://schemas.microsoft.com/office/drawing/2014/main" id="{F1281F18-771B-7440-8792-E836D25D7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932" y="3450245"/>
            <a:ext cx="1705272" cy="2731099"/>
          </a:xfrm>
          <a:prstGeom prst="rect">
            <a:avLst/>
          </a:prstGeom>
        </p:spPr>
      </p:pic>
      <p:pic>
        <p:nvPicPr>
          <p:cNvPr id="11" name="Picture 10" descr="A screenshot of a cell phone&#10;&#10;Description automatically generated">
            <a:extLst>
              <a:ext uri="{FF2B5EF4-FFF2-40B4-BE49-F238E27FC236}">
                <a16:creationId xmlns:a16="http://schemas.microsoft.com/office/drawing/2014/main" id="{47119392-16F7-344A-A3B0-B003544758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5315" y="1093325"/>
            <a:ext cx="2907179" cy="2044691"/>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2052E1B5-579E-BB4E-A38E-52E34FC819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0709" y="3551891"/>
            <a:ext cx="6134003" cy="949885"/>
          </a:xfrm>
          <a:prstGeom prst="rect">
            <a:avLst/>
          </a:prstGeom>
          <a:ln>
            <a:solidFill>
              <a:srgbClr val="0070C0"/>
            </a:solidFill>
          </a:ln>
        </p:spPr>
      </p:pic>
      <p:pic>
        <p:nvPicPr>
          <p:cNvPr id="15" name="Picture 14" descr="A picture containing screenshot, drawing&#10;&#10;Description automatically generated">
            <a:extLst>
              <a:ext uri="{FF2B5EF4-FFF2-40B4-BE49-F238E27FC236}">
                <a16:creationId xmlns:a16="http://schemas.microsoft.com/office/drawing/2014/main" id="{1A623725-3FB5-D849-B174-AFFCFB03A4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62494" y="1062876"/>
            <a:ext cx="3557668" cy="1519890"/>
          </a:xfrm>
          <a:prstGeom prst="rect">
            <a:avLst/>
          </a:prstGeom>
          <a:ln>
            <a:solidFill>
              <a:srgbClr val="0070C0"/>
            </a:solidFill>
          </a:ln>
        </p:spPr>
      </p:pic>
      <p:sp>
        <p:nvSpPr>
          <p:cNvPr id="16" name="TextBox 15">
            <a:extLst>
              <a:ext uri="{FF2B5EF4-FFF2-40B4-BE49-F238E27FC236}">
                <a16:creationId xmlns:a16="http://schemas.microsoft.com/office/drawing/2014/main" id="{765AD28B-9CDD-0E47-B8B2-DDE237DF8BF1}"/>
              </a:ext>
            </a:extLst>
          </p:cNvPr>
          <p:cNvSpPr txBox="1"/>
          <p:nvPr/>
        </p:nvSpPr>
        <p:spPr>
          <a:xfrm>
            <a:off x="3570921" y="5645148"/>
            <a:ext cx="4407668" cy="646331"/>
          </a:xfrm>
          <a:prstGeom prst="rect">
            <a:avLst/>
          </a:prstGeom>
          <a:noFill/>
          <a:ln>
            <a:solidFill>
              <a:srgbClr val="0070C0"/>
            </a:solidFill>
          </a:ln>
        </p:spPr>
        <p:txBody>
          <a:bodyPr wrap="square" rtlCol="0">
            <a:spAutoFit/>
          </a:bodyPr>
          <a:lstStyle/>
          <a:p>
            <a:r>
              <a:rPr lang="en-US" sz="1200" i="1" dirty="0"/>
              <a:t>“Localization of antigen in tissue cells. II. Improvements in a method for the detection of antigen by means of fluorescent antibody” Coons, A. H. &amp; Kaplan, M. H, J. Exp Med 91:1013, 1950</a:t>
            </a:r>
          </a:p>
        </p:txBody>
      </p:sp>
    </p:spTree>
    <p:extLst>
      <p:ext uri="{BB962C8B-B14F-4D97-AF65-F5344CB8AC3E}">
        <p14:creationId xmlns:p14="http://schemas.microsoft.com/office/powerpoint/2010/main" val="2267046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7FEAE-6D96-0846-A527-C85B00C90B1F}"/>
              </a:ext>
            </a:extLst>
          </p:cNvPr>
          <p:cNvSpPr>
            <a:spLocks noGrp="1"/>
          </p:cNvSpPr>
          <p:nvPr>
            <p:ph type="title"/>
          </p:nvPr>
        </p:nvSpPr>
        <p:spPr>
          <a:xfrm>
            <a:off x="118110" y="206562"/>
            <a:ext cx="5447179" cy="495300"/>
          </a:xfrm>
        </p:spPr>
        <p:txBody>
          <a:bodyPr/>
          <a:lstStyle/>
          <a:p>
            <a:r>
              <a:rPr lang="en-US" sz="2000" dirty="0"/>
              <a:t>Melvin Kaplan reflects on origins of immunofluorescence</a:t>
            </a:r>
          </a:p>
        </p:txBody>
      </p:sp>
      <p:sp>
        <p:nvSpPr>
          <p:cNvPr id="4" name="Date Placeholder 3">
            <a:extLst>
              <a:ext uri="{FF2B5EF4-FFF2-40B4-BE49-F238E27FC236}">
                <a16:creationId xmlns:a16="http://schemas.microsoft.com/office/drawing/2014/main" id="{54FCD683-24BD-C54B-98BA-69C87E03B559}"/>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2EB4FE8F-8ACA-CB45-8851-21A1F786516D}"/>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29</a:t>
            </a:fld>
            <a:endParaRPr lang="en-US"/>
          </a:p>
        </p:txBody>
      </p:sp>
      <p:pic>
        <p:nvPicPr>
          <p:cNvPr id="7" name="Picture 6" descr="A close up of a newspaper&#10;&#10;Description automatically generated">
            <a:extLst>
              <a:ext uri="{FF2B5EF4-FFF2-40B4-BE49-F238E27FC236}">
                <a16:creationId xmlns:a16="http://schemas.microsoft.com/office/drawing/2014/main" id="{840073D2-09E9-B141-8FEB-3F2F0E59C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825" y="454212"/>
            <a:ext cx="3485062" cy="5949576"/>
          </a:xfrm>
          <a:prstGeom prst="rect">
            <a:avLst/>
          </a:prstGeom>
          <a:ln>
            <a:solidFill>
              <a:srgbClr val="0070C0"/>
            </a:solidFill>
          </a:ln>
        </p:spPr>
      </p:pic>
      <p:pic>
        <p:nvPicPr>
          <p:cNvPr id="9" name="Picture 8" descr="A picture containing person, newspaper, photo, holding&#10;&#10;Description automatically generated">
            <a:extLst>
              <a:ext uri="{FF2B5EF4-FFF2-40B4-BE49-F238E27FC236}">
                <a16:creationId xmlns:a16="http://schemas.microsoft.com/office/drawing/2014/main" id="{5CFB74AD-42D4-A641-B4B0-6F1940582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632" y="1925916"/>
            <a:ext cx="3876368" cy="2841065"/>
          </a:xfrm>
          <a:prstGeom prst="rect">
            <a:avLst/>
          </a:prstGeom>
          <a:ln>
            <a:solidFill>
              <a:srgbClr val="0070C0"/>
            </a:solidFill>
          </a:ln>
        </p:spPr>
      </p:pic>
      <p:sp>
        <p:nvSpPr>
          <p:cNvPr id="10" name="TextBox 9">
            <a:extLst>
              <a:ext uri="{FF2B5EF4-FFF2-40B4-BE49-F238E27FC236}">
                <a16:creationId xmlns:a16="http://schemas.microsoft.com/office/drawing/2014/main" id="{656511F6-9B65-7B43-8292-D7291DC09AD9}"/>
              </a:ext>
            </a:extLst>
          </p:cNvPr>
          <p:cNvSpPr txBox="1"/>
          <p:nvPr/>
        </p:nvSpPr>
        <p:spPr>
          <a:xfrm>
            <a:off x="231648" y="5084065"/>
            <a:ext cx="4521887" cy="1015663"/>
          </a:xfrm>
          <a:prstGeom prst="rect">
            <a:avLst/>
          </a:prstGeom>
          <a:noFill/>
        </p:spPr>
        <p:txBody>
          <a:bodyPr wrap="square" rtlCol="0">
            <a:spAutoFit/>
          </a:bodyPr>
          <a:lstStyle/>
          <a:p>
            <a:r>
              <a:rPr lang="en-US" sz="1000" dirty="0"/>
              <a:t>CITATION CLASSIC - DISK-ELECTROPHORESIS OF BASIC-PROTEINS AND PEPTIDES ON POLYACRYLAMIDE GELS </a:t>
            </a:r>
            <a:br>
              <a:rPr lang="en-US" sz="1000" dirty="0"/>
            </a:br>
            <a:r>
              <a:rPr lang="en-US" sz="1000" dirty="0"/>
              <a:t>CC/LIFE SCI, (6): 19-19 1981  </a:t>
            </a:r>
            <a:br>
              <a:rPr lang="en-US" sz="1000" dirty="0"/>
            </a:br>
            <a:r>
              <a:rPr lang="en-US" sz="1000" dirty="0"/>
              <a:t>Original Paper : </a:t>
            </a:r>
            <a:r>
              <a:rPr lang="en-US" sz="1000" dirty="0" err="1"/>
              <a:t>Reisfeld</a:t>
            </a:r>
            <a:r>
              <a:rPr lang="en-US" sz="1000" dirty="0"/>
              <a:t> R A, Lewis U J &amp; Williams D E. Disk electrophoresis of basic proteins and peptides on polyacrylamide gels. Nature 195:281-3, 1962.</a:t>
            </a:r>
            <a:br>
              <a:rPr lang="en-US" sz="1000" dirty="0"/>
            </a:br>
            <a:r>
              <a:rPr lang="en-US" sz="1000" dirty="0">
                <a:hlinkClick r:id="rId4"/>
              </a:rPr>
              <a:t>A1981KZ58200002</a:t>
            </a:r>
            <a:endParaRPr lang="en-US" sz="1000" dirty="0"/>
          </a:p>
        </p:txBody>
      </p:sp>
    </p:spTree>
    <p:extLst>
      <p:ext uri="{BB962C8B-B14F-4D97-AF65-F5344CB8AC3E}">
        <p14:creationId xmlns:p14="http://schemas.microsoft.com/office/powerpoint/2010/main" val="802434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45B9CFE-A048-C945-8BD0-15D36D04934D}" type="datetime12">
              <a:rPr lang="en-US" altLang="en-US" smtClean="0"/>
              <a:t>6:53 PM</a:t>
            </a:fld>
            <a:endParaRPr lang="en-US" altLang="en-US"/>
          </a:p>
        </p:txBody>
      </p:sp>
      <p:sp>
        <p:nvSpPr>
          <p:cNvPr id="410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0B5FB33-DF68-4DFE-B966-99CF766C69A7}" type="slidenum">
              <a:rPr lang="en-US" altLang="en-US" smtClean="0">
                <a:latin typeface="Comic Sans MS" pitchFamily="66" charset="0"/>
              </a:rPr>
              <a:pPr/>
              <a:t>3</a:t>
            </a:fld>
            <a:endParaRPr lang="en-US" altLang="en-US">
              <a:latin typeface="Comic Sans MS" pitchFamily="66" charset="0"/>
            </a:endParaRPr>
          </a:p>
        </p:txBody>
      </p:sp>
      <p:sp>
        <p:nvSpPr>
          <p:cNvPr id="4101" name="Rectangle 1026"/>
          <p:cNvSpPr>
            <a:spLocks noGrp="1" noChangeArrowheads="1"/>
          </p:cNvSpPr>
          <p:nvPr>
            <p:ph type="title"/>
          </p:nvPr>
        </p:nvSpPr>
        <p:spPr>
          <a:xfrm>
            <a:off x="1546225" y="0"/>
            <a:ext cx="5410200" cy="685800"/>
          </a:xfrm>
          <a:noFill/>
        </p:spPr>
        <p:txBody>
          <a:bodyPr lIns="90488" tIns="44450" rIns="90488" bIns="44450"/>
          <a:lstStyle/>
          <a:p>
            <a:r>
              <a:rPr lang="en-US" altLang="en-US"/>
              <a:t>Sources of information</a:t>
            </a:r>
          </a:p>
        </p:txBody>
      </p:sp>
      <p:sp>
        <p:nvSpPr>
          <p:cNvPr id="4102" name="Rectangle 1027"/>
          <p:cNvSpPr>
            <a:spLocks noGrp="1" noChangeArrowheads="1"/>
          </p:cNvSpPr>
          <p:nvPr>
            <p:ph type="body" idx="1"/>
          </p:nvPr>
        </p:nvSpPr>
        <p:spPr>
          <a:xfrm>
            <a:off x="268288" y="1036638"/>
            <a:ext cx="7559675" cy="2209800"/>
          </a:xfrm>
          <a:noFill/>
        </p:spPr>
        <p:txBody>
          <a:bodyPr lIns="90488" tIns="44450" rIns="90488" bIns="44450"/>
          <a:lstStyle/>
          <a:p>
            <a:pPr>
              <a:lnSpc>
                <a:spcPct val="90000"/>
              </a:lnSpc>
            </a:pPr>
            <a:r>
              <a:rPr lang="en-US" altLang="en-US" sz="1000" b="1" dirty="0">
                <a:solidFill>
                  <a:schemeClr val="accent2"/>
                </a:solidFill>
              </a:rPr>
              <a:t>Flow Cytometry and Sorting, 2nd ed. </a:t>
            </a:r>
            <a:r>
              <a:rPr lang="en-US" altLang="en-US" sz="1000" dirty="0"/>
              <a:t>(M.R. Melamed, T. </a:t>
            </a:r>
            <a:r>
              <a:rPr lang="en-US" altLang="en-US" sz="1000" dirty="0" err="1"/>
              <a:t>Lindmo</a:t>
            </a:r>
            <a:r>
              <a:rPr lang="en-US" altLang="en-US" sz="1000" dirty="0"/>
              <a:t>, M.L. Mendelsohn, eds.), Wiley-</a:t>
            </a:r>
            <a:r>
              <a:rPr lang="en-US" altLang="en-US" sz="1000" dirty="0" err="1"/>
              <a:t>Liss</a:t>
            </a:r>
            <a:r>
              <a:rPr lang="en-US" altLang="en-US" sz="1000" dirty="0"/>
              <a:t>, New York, 1990 - referred to here as </a:t>
            </a:r>
            <a:r>
              <a:rPr lang="en-US" altLang="en-US" sz="1200" b="1" dirty="0">
                <a:solidFill>
                  <a:srgbClr val="FC0128"/>
                </a:solidFill>
              </a:rPr>
              <a:t>MLM</a:t>
            </a:r>
          </a:p>
          <a:p>
            <a:pPr>
              <a:lnSpc>
                <a:spcPct val="90000"/>
              </a:lnSpc>
            </a:pPr>
            <a:endParaRPr lang="en-US" altLang="en-US" sz="1200" b="1" dirty="0">
              <a:solidFill>
                <a:srgbClr val="FC0128"/>
              </a:solidFill>
            </a:endParaRPr>
          </a:p>
          <a:p>
            <a:pPr>
              <a:lnSpc>
                <a:spcPct val="90000"/>
              </a:lnSpc>
            </a:pPr>
            <a:r>
              <a:rPr lang="en-US" altLang="en-US" sz="1000" b="1" dirty="0">
                <a:solidFill>
                  <a:schemeClr val="accent2"/>
                </a:solidFill>
              </a:rPr>
              <a:t>Flow Cytometry: Instrumentation and Data Analysis</a:t>
            </a:r>
            <a:r>
              <a:rPr lang="en-US" altLang="en-US" sz="1000" dirty="0"/>
              <a:t> (M.A. Van </a:t>
            </a:r>
            <a:r>
              <a:rPr lang="en-US" altLang="en-US" sz="1000" dirty="0" err="1"/>
              <a:t>Dilla</a:t>
            </a:r>
            <a:r>
              <a:rPr lang="en-US" altLang="en-US" sz="1000" dirty="0"/>
              <a:t>, P.N. Dean, O.D. </a:t>
            </a:r>
            <a:r>
              <a:rPr lang="en-US" altLang="en-US" sz="1000" dirty="0" err="1"/>
              <a:t>Laerum</a:t>
            </a:r>
            <a:r>
              <a:rPr lang="en-US" altLang="en-US" sz="1000" dirty="0"/>
              <a:t>, M.R. Melamed, eds.), Academic Press, London, 1985 – referred to as </a:t>
            </a:r>
            <a:r>
              <a:rPr lang="en-US" altLang="en-US" sz="1200" b="1" dirty="0">
                <a:solidFill>
                  <a:srgbClr val="FC0128"/>
                </a:solidFill>
              </a:rPr>
              <a:t>VDLM</a:t>
            </a:r>
          </a:p>
          <a:p>
            <a:pPr>
              <a:lnSpc>
                <a:spcPct val="90000"/>
              </a:lnSpc>
            </a:pPr>
            <a:r>
              <a:rPr lang="en-US" altLang="en-US" sz="1000" b="1" dirty="0">
                <a:solidFill>
                  <a:schemeClr val="accent2"/>
                </a:solidFill>
              </a:rPr>
              <a:t>Practical Flow Cytometry</a:t>
            </a:r>
            <a:r>
              <a:rPr lang="en-US" altLang="en-US" sz="1000" dirty="0"/>
              <a:t> 3nd edition (1994),4</a:t>
            </a:r>
            <a:r>
              <a:rPr lang="en-US" altLang="en-US" sz="1000" baseline="30000" dirty="0"/>
              <a:t>th</a:t>
            </a:r>
            <a:r>
              <a:rPr lang="en-US" altLang="en-US" sz="1000" dirty="0"/>
              <a:t> Ed (2003) H. Shapiro: Alan R. </a:t>
            </a:r>
            <a:r>
              <a:rPr lang="en-US" altLang="en-US" sz="1000" dirty="0" err="1"/>
              <a:t>Liss</a:t>
            </a:r>
            <a:r>
              <a:rPr lang="en-US" altLang="en-US" sz="1000" dirty="0"/>
              <a:t>, New York - referred to as </a:t>
            </a:r>
            <a:r>
              <a:rPr lang="en-US" altLang="en-US" sz="1200" b="1" dirty="0">
                <a:solidFill>
                  <a:srgbClr val="FC0128"/>
                </a:solidFill>
              </a:rPr>
              <a:t>PFC</a:t>
            </a:r>
            <a:endParaRPr lang="en-US" altLang="en-US" sz="1000" dirty="0"/>
          </a:p>
          <a:p>
            <a:pPr>
              <a:lnSpc>
                <a:spcPct val="90000"/>
              </a:lnSpc>
            </a:pPr>
            <a:r>
              <a:rPr lang="en-US" altLang="en-US" sz="1000" b="1" dirty="0">
                <a:solidFill>
                  <a:schemeClr val="accent2"/>
                </a:solidFill>
              </a:rPr>
              <a:t>Introduction to Flow Cytometry</a:t>
            </a:r>
            <a:r>
              <a:rPr lang="en-US" altLang="en-US" sz="1000" dirty="0"/>
              <a:t>. J. Watson, Cambridge Press, 1991 referred to as </a:t>
            </a:r>
            <a:r>
              <a:rPr lang="en-US" altLang="en-US" sz="1200" b="1" dirty="0">
                <a:solidFill>
                  <a:srgbClr val="FC0128"/>
                </a:solidFill>
              </a:rPr>
              <a:t>IFC</a:t>
            </a:r>
            <a:endParaRPr lang="en-US" altLang="en-US" sz="1000" dirty="0"/>
          </a:p>
          <a:p>
            <a:pPr>
              <a:lnSpc>
                <a:spcPct val="90000"/>
              </a:lnSpc>
              <a:spcBef>
                <a:spcPct val="0"/>
              </a:spcBef>
            </a:pPr>
            <a:r>
              <a:rPr lang="en-US" altLang="en-US" sz="1000" b="1" dirty="0">
                <a:solidFill>
                  <a:schemeClr val="accent2"/>
                </a:solidFill>
              </a:rPr>
              <a:t>Methods in Cell Biology:</a:t>
            </a:r>
            <a:r>
              <a:rPr lang="en-US" altLang="en-US" sz="1000" dirty="0"/>
              <a:t> v.40,41, 63, 64 Darzynkiewicz, Robinson &amp; </a:t>
            </a:r>
            <a:r>
              <a:rPr lang="en-US" altLang="en-US" sz="1000" dirty="0" err="1"/>
              <a:t>Crissman</a:t>
            </a:r>
            <a:r>
              <a:rPr lang="en-US" altLang="en-US" sz="1000" dirty="0"/>
              <a:t>, Academic Press, 1994, 2000</a:t>
            </a:r>
            <a:r>
              <a:rPr lang="en-US" altLang="en-US" sz="1200" b="1" dirty="0">
                <a:solidFill>
                  <a:srgbClr val="FC0128"/>
                </a:solidFill>
              </a:rPr>
              <a:t> MCB</a:t>
            </a:r>
            <a:endParaRPr lang="en-US" altLang="en-US" sz="1000" dirty="0"/>
          </a:p>
          <a:p>
            <a:pPr>
              <a:lnSpc>
                <a:spcPct val="70000"/>
              </a:lnSpc>
              <a:spcBef>
                <a:spcPct val="0"/>
              </a:spcBef>
            </a:pPr>
            <a:r>
              <a:rPr lang="en-US" altLang="en-US" sz="1000" b="1" dirty="0">
                <a:solidFill>
                  <a:schemeClr val="accent2"/>
                </a:solidFill>
              </a:rPr>
              <a:t>Data Analysis in Flow </a:t>
            </a:r>
            <a:r>
              <a:rPr lang="en-US" altLang="en-US" sz="1000" b="1" dirty="0" err="1">
                <a:solidFill>
                  <a:schemeClr val="accent2"/>
                </a:solidFill>
              </a:rPr>
              <a:t>Cytometry:A</a:t>
            </a:r>
            <a:r>
              <a:rPr lang="en-US" altLang="en-US" sz="1000" b="1" dirty="0">
                <a:solidFill>
                  <a:schemeClr val="accent2"/>
                </a:solidFill>
              </a:rPr>
              <a:t> Dynamic Approach-Book on CDROM</a:t>
            </a:r>
            <a:r>
              <a:rPr lang="en-US" altLang="en-US" sz="1000" dirty="0"/>
              <a:t>  M. Ormerod referred to as </a:t>
            </a:r>
            <a:r>
              <a:rPr lang="en-US" altLang="en-US" sz="1200" b="1" dirty="0">
                <a:solidFill>
                  <a:srgbClr val="FC0128"/>
                </a:solidFill>
              </a:rPr>
              <a:t>DAFC</a:t>
            </a:r>
          </a:p>
          <a:p>
            <a:pPr>
              <a:lnSpc>
                <a:spcPct val="90000"/>
              </a:lnSpc>
              <a:spcBef>
                <a:spcPct val="0"/>
              </a:spcBef>
            </a:pPr>
            <a:r>
              <a:rPr lang="en-US" altLang="en-US" sz="1000" b="1" dirty="0">
                <a:solidFill>
                  <a:schemeClr val="accent2"/>
                </a:solidFill>
              </a:rPr>
              <a:t>Flow Cytometry: First Principles</a:t>
            </a:r>
            <a:r>
              <a:rPr lang="en-US" altLang="en-US" sz="1000" dirty="0"/>
              <a:t>. (2</a:t>
            </a:r>
            <a:r>
              <a:rPr lang="en-US" altLang="en-US" sz="1000" baseline="30000" dirty="0"/>
              <a:t>nd</a:t>
            </a:r>
            <a:r>
              <a:rPr lang="en-US" altLang="en-US" sz="1000" dirty="0"/>
              <a:t> Ed) Alice </a:t>
            </a:r>
            <a:r>
              <a:rPr lang="en-US" altLang="en-US" sz="1000" dirty="0" err="1"/>
              <a:t>Longobardi</a:t>
            </a:r>
            <a:r>
              <a:rPr lang="en-US" altLang="en-US" sz="1000" dirty="0"/>
              <a:t> </a:t>
            </a:r>
            <a:r>
              <a:rPr lang="en-US" altLang="en-US" sz="1000" dirty="0" err="1"/>
              <a:t>Givan</a:t>
            </a:r>
            <a:r>
              <a:rPr lang="en-US" altLang="en-US" sz="1000" dirty="0"/>
              <a:t>, Wiley-</a:t>
            </a:r>
            <a:r>
              <a:rPr lang="en-US" altLang="en-US" sz="1000" dirty="0" err="1"/>
              <a:t>Liss</a:t>
            </a:r>
            <a:r>
              <a:rPr lang="en-US" altLang="en-US" sz="1000" dirty="0"/>
              <a:t>, 2001 referred to as </a:t>
            </a:r>
            <a:r>
              <a:rPr lang="en-US" altLang="en-US" sz="1200" b="1" dirty="0">
                <a:solidFill>
                  <a:srgbClr val="FC0128"/>
                </a:solidFill>
              </a:rPr>
              <a:t>AFCFP</a:t>
            </a:r>
          </a:p>
        </p:txBody>
      </p:sp>
      <p:pic>
        <p:nvPicPr>
          <p:cNvPr id="4104" name="Picture 1029" descr="book - darzynk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8" y="3810762"/>
            <a:ext cx="1195387" cy="1404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5" name="Picture 1030" descr="book - darzynk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4788" y="3831400"/>
            <a:ext cx="1138237" cy="140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6" name="Picture 1031" descr="book - darzynk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6688" y="3844100"/>
            <a:ext cx="1138237" cy="140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7" name="Picture 1032" descr="book - darzynk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1600" y="3856800"/>
            <a:ext cx="1117600" cy="1381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8" name="Picture 1033" descr="s2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3829812"/>
            <a:ext cx="1046163" cy="1406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9" name="Picture 1034" descr="giva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7600" y="3823462"/>
            <a:ext cx="927100" cy="1401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10" name="Picture 1035" descr="watso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69150" y="3812350"/>
            <a:ext cx="950913" cy="139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11" name="Picture 1036" descr="watson2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26413" y="3820287"/>
            <a:ext cx="887412" cy="1389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2" name="Text Box 1037"/>
          <p:cNvSpPr txBox="1">
            <a:spLocks noChangeArrowheads="1"/>
          </p:cNvSpPr>
          <p:nvPr/>
        </p:nvSpPr>
        <p:spPr bwMode="auto">
          <a:xfrm>
            <a:off x="581025" y="5214112"/>
            <a:ext cx="8136255"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More information on flow cytometry books can be found on our website at:</a:t>
            </a:r>
          </a:p>
          <a:p>
            <a:r>
              <a:rPr lang="en-US" altLang="en-US" sz="1600" dirty="0"/>
              <a:t>http://</a:t>
            </a:r>
            <a:r>
              <a:rPr lang="en-US" altLang="en-US" sz="1600" dirty="0" err="1"/>
              <a:t>www.cyto.purdue.edu</a:t>
            </a:r>
            <a:r>
              <a:rPr lang="en-US" altLang="en-US" sz="1600" dirty="0"/>
              <a:t>/</a:t>
            </a:r>
            <a:r>
              <a:rPr lang="en-US" altLang="en-US" sz="1600" dirty="0" err="1"/>
              <a:t>flowcyt</a:t>
            </a:r>
            <a:r>
              <a:rPr lang="en-US" altLang="en-US" sz="1600" dirty="0"/>
              <a:t>/books/</a:t>
            </a:r>
            <a:r>
              <a:rPr lang="en-US" altLang="en-US" sz="1600" dirty="0" err="1"/>
              <a:t>bookindx.htm</a:t>
            </a:r>
            <a:endParaRPr lang="en-US" altLang="en-US" sz="1600" dirty="0"/>
          </a:p>
        </p:txBody>
      </p:sp>
      <p:pic>
        <p:nvPicPr>
          <p:cNvPr id="4113" name="Picture 1038" descr="shapir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43015" y="1457675"/>
            <a:ext cx="1570810" cy="2120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4" name="Line 1039"/>
          <p:cNvSpPr>
            <a:spLocks noChangeShapeType="1"/>
          </p:cNvSpPr>
          <p:nvPr/>
        </p:nvSpPr>
        <p:spPr bwMode="auto">
          <a:xfrm flipV="1">
            <a:off x="5915025" y="3359912"/>
            <a:ext cx="1620838" cy="35877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 name="TextBox 1">
            <a:extLst>
              <a:ext uri="{FF2B5EF4-FFF2-40B4-BE49-F238E27FC236}">
                <a16:creationId xmlns:a16="http://schemas.microsoft.com/office/drawing/2014/main" id="{DF41460C-E0FC-8B4D-943E-0DEE9A86DAED}"/>
              </a:ext>
            </a:extLst>
          </p:cNvPr>
          <p:cNvSpPr txBox="1"/>
          <p:nvPr/>
        </p:nvSpPr>
        <p:spPr>
          <a:xfrm>
            <a:off x="482600" y="2913954"/>
            <a:ext cx="7065063" cy="646331"/>
          </a:xfrm>
          <a:prstGeom prst="rect">
            <a:avLst/>
          </a:prstGeom>
          <a:noFill/>
        </p:spPr>
        <p:txBody>
          <a:bodyPr wrap="square" rtlCol="0">
            <a:spAutoFit/>
          </a:bodyPr>
          <a:lstStyle/>
          <a:p>
            <a:r>
              <a:rPr lang="en-US" dirty="0"/>
              <a:t>Download PDF: </a:t>
            </a:r>
            <a:r>
              <a:rPr lang="en-US" dirty="0">
                <a:hlinkClick r:id="rId12"/>
              </a:rPr>
              <a:t>https://www.beckman.com/resources/reading-material/ebooks/practical-flow-cytometry</a:t>
            </a:r>
            <a:endParaRPr lang="en-US" dirty="0"/>
          </a:p>
        </p:txBody>
      </p:sp>
    </p:spTree>
  </p:cSld>
  <p:clrMapOvr>
    <a:masterClrMapping/>
  </p:clrMapOvr>
  <p:transition advTm="44151">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367674F-4826-D74E-A10B-EA19B507BB36}" type="datetime12">
              <a:rPr lang="en-US" altLang="en-US" smtClean="0"/>
              <a:t>6:54 PM</a:t>
            </a:fld>
            <a:endParaRPr lang="en-US" altLang="en-US"/>
          </a:p>
        </p:txBody>
      </p:sp>
      <p:sp>
        <p:nvSpPr>
          <p:cNvPr id="2355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95B54BB5-9873-4C9C-8A36-2DB38365CCBB}" type="slidenum">
              <a:rPr lang="en-US" altLang="en-US" smtClean="0">
                <a:latin typeface="Comic Sans MS" pitchFamily="66" charset="0"/>
              </a:rPr>
              <a:pPr/>
              <a:t>30</a:t>
            </a:fld>
            <a:endParaRPr lang="en-US" altLang="en-US">
              <a:latin typeface="Comic Sans MS" pitchFamily="66" charset="0"/>
            </a:endParaRPr>
          </a:p>
        </p:txBody>
      </p:sp>
      <p:sp>
        <p:nvSpPr>
          <p:cNvPr id="23557" name="Rectangle 3074"/>
          <p:cNvSpPr>
            <a:spLocks noGrp="1" noChangeArrowheads="1"/>
          </p:cNvSpPr>
          <p:nvPr>
            <p:ph type="title"/>
          </p:nvPr>
        </p:nvSpPr>
        <p:spPr>
          <a:xfrm>
            <a:off x="0" y="0"/>
            <a:ext cx="4610100" cy="777875"/>
          </a:xfrm>
        </p:spPr>
        <p:txBody>
          <a:bodyPr/>
          <a:lstStyle/>
          <a:p>
            <a:r>
              <a:rPr lang="en-US" altLang="en-US">
                <a:solidFill>
                  <a:schemeClr val="tx1"/>
                </a:solidFill>
              </a:rPr>
              <a:t>Oswald T. Avery</a:t>
            </a:r>
          </a:p>
        </p:txBody>
      </p:sp>
      <p:sp>
        <p:nvSpPr>
          <p:cNvPr id="23558" name="Rectangle 3075"/>
          <p:cNvSpPr>
            <a:spLocks noGrp="1" noChangeArrowheads="1"/>
          </p:cNvSpPr>
          <p:nvPr>
            <p:ph type="body" idx="1"/>
          </p:nvPr>
        </p:nvSpPr>
        <p:spPr>
          <a:xfrm>
            <a:off x="736600" y="1111250"/>
            <a:ext cx="7772400" cy="4114800"/>
          </a:xfrm>
        </p:spPr>
        <p:txBody>
          <a:bodyPr/>
          <a:lstStyle/>
          <a:p>
            <a:pPr marL="0" indent="0">
              <a:buNone/>
            </a:pPr>
            <a:r>
              <a:rPr lang="en-US" altLang="en-US" sz="2000" b="1" dirty="0"/>
              <a:t>(1944)</a:t>
            </a:r>
            <a:r>
              <a:rPr lang="en-US" altLang="en-US" sz="2000" dirty="0"/>
              <a:t>  </a:t>
            </a:r>
            <a:r>
              <a:rPr lang="en-US" altLang="en-US" sz="2000" b="1" dirty="0">
                <a:solidFill>
                  <a:srgbClr val="FF3300"/>
                </a:solidFill>
              </a:rPr>
              <a:t>Oswald T. Avery</a:t>
            </a:r>
            <a:r>
              <a:rPr lang="en-US" altLang="en-US" sz="2000" b="1" dirty="0"/>
              <a:t> (1887-1955) </a:t>
            </a:r>
            <a:r>
              <a:rPr lang="en-US" altLang="en-US" sz="2000" dirty="0"/>
              <a:t>- demonstrated that DNA was the carrier of genetic information</a:t>
            </a:r>
          </a:p>
          <a:p>
            <a:pPr>
              <a:buFontTx/>
              <a:buNone/>
            </a:pPr>
            <a:endParaRPr lang="en-US" altLang="en-US" sz="2000" dirty="0"/>
          </a:p>
        </p:txBody>
      </p:sp>
      <p:pic>
        <p:nvPicPr>
          <p:cNvPr id="23559" name="Picture 3077" descr="Oswald T. Avery, 193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2271713"/>
            <a:ext cx="2109788" cy="2973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60" name="Text Box 3078"/>
          <p:cNvSpPr txBox="1">
            <a:spLocks noChangeArrowheads="1"/>
          </p:cNvSpPr>
          <p:nvPr/>
        </p:nvSpPr>
        <p:spPr bwMode="auto">
          <a:xfrm>
            <a:off x="2390775" y="1902897"/>
            <a:ext cx="6651625"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dirty="0"/>
              <a:t>The Discovery of the "</a:t>
            </a:r>
            <a:r>
              <a:rPr lang="en-US" altLang="en-US" sz="1600" b="1" dirty="0"/>
              <a:t>Transforming Principle</a:t>
            </a:r>
            <a:r>
              <a:rPr lang="en-US" altLang="en-US" sz="1600" dirty="0"/>
              <a:t>" </a:t>
            </a:r>
            <a:br>
              <a:rPr lang="en-US" altLang="en-US" sz="1600" dirty="0"/>
            </a:br>
            <a:endParaRPr lang="en-US" altLang="en-US" sz="1600" dirty="0"/>
          </a:p>
          <a:p>
            <a:r>
              <a:rPr lang="en-US" altLang="en-US" sz="1600" dirty="0"/>
              <a:t>Avery’s key discovery was that the transforming substance, which produced permanent, heritable change in an organism (pneumococci), was deoxyribonucleic acid. </a:t>
            </a:r>
          </a:p>
          <a:p>
            <a:endParaRPr lang="en-US" altLang="en-US" sz="1600" dirty="0"/>
          </a:p>
          <a:p>
            <a:r>
              <a:rPr lang="en-US" altLang="en-US" sz="1600" dirty="0"/>
              <a:t>The phenomenon of transformation, Avery wrote, "</a:t>
            </a:r>
            <a:r>
              <a:rPr lang="en-US" altLang="en-US" sz="1600" i="1" dirty="0"/>
              <a:t>has been interpreted from a genetic point of view. The inducing substance has been likened to a gene, and the capsular antigen which is produced in response to it has been regarded as a gene product</a:t>
            </a:r>
            <a:r>
              <a:rPr lang="en-US" altLang="en-US" sz="1600" dirty="0"/>
              <a:t>." ….</a:t>
            </a:r>
          </a:p>
          <a:p>
            <a:endParaRPr lang="en-US" altLang="en-US" sz="1600" dirty="0"/>
          </a:p>
          <a:p>
            <a:r>
              <a:rPr lang="en-US" altLang="en-US" sz="1600" dirty="0"/>
              <a:t>”…</a:t>
            </a:r>
            <a:r>
              <a:rPr lang="en-US" altLang="en-US" sz="1600" i="1" dirty="0"/>
              <a:t>If the results of the present study on the chemical nature of the transforming principle are confirmed, then nucleic acids must be regarded as possessing biological specificity</a:t>
            </a:r>
            <a:r>
              <a:rPr lang="en-US" altLang="en-US" sz="1600" dirty="0"/>
              <a:t>...." </a:t>
            </a:r>
          </a:p>
          <a:p>
            <a:r>
              <a:rPr lang="en-US" altLang="en-US" sz="1600" dirty="0"/>
              <a:t> </a:t>
            </a:r>
            <a:r>
              <a:rPr lang="en-US" altLang="en-US" sz="1600" i="1" dirty="0"/>
              <a:t>Journal of Experimental Medicine, 1944</a:t>
            </a:r>
            <a:endParaRPr lang="en-US" altLang="en-US" sz="1600" dirty="0"/>
          </a:p>
        </p:txBody>
      </p:sp>
      <p:sp>
        <p:nvSpPr>
          <p:cNvPr id="2" name="TextBox 1">
            <a:extLst>
              <a:ext uri="{FF2B5EF4-FFF2-40B4-BE49-F238E27FC236}">
                <a16:creationId xmlns:a16="http://schemas.microsoft.com/office/drawing/2014/main" id="{0C5BC0ED-922A-4D43-BC4A-C947F8D04C95}"/>
              </a:ext>
            </a:extLst>
          </p:cNvPr>
          <p:cNvSpPr txBox="1"/>
          <p:nvPr/>
        </p:nvSpPr>
        <p:spPr>
          <a:xfrm>
            <a:off x="1132680" y="5794806"/>
            <a:ext cx="3950762" cy="369332"/>
          </a:xfrm>
          <a:prstGeom prst="rect">
            <a:avLst/>
          </a:prstGeom>
          <a:noFill/>
        </p:spPr>
        <p:txBody>
          <a:bodyPr wrap="none" rtlCol="0">
            <a:spAutoFit/>
          </a:bodyPr>
          <a:lstStyle/>
          <a:p>
            <a:r>
              <a:rPr lang="en-US" dirty="0">
                <a:hlinkClick r:id="rId4"/>
              </a:rPr>
              <a:t>https://doi.org/10.1074/jbc.R200002200</a:t>
            </a:r>
            <a:r>
              <a:rPr lang="en-US" dirty="0"/>
              <a:t> </a:t>
            </a:r>
          </a:p>
        </p:txBody>
      </p:sp>
      <p:sp>
        <p:nvSpPr>
          <p:cNvPr id="3" name="TextBox 2">
            <a:extLst>
              <a:ext uri="{FF2B5EF4-FFF2-40B4-BE49-F238E27FC236}">
                <a16:creationId xmlns:a16="http://schemas.microsoft.com/office/drawing/2014/main" id="{F0277D4F-1BF2-3B4C-8538-C2175A977633}"/>
              </a:ext>
            </a:extLst>
          </p:cNvPr>
          <p:cNvSpPr txBox="1"/>
          <p:nvPr/>
        </p:nvSpPr>
        <p:spPr>
          <a:xfrm>
            <a:off x="5208856" y="5794806"/>
            <a:ext cx="3103564" cy="738664"/>
          </a:xfrm>
          <a:prstGeom prst="rect">
            <a:avLst/>
          </a:prstGeom>
          <a:noFill/>
        </p:spPr>
        <p:txBody>
          <a:bodyPr wrap="square" rtlCol="0">
            <a:spAutoFit/>
          </a:bodyPr>
          <a:lstStyle/>
          <a:p>
            <a:r>
              <a:rPr lang="en-US" sz="1400" dirty="0">
                <a:solidFill>
                  <a:srgbClr val="FF0000"/>
                </a:solidFill>
              </a:rPr>
              <a:t>This article “Oswald T. Avery and the Nobel Prize in Medicine” is really worth reading</a:t>
            </a:r>
          </a:p>
        </p:txBody>
      </p:sp>
    </p:spTree>
  </p:cSld>
  <p:clrMapOvr>
    <a:masterClrMapping/>
  </p:clrMapOvr>
  <mc:AlternateContent xmlns:mc="http://schemas.openxmlformats.org/markup-compatibility/2006" xmlns:p14="http://schemas.microsoft.com/office/powerpoint/2010/main">
    <mc:Choice Requires="p14">
      <p:transition spd="slow" p14:dur="2000" advTm="127377"/>
    </mc:Choice>
    <mc:Fallback xmlns="">
      <p:transition spd="slow" advTm="127377"/>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EE389AC-DBAD-6F4D-868F-B38B7AAE8117}" type="datetime12">
              <a:rPr lang="en-US" altLang="en-US" smtClean="0"/>
              <a:t>6:54 PM</a:t>
            </a:fld>
            <a:endParaRPr lang="en-US" altLang="en-US"/>
          </a:p>
        </p:txBody>
      </p:sp>
      <p:sp>
        <p:nvSpPr>
          <p:cNvPr id="2458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5774C83-F0DF-4627-81C2-C7DC7CF44354}" type="slidenum">
              <a:rPr lang="en-US" altLang="en-US" smtClean="0">
                <a:latin typeface="Comic Sans MS" pitchFamily="66" charset="0"/>
              </a:rPr>
              <a:pPr/>
              <a:t>31</a:t>
            </a:fld>
            <a:endParaRPr lang="en-US" altLang="en-US">
              <a:latin typeface="Comic Sans MS" pitchFamily="66" charset="0"/>
            </a:endParaRPr>
          </a:p>
        </p:txBody>
      </p:sp>
      <p:sp>
        <p:nvSpPr>
          <p:cNvPr id="24581" name="Rectangle 2"/>
          <p:cNvSpPr>
            <a:spLocks noGrp="1" noChangeArrowheads="1"/>
          </p:cNvSpPr>
          <p:nvPr>
            <p:ph type="title"/>
          </p:nvPr>
        </p:nvSpPr>
        <p:spPr>
          <a:xfrm>
            <a:off x="646113" y="0"/>
            <a:ext cx="7772400" cy="879475"/>
          </a:xfrm>
        </p:spPr>
        <p:txBody>
          <a:bodyPr/>
          <a:lstStyle/>
          <a:p>
            <a:r>
              <a:rPr lang="en-US" altLang="en-US">
                <a:solidFill>
                  <a:srgbClr val="FF3300"/>
                </a:solidFill>
              </a:rPr>
              <a:t>Gucker</a:t>
            </a:r>
            <a:r>
              <a:rPr lang="en-US" altLang="en-US"/>
              <a:t> - 1947</a:t>
            </a:r>
          </a:p>
        </p:txBody>
      </p:sp>
      <p:sp>
        <p:nvSpPr>
          <p:cNvPr id="24582" name="Rectangle 3"/>
          <p:cNvSpPr>
            <a:spLocks noGrp="1" noChangeArrowheads="1"/>
          </p:cNvSpPr>
          <p:nvPr>
            <p:ph type="body" idx="1"/>
          </p:nvPr>
        </p:nvSpPr>
        <p:spPr>
          <a:xfrm>
            <a:off x="328613" y="1390650"/>
            <a:ext cx="8464550" cy="4114800"/>
          </a:xfrm>
        </p:spPr>
        <p:txBody>
          <a:bodyPr/>
          <a:lstStyle/>
          <a:p>
            <a:r>
              <a:rPr lang="en-US" altLang="en-US" sz="2400" dirty="0"/>
              <a:t>Developed a flow cytometer for detection of bacteria in aerosols</a:t>
            </a:r>
          </a:p>
          <a:p>
            <a:r>
              <a:rPr lang="en-US" altLang="en-US" sz="2400" dirty="0"/>
              <a:t>Published paper in 1947 (work was done during WWII and was classified).</a:t>
            </a:r>
          </a:p>
          <a:p>
            <a:r>
              <a:rPr lang="en-US" altLang="en-US" sz="2400" dirty="0"/>
              <a:t>Goal was rapid identification of airborne bacteria and spores used in biological warfare</a:t>
            </a:r>
          </a:p>
          <a:p>
            <a:r>
              <a:rPr lang="en-US" altLang="en-US" sz="2400" dirty="0">
                <a:solidFill>
                  <a:srgbClr val="FF3300"/>
                </a:solidFill>
              </a:rPr>
              <a:t>Instrument</a:t>
            </a:r>
            <a:r>
              <a:rPr lang="en-US" altLang="en-US" sz="2400" dirty="0"/>
              <a:t>: Sheath of filtered air flowing through a dark-field flow illuminated  chamber. Light source was a </a:t>
            </a:r>
            <a:r>
              <a:rPr lang="en-US" altLang="en-US" sz="2400" dirty="0">
                <a:solidFill>
                  <a:srgbClr val="FF0000"/>
                </a:solidFill>
              </a:rPr>
              <a:t>Ford headlamp</a:t>
            </a:r>
            <a:r>
              <a:rPr lang="en-US" altLang="en-US" sz="2400" dirty="0"/>
              <a:t>, </a:t>
            </a:r>
            <a:r>
              <a:rPr lang="en-US" altLang="en-US" sz="2400" dirty="0">
                <a:solidFill>
                  <a:srgbClr val="FF0000"/>
                </a:solidFill>
              </a:rPr>
              <a:t>PMT detector </a:t>
            </a:r>
            <a:r>
              <a:rPr lang="en-US" altLang="en-US" sz="2400" dirty="0"/>
              <a:t>(very early use of PMT)</a:t>
            </a:r>
          </a:p>
        </p:txBody>
      </p:sp>
    </p:spTree>
  </p:cSld>
  <p:clrMapOvr>
    <a:masterClrMapping/>
  </p:clrMapOvr>
  <mc:AlternateContent xmlns:mc="http://schemas.openxmlformats.org/markup-compatibility/2006" xmlns:p14="http://schemas.microsoft.com/office/powerpoint/2010/main">
    <mc:Choice Requires="p14">
      <p:transition spd="slow" p14:dur="2000" advTm="115458"/>
    </mc:Choice>
    <mc:Fallback xmlns="">
      <p:transition spd="slow" advTm="115458"/>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DA713A6-61E0-5D4B-936C-788D16407405}" type="datetime12">
              <a:rPr lang="en-US" altLang="en-US" smtClean="0"/>
              <a:t>6:54 PM</a:t>
            </a:fld>
            <a:endParaRPr lang="en-US" altLang="en-US"/>
          </a:p>
        </p:txBody>
      </p:sp>
      <p:sp>
        <p:nvSpPr>
          <p:cNvPr id="2560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69A62B8-174C-4A29-86ED-4B5D9171B96E}" type="slidenum">
              <a:rPr lang="en-US" altLang="en-US" smtClean="0">
                <a:latin typeface="Comic Sans MS" pitchFamily="66" charset="0"/>
              </a:rPr>
              <a:pPr/>
              <a:t>32</a:t>
            </a:fld>
            <a:endParaRPr lang="en-US" altLang="en-US">
              <a:latin typeface="Comic Sans MS" pitchFamily="66" charset="0"/>
            </a:endParaRPr>
          </a:p>
        </p:txBody>
      </p:sp>
      <p:sp>
        <p:nvSpPr>
          <p:cNvPr id="25605" name="Rectangle 2"/>
          <p:cNvSpPr>
            <a:spLocks noGrp="1" noChangeArrowheads="1"/>
          </p:cNvSpPr>
          <p:nvPr>
            <p:ph type="title"/>
          </p:nvPr>
        </p:nvSpPr>
        <p:spPr>
          <a:xfrm>
            <a:off x="712788" y="228600"/>
            <a:ext cx="7772400" cy="417513"/>
          </a:xfrm>
        </p:spPr>
        <p:txBody>
          <a:bodyPr/>
          <a:lstStyle/>
          <a:p>
            <a:r>
              <a:rPr lang="en-US" altLang="en-US" sz="3200"/>
              <a:t>Gucker’s Apparatus</a:t>
            </a:r>
          </a:p>
        </p:txBody>
      </p:sp>
      <p:pic>
        <p:nvPicPr>
          <p:cNvPr id="2560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618" y="919163"/>
            <a:ext cx="7618763" cy="49188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8" name="Text Box 5"/>
          <p:cNvSpPr txBox="1">
            <a:spLocks noChangeArrowheads="1"/>
          </p:cNvSpPr>
          <p:nvPr/>
        </p:nvSpPr>
        <p:spPr bwMode="auto">
          <a:xfrm>
            <a:off x="4362450" y="6369050"/>
            <a:ext cx="3830638"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600" b="1"/>
              <a:t>A </a:t>
            </a:r>
            <a:r>
              <a:rPr lang="en-US" altLang="en-US" sz="600"/>
              <a:t>Photoelectronic Counter for Colloidal Particles1</a:t>
            </a:r>
          </a:p>
          <a:p>
            <a:r>
              <a:rPr lang="en-US" altLang="en-US" sz="600" b="1"/>
              <a:t>BY </a:t>
            </a:r>
            <a:r>
              <a:rPr lang="en-US" altLang="en-US" sz="600"/>
              <a:t>FRANK T. GUCKER, J R . , ~ CHESTER T. O’KONSKI,~ HUGH B. PICKARD3 AND JAMES N. PITTS, </a:t>
            </a:r>
            <a:r>
              <a:rPr lang="en-US" altLang="en-US" sz="600" b="1"/>
              <a:t>JR.4</a:t>
            </a:r>
            <a:endParaRPr lang="en-US" altLang="en-US" sz="600"/>
          </a:p>
          <a:p>
            <a:endParaRPr lang="en-US" altLang="en-US" sz="600"/>
          </a:p>
        </p:txBody>
      </p:sp>
      <p:sp>
        <p:nvSpPr>
          <p:cNvPr id="2" name="TextBox 1">
            <a:extLst>
              <a:ext uri="{FF2B5EF4-FFF2-40B4-BE49-F238E27FC236}">
                <a16:creationId xmlns:a16="http://schemas.microsoft.com/office/drawing/2014/main" id="{EFE5BB2F-8E64-F345-BF33-E48D57250D65}"/>
              </a:ext>
            </a:extLst>
          </p:cNvPr>
          <p:cNvSpPr txBox="1"/>
          <p:nvPr/>
        </p:nvSpPr>
        <p:spPr>
          <a:xfrm>
            <a:off x="1757816" y="5937032"/>
            <a:ext cx="4790735" cy="646331"/>
          </a:xfrm>
          <a:prstGeom prst="rect">
            <a:avLst/>
          </a:prstGeom>
          <a:noFill/>
        </p:spPr>
        <p:txBody>
          <a:bodyPr wrap="none" rtlCol="0">
            <a:spAutoFit/>
          </a:bodyPr>
          <a:lstStyle/>
          <a:p>
            <a:r>
              <a:rPr lang="en-US" dirty="0">
                <a:hlinkClick r:id="rId4"/>
              </a:rPr>
              <a:t>https://pubs.acs.org/doi/pdf/10.1021/cr60138a009</a:t>
            </a:r>
            <a:endParaRPr 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39602"/>
    </mc:Choice>
    <mc:Fallback xmlns="">
      <p:transition spd="slow" advTm="39602"/>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4"/>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35D597B-DFEE-F449-8164-676BFA2CBA93}" type="datetime12">
              <a:rPr lang="en-US" altLang="en-US" smtClean="0"/>
              <a:t>6:54 PM</a:t>
            </a:fld>
            <a:endParaRPr lang="en-US" altLang="en-US"/>
          </a:p>
        </p:txBody>
      </p:sp>
      <p:sp>
        <p:nvSpPr>
          <p:cNvPr id="26628" name="Slide Number Placeholder 6"/>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F4C5631-EFE3-458A-9670-FE9C4D599EA9}" type="slidenum">
              <a:rPr lang="en-US" altLang="en-US" smtClean="0">
                <a:latin typeface="Comic Sans MS" pitchFamily="66" charset="0"/>
              </a:rPr>
              <a:pPr/>
              <a:t>33</a:t>
            </a:fld>
            <a:endParaRPr lang="en-US" altLang="en-US">
              <a:latin typeface="Comic Sans MS" pitchFamily="66" charset="0"/>
            </a:endParaRPr>
          </a:p>
        </p:txBody>
      </p:sp>
      <p:sp>
        <p:nvSpPr>
          <p:cNvPr id="26629" name="Rectangle 2"/>
          <p:cNvSpPr>
            <a:spLocks noGrp="1" noChangeArrowheads="1"/>
          </p:cNvSpPr>
          <p:nvPr>
            <p:ph type="title"/>
          </p:nvPr>
        </p:nvSpPr>
        <p:spPr>
          <a:xfrm>
            <a:off x="666750" y="184150"/>
            <a:ext cx="4316413" cy="495300"/>
          </a:xfrm>
        </p:spPr>
        <p:txBody>
          <a:bodyPr/>
          <a:lstStyle/>
          <a:p>
            <a:r>
              <a:rPr lang="en-US" altLang="en-US">
                <a:solidFill>
                  <a:schemeClr val="tx1"/>
                </a:solidFill>
              </a:rPr>
              <a:t>H.P. Friedman</a:t>
            </a:r>
          </a:p>
        </p:txBody>
      </p:sp>
      <p:sp>
        <p:nvSpPr>
          <p:cNvPr id="26630" name="Rectangle 3"/>
          <p:cNvSpPr>
            <a:spLocks noGrp="1" noChangeArrowheads="1"/>
          </p:cNvSpPr>
          <p:nvPr>
            <p:ph type="body" sz="half" idx="1"/>
          </p:nvPr>
        </p:nvSpPr>
        <p:spPr>
          <a:xfrm>
            <a:off x="476250" y="1023938"/>
            <a:ext cx="7618413" cy="4114800"/>
          </a:xfrm>
        </p:spPr>
        <p:txBody>
          <a:bodyPr/>
          <a:lstStyle/>
          <a:p>
            <a:pPr>
              <a:buFontTx/>
              <a:buNone/>
            </a:pPr>
            <a:r>
              <a:rPr lang="en-US" altLang="en-US" sz="1800" b="1">
                <a:solidFill>
                  <a:srgbClr val="FF3300"/>
                </a:solidFill>
              </a:rPr>
              <a:t>	Friedman</a:t>
            </a:r>
            <a:r>
              <a:rPr lang="en-US" altLang="en-US" sz="1800" b="1"/>
              <a:t> (1950)</a:t>
            </a:r>
            <a:r>
              <a:rPr lang="en-US" altLang="en-US" sz="1800"/>
              <a:t> - combined acid fuchsin, acridine yellow and berberine for uterine  </a:t>
            </a:r>
            <a:r>
              <a:rPr lang="en-US" altLang="en-US" sz="1800">
                <a:solidFill>
                  <a:schemeClr val="accent2"/>
                </a:solidFill>
              </a:rPr>
              <a:t>cancer detection</a:t>
            </a:r>
            <a:r>
              <a:rPr lang="en-US" altLang="en-US" sz="1800"/>
              <a:t> using  fluorescence microscopy</a:t>
            </a:r>
          </a:p>
        </p:txBody>
      </p:sp>
      <p:pic>
        <p:nvPicPr>
          <p:cNvPr id="26631" name="Picture 13" descr="4268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425575" y="2541588"/>
            <a:ext cx="1466850" cy="1628775"/>
          </a:xfrm>
          <a:noFill/>
        </p:spPr>
      </p:pic>
      <p:sp>
        <p:nvSpPr>
          <p:cNvPr id="26632" name="Text Box 15"/>
          <p:cNvSpPr txBox="1">
            <a:spLocks noChangeArrowheads="1"/>
          </p:cNvSpPr>
          <p:nvPr/>
        </p:nvSpPr>
        <p:spPr bwMode="auto">
          <a:xfrm>
            <a:off x="3076575" y="2535238"/>
            <a:ext cx="2622550" cy="2014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a:t>Acid Fuchsin</a:t>
            </a:r>
          </a:p>
          <a:p>
            <a:r>
              <a:rPr lang="en-US" altLang="en-US" b="1"/>
              <a:t>Other Names</a:t>
            </a:r>
          </a:p>
          <a:p>
            <a:r>
              <a:rPr lang="en-US" altLang="en-US"/>
              <a:t>Acid magenta</a:t>
            </a:r>
            <a:br>
              <a:rPr lang="en-US" altLang="en-US"/>
            </a:br>
            <a:r>
              <a:rPr lang="en-US" altLang="en-US"/>
              <a:t>Acid rubin</a:t>
            </a:r>
            <a:br>
              <a:rPr lang="en-US" altLang="en-US"/>
            </a:br>
            <a:r>
              <a:rPr lang="en-US" altLang="en-US"/>
              <a:t>Acid roseine</a:t>
            </a:r>
          </a:p>
          <a:p>
            <a:endParaRPr lang="en-US" altLang="en-US"/>
          </a:p>
          <a:p>
            <a:r>
              <a:rPr lang="en-US" altLang="en-US"/>
              <a:t>Absorption Max 540-545  </a:t>
            </a:r>
          </a:p>
        </p:txBody>
      </p:sp>
      <p:sp>
        <p:nvSpPr>
          <p:cNvPr id="26633" name="Text Box 16"/>
          <p:cNvSpPr txBox="1">
            <a:spLocks noChangeArrowheads="1"/>
          </p:cNvSpPr>
          <p:nvPr/>
        </p:nvSpPr>
        <p:spPr bwMode="auto">
          <a:xfrm>
            <a:off x="706438" y="5208588"/>
            <a:ext cx="7753350" cy="641350"/>
          </a:xfrm>
          <a:prstGeom prst="rect">
            <a:avLst/>
          </a:prstGeom>
          <a:solidFill>
            <a:srgbClr val="FFFF9B"/>
          </a:solidFill>
          <a:ln w="9525" algn="ctr">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dirty="0"/>
              <a:t>Reference:</a:t>
            </a:r>
            <a:r>
              <a:rPr lang="en-US" altLang="en-US" dirty="0"/>
              <a:t> Friedman HP Jr: The use of ultraviolet light and fluorescent dyes in the</a:t>
            </a:r>
          </a:p>
          <a:p>
            <a:r>
              <a:rPr lang="en-US" altLang="en-US" dirty="0"/>
              <a:t>detection of uterine cancer by vaginal smear. Am J </a:t>
            </a:r>
            <a:r>
              <a:rPr lang="en-US" altLang="en-US" dirty="0" err="1"/>
              <a:t>Obst</a:t>
            </a:r>
            <a:r>
              <a:rPr lang="en-US" altLang="en-US" dirty="0"/>
              <a:t> </a:t>
            </a:r>
            <a:r>
              <a:rPr lang="en-US" altLang="en-US" dirty="0" err="1"/>
              <a:t>Gynec</a:t>
            </a:r>
            <a:r>
              <a:rPr lang="en-US" altLang="en-US" dirty="0"/>
              <a:t> 59:852, 1950 </a:t>
            </a:r>
            <a:r>
              <a:rPr lang="en-US" altLang="en-US" sz="1000" dirty="0"/>
              <a:t>(ref 4482)</a:t>
            </a:r>
          </a:p>
        </p:txBody>
      </p:sp>
    </p:spTree>
  </p:cSld>
  <p:clrMapOvr>
    <a:masterClrMapping/>
  </p:clrMapOvr>
  <mc:AlternateContent xmlns:mc="http://schemas.openxmlformats.org/markup-compatibility/2006" xmlns:p14="http://schemas.microsoft.com/office/powerpoint/2010/main">
    <mc:Choice Requires="p14">
      <p:transition spd="slow" p14:dur="2000" advTm="72392"/>
    </mc:Choice>
    <mc:Fallback xmlns="">
      <p:transition spd="slow" advTm="7239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062FFE6-CDFB-F74D-AF8B-FACCF856F942}" type="datetime12">
              <a:rPr lang="en-US" altLang="en-US" smtClean="0"/>
              <a:t>6:54 PM</a:t>
            </a:fld>
            <a:endParaRPr lang="en-US" altLang="en-US"/>
          </a:p>
        </p:txBody>
      </p:sp>
      <p:sp>
        <p:nvSpPr>
          <p:cNvPr id="2765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1B93DF00-F815-460F-A998-454A9C9B9DDC}" type="slidenum">
              <a:rPr lang="en-US" altLang="en-US" smtClean="0">
                <a:latin typeface="Comic Sans MS" pitchFamily="66" charset="0"/>
              </a:rPr>
              <a:pPr/>
              <a:t>34</a:t>
            </a:fld>
            <a:endParaRPr lang="en-US" altLang="en-US">
              <a:latin typeface="Comic Sans MS" pitchFamily="66" charset="0"/>
            </a:endParaRPr>
          </a:p>
        </p:txBody>
      </p:sp>
      <p:sp>
        <p:nvSpPr>
          <p:cNvPr id="27653" name="AutoShape 1032"/>
          <p:cNvSpPr>
            <a:spLocks noChangeArrowheads="1"/>
          </p:cNvSpPr>
          <p:nvPr/>
        </p:nvSpPr>
        <p:spPr bwMode="auto">
          <a:xfrm>
            <a:off x="3130177" y="1346200"/>
            <a:ext cx="2997200" cy="2374900"/>
          </a:xfrm>
          <a:prstGeom prst="flowChartDocument">
            <a:avLst/>
          </a:prstGeom>
          <a:solidFill>
            <a:srgbClr val="FFFF9B"/>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27654" name="Rectangle 1026"/>
          <p:cNvSpPr>
            <a:spLocks noGrp="1" noChangeArrowheads="1"/>
          </p:cNvSpPr>
          <p:nvPr>
            <p:ph type="title"/>
          </p:nvPr>
        </p:nvSpPr>
        <p:spPr>
          <a:xfrm>
            <a:off x="685800" y="26988"/>
            <a:ext cx="7772400" cy="895350"/>
          </a:xfrm>
        </p:spPr>
        <p:txBody>
          <a:bodyPr/>
          <a:lstStyle/>
          <a:p>
            <a:r>
              <a:rPr lang="en-US" altLang="en-US"/>
              <a:t>P.J. Crosland-Taylor</a:t>
            </a:r>
          </a:p>
        </p:txBody>
      </p:sp>
      <p:sp>
        <p:nvSpPr>
          <p:cNvPr id="27655" name="Rectangle 1027"/>
          <p:cNvSpPr>
            <a:spLocks noGrp="1" noChangeArrowheads="1"/>
          </p:cNvSpPr>
          <p:nvPr>
            <p:ph type="body" idx="1"/>
          </p:nvPr>
        </p:nvSpPr>
        <p:spPr>
          <a:xfrm>
            <a:off x="112900" y="844550"/>
            <a:ext cx="7772400" cy="4114800"/>
          </a:xfrm>
        </p:spPr>
        <p:txBody>
          <a:bodyPr/>
          <a:lstStyle/>
          <a:p>
            <a:pPr>
              <a:buFontTx/>
              <a:buNone/>
            </a:pPr>
            <a:r>
              <a:rPr lang="en-US" altLang="en-US" sz="2400" dirty="0"/>
              <a:t>Sheath Flow Principle – 1952-3</a:t>
            </a:r>
          </a:p>
          <a:p>
            <a:pPr>
              <a:lnSpc>
                <a:spcPct val="90000"/>
              </a:lnSpc>
              <a:buFontTx/>
              <a:buNone/>
            </a:pPr>
            <a:r>
              <a:rPr lang="en-US" altLang="en-US" sz="1400" i="1" dirty="0"/>
              <a:t>	</a:t>
            </a:r>
          </a:p>
          <a:p>
            <a:pPr>
              <a:buFontTx/>
              <a:buNone/>
            </a:pPr>
            <a:endParaRPr lang="en-US" altLang="en-US" sz="1400" i="1" dirty="0"/>
          </a:p>
        </p:txBody>
      </p:sp>
      <p:sp>
        <p:nvSpPr>
          <p:cNvPr id="27656" name="Text Box 1028"/>
          <p:cNvSpPr txBox="1">
            <a:spLocks noChangeArrowheads="1"/>
          </p:cNvSpPr>
          <p:nvPr/>
        </p:nvSpPr>
        <p:spPr bwMode="auto">
          <a:xfrm>
            <a:off x="2111095" y="5951011"/>
            <a:ext cx="6578693" cy="438582"/>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1200" b="1" dirty="0"/>
              <a:t>A Device for Counting Small Particles Suspended in a Fluid through a Tube  </a:t>
            </a:r>
            <a:r>
              <a:rPr lang="en-US" altLang="en-US" sz="1100" b="1" dirty="0"/>
              <a:t>P.J. Crosland-Taylor</a:t>
            </a:r>
            <a:endParaRPr lang="en-US" altLang="en-US" sz="1200" b="1" dirty="0"/>
          </a:p>
          <a:p>
            <a:pPr algn="ctr"/>
            <a:r>
              <a:rPr lang="en-US" altLang="en-US" sz="1050" b="1" dirty="0"/>
              <a:t>Bland-Sutton Institute of Pathology Middlesex Hospital, London, W.1.  June 17, 1952 Nature 171: 37-38, 1953</a:t>
            </a:r>
            <a:endParaRPr lang="en-US" altLang="en-US" sz="1200" b="1" dirty="0"/>
          </a:p>
        </p:txBody>
      </p:sp>
      <p:pic>
        <p:nvPicPr>
          <p:cNvPr id="27657" name="Picture 1030" descr="croslandtay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01" y="1803540"/>
            <a:ext cx="2562284" cy="3625569"/>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658" name="Text Box 1031"/>
          <p:cNvSpPr txBox="1">
            <a:spLocks noChangeArrowheads="1"/>
          </p:cNvSpPr>
          <p:nvPr/>
        </p:nvSpPr>
        <p:spPr bwMode="auto">
          <a:xfrm>
            <a:off x="3161927" y="1346200"/>
            <a:ext cx="2965450" cy="185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0000"/>
              </a:lnSpc>
            </a:pPr>
            <a:r>
              <a:rPr lang="en-US" altLang="en-US" sz="1600" i="1" dirty="0"/>
              <a:t>“Provided there is no turbulence, the wide column of particles will then be accelerated to form a narrow column surrounded by fluid of the same refractive index which in turn is enclosed in a tube which will not interfere with observation of its axial content.”</a:t>
            </a:r>
            <a:endParaRPr lang="en-US" altLang="en-US" sz="2800" dirty="0"/>
          </a:p>
        </p:txBody>
      </p:sp>
      <p:pic>
        <p:nvPicPr>
          <p:cNvPr id="3" name="Picture 2" descr="A screenshot of a cell phone&#10;&#10;Description automatically generated">
            <a:extLst>
              <a:ext uri="{FF2B5EF4-FFF2-40B4-BE49-F238E27FC236}">
                <a16:creationId xmlns:a16="http://schemas.microsoft.com/office/drawing/2014/main" id="{658D633E-EB35-6A47-9FC5-604328FA1A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5005" y="3794265"/>
            <a:ext cx="5306389" cy="1977091"/>
          </a:xfrm>
          <a:prstGeom prst="rect">
            <a:avLst/>
          </a:prstGeom>
          <a:ln>
            <a:solidFill>
              <a:srgbClr val="0070C0"/>
            </a:solidFill>
          </a:ln>
        </p:spPr>
      </p:pic>
    </p:spTree>
  </p:cSld>
  <p:clrMapOvr>
    <a:masterClrMapping/>
  </p:clrMapOvr>
  <mc:AlternateContent xmlns:mc="http://schemas.openxmlformats.org/markup-compatibility/2006" xmlns:p14="http://schemas.microsoft.com/office/powerpoint/2010/main">
    <mc:Choice Requires="p14">
      <p:transition spd="slow" p14:dur="2000" advTm="57031"/>
    </mc:Choice>
    <mc:Fallback xmlns="">
      <p:transition spd="slow" advTm="57031"/>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4A708B16-6697-1845-83B6-53D245714FBD}" type="datetime12">
              <a:rPr lang="en-US" altLang="en-US" smtClean="0"/>
              <a:t>6:54 PM</a:t>
            </a:fld>
            <a:endParaRPr lang="en-US" altLang="en-US"/>
          </a:p>
        </p:txBody>
      </p:sp>
      <p:sp>
        <p:nvSpPr>
          <p:cNvPr id="2867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99BC5349-DCAD-4E44-A854-595BB4825A4F}" type="slidenum">
              <a:rPr lang="en-US" altLang="en-US" smtClean="0">
                <a:latin typeface="Comic Sans MS" pitchFamily="66" charset="0"/>
              </a:rPr>
              <a:pPr/>
              <a:t>35</a:t>
            </a:fld>
            <a:endParaRPr lang="en-US" altLang="en-US">
              <a:latin typeface="Comic Sans MS" pitchFamily="66" charset="0"/>
            </a:endParaRPr>
          </a:p>
        </p:txBody>
      </p:sp>
      <p:sp>
        <p:nvSpPr>
          <p:cNvPr id="28677" name="Rectangle 2"/>
          <p:cNvSpPr>
            <a:spLocks noGrp="1" noChangeArrowheads="1"/>
          </p:cNvSpPr>
          <p:nvPr>
            <p:ph type="title"/>
          </p:nvPr>
        </p:nvSpPr>
        <p:spPr>
          <a:xfrm>
            <a:off x="-285750" y="0"/>
            <a:ext cx="7772400" cy="809625"/>
          </a:xfrm>
        </p:spPr>
        <p:txBody>
          <a:bodyPr/>
          <a:lstStyle/>
          <a:p>
            <a:r>
              <a:rPr lang="en-US" altLang="en-US">
                <a:solidFill>
                  <a:schemeClr val="tx1"/>
                </a:solidFill>
              </a:rPr>
              <a:t>Watson &amp;</a:t>
            </a:r>
            <a:r>
              <a:rPr lang="en-US" altLang="en-US" b="1">
                <a:solidFill>
                  <a:srgbClr val="FF3300"/>
                </a:solidFill>
              </a:rPr>
              <a:t> </a:t>
            </a:r>
            <a:r>
              <a:rPr lang="en-US" altLang="en-US">
                <a:solidFill>
                  <a:schemeClr val="tx1"/>
                </a:solidFill>
              </a:rPr>
              <a:t>Crick-1953</a:t>
            </a:r>
          </a:p>
        </p:txBody>
      </p:sp>
      <p:sp>
        <p:nvSpPr>
          <p:cNvPr id="28678" name="Text Box 5"/>
          <p:cNvSpPr txBox="1">
            <a:spLocks noChangeArrowheads="1"/>
          </p:cNvSpPr>
          <p:nvPr/>
        </p:nvSpPr>
        <p:spPr bwMode="auto">
          <a:xfrm>
            <a:off x="215689" y="2586183"/>
            <a:ext cx="1603548" cy="3323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200" dirty="0"/>
              <a:t>The work which began with Avery's identification of DNA as the "transforming principle" thus led to research that overturned the old conception of DNA as a repetitive and simple molecule, confirmed DNA's role in genetic transmission, and, with James Watson and Francis Crick's 1953 paper, elucidated its structure.</a:t>
            </a:r>
          </a:p>
          <a:p>
            <a:pPr>
              <a:spcBef>
                <a:spcPct val="50000"/>
              </a:spcBef>
            </a:pPr>
            <a:endParaRPr lang="en-US" altLang="en-US" sz="1200" dirty="0"/>
          </a:p>
        </p:txBody>
      </p:sp>
      <p:sp>
        <p:nvSpPr>
          <p:cNvPr id="28679" name="Text Box 7"/>
          <p:cNvSpPr txBox="1">
            <a:spLocks noChangeArrowheads="1"/>
          </p:cNvSpPr>
          <p:nvPr/>
        </p:nvSpPr>
        <p:spPr bwMode="auto">
          <a:xfrm>
            <a:off x="1957959" y="831598"/>
            <a:ext cx="474296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b="1" dirty="0"/>
              <a:t>J. D. WATSON and F. H. C. CRICK</a:t>
            </a:r>
            <a:br>
              <a:rPr lang="en-US" altLang="en-US" sz="1400" b="1" dirty="0"/>
            </a:br>
            <a:r>
              <a:rPr lang="en-US" altLang="en-US" sz="1400" b="1" dirty="0"/>
              <a:t>Molecular Structure of Nucleic Acids</a:t>
            </a:r>
          </a:p>
          <a:p>
            <a:r>
              <a:rPr lang="en-US" altLang="en-US" sz="1400" b="1" dirty="0"/>
              <a:t>Nature, 25 April 1953, VOL 171,737-738 1953 </a:t>
            </a:r>
            <a:endParaRPr lang="en-US" altLang="en-US" sz="1400" dirty="0"/>
          </a:p>
        </p:txBody>
      </p:sp>
      <p:pic>
        <p:nvPicPr>
          <p:cNvPr id="28680" name="Picture 8" descr="cr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3867" y="887432"/>
            <a:ext cx="1143000" cy="161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81" name="Picture 9" descr="wats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689" y="831598"/>
            <a:ext cx="1143000" cy="161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82" name="Picture 10" descr="watson and crick model of dn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9237" y="1713535"/>
            <a:ext cx="3438525" cy="4581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83" name="Text Box 11"/>
          <p:cNvSpPr txBox="1">
            <a:spLocks noChangeArrowheads="1"/>
          </p:cNvSpPr>
          <p:nvPr/>
        </p:nvSpPr>
        <p:spPr bwMode="auto">
          <a:xfrm>
            <a:off x="5267577" y="2696852"/>
            <a:ext cx="1955800" cy="3416320"/>
          </a:xfrm>
          <a:prstGeom prst="rect">
            <a:avLst/>
          </a:prstGeom>
          <a:noFill/>
          <a:ln>
            <a:solidFill>
              <a:srgbClr val="0070C0"/>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This is a picture of part of the original model built by Watson and Crick at Cambridge in 1953. </a:t>
            </a:r>
          </a:p>
          <a:p>
            <a:endParaRPr lang="en-US" altLang="en-US" dirty="0"/>
          </a:p>
          <a:p>
            <a:r>
              <a:rPr lang="en-US" altLang="en-US" dirty="0"/>
              <a:t>One wonders what they would have done if they had 3D software like we have today…..</a:t>
            </a:r>
          </a:p>
        </p:txBody>
      </p:sp>
      <p:pic>
        <p:nvPicPr>
          <p:cNvPr id="11" name="Picture 10" descr="DH-Nature">
            <a:extLst>
              <a:ext uri="{FF2B5EF4-FFF2-40B4-BE49-F238E27FC236}">
                <a16:creationId xmlns:a16="http://schemas.microsoft.com/office/drawing/2014/main" id="{93E6F652-B6E6-8849-A5F2-80A76F8DB1E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731490" y="2498735"/>
            <a:ext cx="1085850" cy="39909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advTm="47902"/>
    </mc:Choice>
    <mc:Fallback xmlns="">
      <p:transition spd="slow" advTm="47902"/>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2505-8D0E-C747-BA24-C2FA246D498F}"/>
              </a:ext>
            </a:extLst>
          </p:cNvPr>
          <p:cNvSpPr>
            <a:spLocks noGrp="1"/>
          </p:cNvSpPr>
          <p:nvPr>
            <p:ph type="title"/>
          </p:nvPr>
        </p:nvSpPr>
        <p:spPr>
          <a:xfrm>
            <a:off x="68844" y="133350"/>
            <a:ext cx="8900996" cy="460731"/>
          </a:xfrm>
        </p:spPr>
        <p:txBody>
          <a:bodyPr/>
          <a:lstStyle/>
          <a:p>
            <a:r>
              <a:rPr lang="en-US" dirty="0"/>
              <a:t>Molecular Structure of Nucleic Acids</a:t>
            </a:r>
          </a:p>
        </p:txBody>
      </p:sp>
      <p:pic>
        <p:nvPicPr>
          <p:cNvPr id="7" name="Content Placeholder 6" descr="A close up of a newspaper&#10;&#10;Description automatically generated">
            <a:extLst>
              <a:ext uri="{FF2B5EF4-FFF2-40B4-BE49-F238E27FC236}">
                <a16:creationId xmlns:a16="http://schemas.microsoft.com/office/drawing/2014/main" id="{0FBD2E87-4DCE-5848-91A8-3A3599DFB9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2918" y="1056192"/>
            <a:ext cx="3689992" cy="5238750"/>
          </a:xfrm>
          <a:ln>
            <a:solidFill>
              <a:srgbClr val="0070C0"/>
            </a:solidFill>
          </a:ln>
        </p:spPr>
      </p:pic>
      <p:sp>
        <p:nvSpPr>
          <p:cNvPr id="4" name="Date Placeholder 3">
            <a:extLst>
              <a:ext uri="{FF2B5EF4-FFF2-40B4-BE49-F238E27FC236}">
                <a16:creationId xmlns:a16="http://schemas.microsoft.com/office/drawing/2014/main" id="{63AEFCEB-D5AF-9D40-80FE-0CC3584C4C7B}"/>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70C48A1D-A45C-5A49-9847-F6DE05179B1F}"/>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36</a:t>
            </a:fld>
            <a:endParaRPr lang="en-US"/>
          </a:p>
        </p:txBody>
      </p:sp>
      <p:pic>
        <p:nvPicPr>
          <p:cNvPr id="9" name="Picture 8" descr="A close up of a newspaper&#10;&#10;Description automatically generated">
            <a:extLst>
              <a:ext uri="{FF2B5EF4-FFF2-40B4-BE49-F238E27FC236}">
                <a16:creationId xmlns:a16="http://schemas.microsoft.com/office/drawing/2014/main" id="{C3BF979C-E673-C548-BB02-2BF1F2514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501" y="1056191"/>
            <a:ext cx="3607522" cy="5238750"/>
          </a:xfrm>
          <a:prstGeom prst="rect">
            <a:avLst/>
          </a:prstGeom>
          <a:ln>
            <a:solidFill>
              <a:srgbClr val="0070C0"/>
            </a:solidFill>
          </a:ln>
        </p:spPr>
      </p:pic>
    </p:spTree>
    <p:extLst>
      <p:ext uri="{BB962C8B-B14F-4D97-AF65-F5344CB8AC3E}">
        <p14:creationId xmlns:p14="http://schemas.microsoft.com/office/powerpoint/2010/main" val="2949257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B586586-2B7A-A447-99EA-B4F96429501D}" type="datetime12">
              <a:rPr lang="en-US" altLang="en-US" smtClean="0"/>
              <a:t>6:54 PM</a:t>
            </a:fld>
            <a:endParaRPr lang="en-US" altLang="en-US"/>
          </a:p>
        </p:txBody>
      </p:sp>
      <p:sp>
        <p:nvSpPr>
          <p:cNvPr id="2970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2193A465-460B-4A01-BDBC-E7AB1D55C56E}" type="slidenum">
              <a:rPr lang="en-US" altLang="en-US" smtClean="0">
                <a:latin typeface="Comic Sans MS" pitchFamily="66" charset="0"/>
              </a:rPr>
              <a:pPr/>
              <a:t>37</a:t>
            </a:fld>
            <a:endParaRPr lang="en-US" altLang="en-US">
              <a:latin typeface="Comic Sans MS" pitchFamily="66" charset="0"/>
            </a:endParaRPr>
          </a:p>
        </p:txBody>
      </p:sp>
      <p:sp>
        <p:nvSpPr>
          <p:cNvPr id="29701" name="Rectangle 2"/>
          <p:cNvSpPr>
            <a:spLocks noGrp="1" noChangeArrowheads="1"/>
          </p:cNvSpPr>
          <p:nvPr>
            <p:ph type="title"/>
          </p:nvPr>
        </p:nvSpPr>
        <p:spPr>
          <a:xfrm>
            <a:off x="-412750" y="184150"/>
            <a:ext cx="7772400" cy="495300"/>
          </a:xfrm>
        </p:spPr>
        <p:txBody>
          <a:bodyPr/>
          <a:lstStyle/>
          <a:p>
            <a:r>
              <a:rPr lang="en-US" altLang="en-US">
                <a:solidFill>
                  <a:schemeClr val="tx1"/>
                </a:solidFill>
              </a:rPr>
              <a:t>von Bertalanffy &amp; Bickis - 1956</a:t>
            </a:r>
          </a:p>
        </p:txBody>
      </p:sp>
      <p:sp>
        <p:nvSpPr>
          <p:cNvPr id="29702" name="Text Box 3"/>
          <p:cNvSpPr txBox="1">
            <a:spLocks noChangeArrowheads="1"/>
          </p:cNvSpPr>
          <p:nvPr/>
        </p:nvSpPr>
        <p:spPr bwMode="auto">
          <a:xfrm>
            <a:off x="149412" y="940082"/>
            <a:ext cx="4004235" cy="1583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sz="1400" b="1" dirty="0">
                <a:latin typeface="+mn-lt"/>
              </a:rPr>
              <a:t>Ludwig von </a:t>
            </a:r>
            <a:r>
              <a:rPr lang="en-US" altLang="en-US" sz="1400" b="1" dirty="0" err="1">
                <a:latin typeface="+mn-lt"/>
              </a:rPr>
              <a:t>Bertalanffy</a:t>
            </a:r>
            <a:r>
              <a:rPr lang="en-US" altLang="en-US" sz="1400" b="1" dirty="0">
                <a:latin typeface="+mn-lt"/>
              </a:rPr>
              <a:t> (1901-1972)</a:t>
            </a:r>
            <a:r>
              <a:rPr lang="en-US" altLang="en-US" sz="1400" dirty="0">
                <a:latin typeface="+mn-lt"/>
              </a:rPr>
              <a:t> </a:t>
            </a:r>
          </a:p>
          <a:p>
            <a:pPr>
              <a:lnSpc>
                <a:spcPct val="96000"/>
              </a:lnSpc>
            </a:pPr>
            <a:endParaRPr lang="en-US" altLang="en-US" sz="1400" dirty="0">
              <a:latin typeface="+mn-lt"/>
            </a:endParaRPr>
          </a:p>
          <a:p>
            <a:r>
              <a:rPr lang="en-US" altLang="en-US" sz="1400" dirty="0">
                <a:solidFill>
                  <a:srgbClr val="FF3300"/>
                </a:solidFill>
                <a:latin typeface="+mn-lt"/>
              </a:rPr>
              <a:t>von </a:t>
            </a:r>
            <a:r>
              <a:rPr lang="en-US" altLang="en-US" sz="1400" dirty="0" err="1">
                <a:solidFill>
                  <a:srgbClr val="FF3300"/>
                </a:solidFill>
                <a:latin typeface="+mn-lt"/>
              </a:rPr>
              <a:t>Bertalanffy</a:t>
            </a:r>
            <a:r>
              <a:rPr lang="en-US" altLang="en-US" sz="1400" dirty="0">
                <a:solidFill>
                  <a:srgbClr val="FF3300"/>
                </a:solidFill>
                <a:latin typeface="+mn-lt"/>
              </a:rPr>
              <a:t> &amp; </a:t>
            </a:r>
            <a:r>
              <a:rPr lang="en-US" altLang="en-US" sz="1400" dirty="0" err="1">
                <a:solidFill>
                  <a:srgbClr val="FF3300"/>
                </a:solidFill>
                <a:latin typeface="+mn-lt"/>
              </a:rPr>
              <a:t>Bickis</a:t>
            </a:r>
            <a:r>
              <a:rPr lang="en-US" altLang="en-US" sz="1400" dirty="0">
                <a:solidFill>
                  <a:srgbClr val="FF3300"/>
                </a:solidFill>
                <a:latin typeface="+mn-lt"/>
              </a:rPr>
              <a:t>    </a:t>
            </a:r>
            <a:r>
              <a:rPr lang="en-US" altLang="en-US" sz="1400" dirty="0">
                <a:latin typeface="+mn-lt"/>
              </a:rPr>
              <a:t>(1956)  </a:t>
            </a:r>
          </a:p>
          <a:p>
            <a:r>
              <a:rPr lang="en-US" altLang="en-US" sz="1400" dirty="0">
                <a:latin typeface="+mn-lt"/>
              </a:rPr>
              <a:t>The </a:t>
            </a:r>
            <a:r>
              <a:rPr lang="en-US" altLang="en-US" sz="1400" dirty="0">
                <a:solidFill>
                  <a:schemeClr val="accent2"/>
                </a:solidFill>
                <a:latin typeface="+mn-lt"/>
              </a:rPr>
              <a:t>metachromatic fluorescence of AO</a:t>
            </a:r>
            <a:r>
              <a:rPr lang="en-US" altLang="en-US" sz="1400" dirty="0">
                <a:latin typeface="+mn-lt"/>
              </a:rPr>
              <a:t>  was used to identify and quantitate RNA  in tissues  and that also that normal and malignant cells could be discriminated </a:t>
            </a:r>
          </a:p>
        </p:txBody>
      </p:sp>
      <p:pic>
        <p:nvPicPr>
          <p:cNvPr id="29703" name="Picture 3" descr="4600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177212" y="989574"/>
            <a:ext cx="3190875" cy="1143000"/>
          </a:xfrm>
          <a:noFill/>
        </p:spPr>
      </p:pic>
      <p:sp>
        <p:nvSpPr>
          <p:cNvPr id="29704" name="Text Box 5"/>
          <p:cNvSpPr txBox="1">
            <a:spLocks noChangeArrowheads="1"/>
          </p:cNvSpPr>
          <p:nvPr/>
        </p:nvSpPr>
        <p:spPr bwMode="auto">
          <a:xfrm>
            <a:off x="5636746" y="2031066"/>
            <a:ext cx="297395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dirty="0"/>
              <a:t>AO - Absorption Max 467 nm</a:t>
            </a:r>
          </a:p>
        </p:txBody>
      </p:sp>
      <p:pic>
        <p:nvPicPr>
          <p:cNvPr id="3" name="Picture 2" descr="A close up of many different types of food&#10;&#10;Description automatically generated">
            <a:extLst>
              <a:ext uri="{FF2B5EF4-FFF2-40B4-BE49-F238E27FC236}">
                <a16:creationId xmlns:a16="http://schemas.microsoft.com/office/drawing/2014/main" id="{18AD30FA-4211-6247-BC4E-75047F3D66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754" y="2558661"/>
            <a:ext cx="3613890" cy="3639778"/>
          </a:xfrm>
          <a:prstGeom prst="rect">
            <a:avLst/>
          </a:prstGeom>
        </p:spPr>
      </p:pic>
      <p:pic>
        <p:nvPicPr>
          <p:cNvPr id="5" name="Picture 4" descr="A picture containing table&#10;&#10;Description automatically generated">
            <a:extLst>
              <a:ext uri="{FF2B5EF4-FFF2-40B4-BE49-F238E27FC236}">
                <a16:creationId xmlns:a16="http://schemas.microsoft.com/office/drawing/2014/main" id="{092ABB8C-A838-9C4F-B797-9296C18C40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7407" y="5015003"/>
            <a:ext cx="3712633" cy="1293164"/>
          </a:xfrm>
          <a:prstGeom prst="rect">
            <a:avLst/>
          </a:prstGeom>
        </p:spPr>
      </p:pic>
      <p:sp>
        <p:nvSpPr>
          <p:cNvPr id="6" name="Rectangle 5">
            <a:extLst>
              <a:ext uri="{FF2B5EF4-FFF2-40B4-BE49-F238E27FC236}">
                <a16:creationId xmlns:a16="http://schemas.microsoft.com/office/drawing/2014/main" id="{4D66AFF8-19FF-1347-A828-D23143D7CA73}"/>
              </a:ext>
            </a:extLst>
          </p:cNvPr>
          <p:cNvSpPr/>
          <p:nvPr/>
        </p:nvSpPr>
        <p:spPr>
          <a:xfrm>
            <a:off x="4408040" y="3069457"/>
            <a:ext cx="4572000" cy="954107"/>
          </a:xfrm>
          <a:prstGeom prst="rect">
            <a:avLst/>
          </a:prstGeom>
          <a:ln>
            <a:solidFill>
              <a:srgbClr val="0070C0"/>
            </a:solidFill>
          </a:ln>
        </p:spPr>
        <p:txBody>
          <a:bodyPr>
            <a:spAutoFit/>
          </a:bodyPr>
          <a:lstStyle/>
          <a:p>
            <a:r>
              <a:rPr lang="en-US" sz="1400" i="1" dirty="0">
                <a:solidFill>
                  <a:srgbClr val="000000"/>
                </a:solidFill>
                <a:latin typeface="+mn-lt"/>
              </a:rPr>
              <a:t>“Identification of cytoplasmic basophilia (ribonucleic acid) by fluorescence microscopy” </a:t>
            </a:r>
            <a:r>
              <a:rPr lang="en-US" sz="1400" i="1" dirty="0">
                <a:latin typeface="+mn-lt"/>
              </a:rPr>
              <a:t>von </a:t>
            </a:r>
            <a:r>
              <a:rPr lang="en-US" sz="1400" i="1" dirty="0" err="1">
                <a:latin typeface="+mn-lt"/>
              </a:rPr>
              <a:t>Bertalanffy</a:t>
            </a:r>
            <a:r>
              <a:rPr lang="en-US" sz="1400" i="1" dirty="0">
                <a:latin typeface="+mn-lt"/>
              </a:rPr>
              <a:t>, L.</a:t>
            </a:r>
          </a:p>
          <a:p>
            <a:r>
              <a:rPr lang="en-US" sz="1400" i="1" dirty="0" err="1">
                <a:latin typeface="+mn-lt"/>
              </a:rPr>
              <a:t>Bickis</a:t>
            </a:r>
            <a:r>
              <a:rPr lang="en-US" sz="1400" i="1" dirty="0">
                <a:latin typeface="+mn-lt"/>
              </a:rPr>
              <a:t>, I.; Journal of Histochemistry and Cytochemistry 4: 481-493, 1956</a:t>
            </a:r>
          </a:p>
        </p:txBody>
      </p:sp>
    </p:spTree>
  </p:cSld>
  <p:clrMapOvr>
    <a:masterClrMapping/>
  </p:clrMapOvr>
  <mc:AlternateContent xmlns:mc="http://schemas.openxmlformats.org/markup-compatibility/2006" xmlns:p14="http://schemas.microsoft.com/office/powerpoint/2010/main">
    <mc:Choice Requires="p14">
      <p:transition spd="slow" p14:dur="2000" advTm="59702"/>
    </mc:Choice>
    <mc:Fallback xmlns="">
      <p:transition spd="slow" advTm="59702"/>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618AC9A3-5BD2-5B4D-9A69-0318DA60DA6F}" type="datetime12">
              <a:rPr lang="en-US" altLang="en-US" smtClean="0"/>
              <a:t>6:54 PM</a:t>
            </a:fld>
            <a:endParaRPr lang="en-US" altLang="en-US"/>
          </a:p>
        </p:txBody>
      </p:sp>
      <p:sp>
        <p:nvSpPr>
          <p:cNvPr id="3072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2FEE3213-C88F-429F-9582-2EDFDF32593F}" type="slidenum">
              <a:rPr lang="en-US" altLang="en-US" smtClean="0">
                <a:latin typeface="Comic Sans MS" pitchFamily="66" charset="0"/>
              </a:rPr>
              <a:pPr/>
              <a:t>38</a:t>
            </a:fld>
            <a:endParaRPr lang="en-US" altLang="en-US">
              <a:latin typeface="Comic Sans MS" pitchFamily="66" charset="0"/>
            </a:endParaRPr>
          </a:p>
        </p:txBody>
      </p:sp>
      <p:sp>
        <p:nvSpPr>
          <p:cNvPr id="30725" name="Rectangle 2"/>
          <p:cNvSpPr>
            <a:spLocks noGrp="1" noChangeArrowheads="1"/>
          </p:cNvSpPr>
          <p:nvPr>
            <p:ph type="title"/>
          </p:nvPr>
        </p:nvSpPr>
        <p:spPr>
          <a:xfrm>
            <a:off x="-1122363" y="0"/>
            <a:ext cx="7772401" cy="838200"/>
          </a:xfrm>
        </p:spPr>
        <p:txBody>
          <a:bodyPr/>
          <a:lstStyle/>
          <a:p>
            <a:r>
              <a:rPr lang="en-US" altLang="en-US">
                <a:solidFill>
                  <a:schemeClr val="tx1"/>
                </a:solidFill>
              </a:rPr>
              <a:t>Wallace Coulter</a:t>
            </a:r>
          </a:p>
        </p:txBody>
      </p:sp>
      <p:sp>
        <p:nvSpPr>
          <p:cNvPr id="30726" name="Rectangle 3"/>
          <p:cNvSpPr>
            <a:spLocks noGrp="1" noChangeArrowheads="1"/>
          </p:cNvSpPr>
          <p:nvPr>
            <p:ph type="body" idx="1"/>
          </p:nvPr>
        </p:nvSpPr>
        <p:spPr>
          <a:xfrm>
            <a:off x="427038" y="806450"/>
            <a:ext cx="6286500" cy="1663700"/>
          </a:xfrm>
        </p:spPr>
        <p:txBody>
          <a:bodyPr/>
          <a:lstStyle/>
          <a:p>
            <a:pPr lvl="2">
              <a:lnSpc>
                <a:spcPct val="96000"/>
              </a:lnSpc>
              <a:buFontTx/>
              <a:buNone/>
            </a:pPr>
            <a:endParaRPr lang="en-US" altLang="en-US" sz="1600"/>
          </a:p>
          <a:p>
            <a:pPr>
              <a:lnSpc>
                <a:spcPct val="96000"/>
              </a:lnSpc>
              <a:buFontTx/>
              <a:buNone/>
            </a:pPr>
            <a:r>
              <a:rPr lang="en-US" altLang="en-US" sz="2000" b="1">
                <a:solidFill>
                  <a:srgbClr val="FF3300"/>
                </a:solidFill>
              </a:rPr>
              <a:t>Wallace Coulter</a:t>
            </a:r>
            <a:r>
              <a:rPr lang="en-US" altLang="en-US" sz="2000" b="1"/>
              <a:t> - Coulter orifice - 1956</a:t>
            </a:r>
            <a:r>
              <a:rPr lang="en-US" altLang="en-US" sz="2000"/>
              <a:t> - </a:t>
            </a:r>
          </a:p>
          <a:p>
            <a:pPr>
              <a:lnSpc>
                <a:spcPct val="96000"/>
              </a:lnSpc>
              <a:buFontTx/>
              <a:buNone/>
            </a:pPr>
            <a:r>
              <a:rPr lang="en-US" altLang="en-US" sz="2000"/>
              <a:t>(patent 1953) - measured changes in electrical conductance as cells suspended in saline passed through a small orifice </a:t>
            </a:r>
            <a:endParaRPr lang="en-US" altLang="en-US"/>
          </a:p>
        </p:txBody>
      </p:sp>
      <p:pic>
        <p:nvPicPr>
          <p:cNvPr id="30727" name="Picture 4" descr="wallacecoul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2600" y="403225"/>
            <a:ext cx="1612900" cy="187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28" name="Text Box 5"/>
          <p:cNvSpPr txBox="1">
            <a:spLocks noChangeArrowheads="1"/>
          </p:cNvSpPr>
          <p:nvPr/>
        </p:nvSpPr>
        <p:spPr bwMode="auto">
          <a:xfrm>
            <a:off x="4716463" y="5942013"/>
            <a:ext cx="41402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The first commercial version of the Coulter Counter</a:t>
            </a:r>
          </a:p>
        </p:txBody>
      </p:sp>
      <p:sp>
        <p:nvSpPr>
          <p:cNvPr id="30729" name="Text Box 6"/>
          <p:cNvSpPr txBox="1">
            <a:spLocks noChangeArrowheads="1"/>
          </p:cNvSpPr>
          <p:nvPr/>
        </p:nvSpPr>
        <p:spPr bwMode="auto">
          <a:xfrm>
            <a:off x="3275013" y="3201988"/>
            <a:ext cx="1531937"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Coulter’s</a:t>
            </a:r>
          </a:p>
          <a:p>
            <a:r>
              <a:rPr lang="en-US" altLang="en-US"/>
              <a:t>Original 1953 </a:t>
            </a:r>
          </a:p>
          <a:p>
            <a:r>
              <a:rPr lang="en-US" altLang="en-US"/>
              <a:t>Patent  app’n</a:t>
            </a:r>
          </a:p>
          <a:p>
            <a:r>
              <a:rPr lang="en-US" altLang="en-US"/>
              <a:t>From 1949</a:t>
            </a:r>
          </a:p>
        </p:txBody>
      </p:sp>
      <p:grpSp>
        <p:nvGrpSpPr>
          <p:cNvPr id="30730" name="Group 7"/>
          <p:cNvGrpSpPr>
            <a:grpSpLocks/>
          </p:cNvGrpSpPr>
          <p:nvPr/>
        </p:nvGrpSpPr>
        <p:grpSpPr bwMode="auto">
          <a:xfrm>
            <a:off x="4706938" y="2833688"/>
            <a:ext cx="4183062" cy="3360737"/>
            <a:chOff x="2965" y="1785"/>
            <a:chExt cx="2635" cy="2117"/>
          </a:xfrm>
        </p:grpSpPr>
        <p:pic>
          <p:nvPicPr>
            <p:cNvPr id="30734" name="Picture 8" descr="first coulter cou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5" y="1785"/>
              <a:ext cx="2635" cy="1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35" name="Text Box 9"/>
            <p:cNvSpPr txBox="1">
              <a:spLocks noChangeArrowheads="1"/>
            </p:cNvSpPr>
            <p:nvPr/>
          </p:nvSpPr>
          <p:spPr bwMode="auto">
            <a:xfrm>
              <a:off x="4705" y="3556"/>
              <a:ext cx="875" cy="3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grpSp>
        <p:nvGrpSpPr>
          <p:cNvPr id="30731" name="Group 10"/>
          <p:cNvGrpSpPr>
            <a:grpSpLocks/>
          </p:cNvGrpSpPr>
          <p:nvPr/>
        </p:nvGrpSpPr>
        <p:grpSpPr bwMode="auto">
          <a:xfrm>
            <a:off x="333375" y="2361057"/>
            <a:ext cx="2649538" cy="4103688"/>
            <a:chOff x="210" y="1518"/>
            <a:chExt cx="1843" cy="2775"/>
          </a:xfrm>
        </p:grpSpPr>
        <p:pic>
          <p:nvPicPr>
            <p:cNvPr id="30732" name="Picture 11" descr="Coulter pat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 y="1518"/>
              <a:ext cx="1843" cy="2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33" name="Text Box 12"/>
            <p:cNvSpPr txBox="1">
              <a:spLocks noChangeArrowheads="1"/>
            </p:cNvSpPr>
            <p:nvPr/>
          </p:nvSpPr>
          <p:spPr bwMode="auto">
            <a:xfrm>
              <a:off x="225" y="3921"/>
              <a:ext cx="967" cy="3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spTree>
  </p:cSld>
  <p:clrMapOvr>
    <a:masterClrMapping/>
  </p:clrMapOvr>
  <mc:AlternateContent xmlns:mc="http://schemas.openxmlformats.org/markup-compatibility/2006" xmlns:p14="http://schemas.microsoft.com/office/powerpoint/2010/main">
    <mc:Choice Requires="p14">
      <p:transition spd="slow" p14:dur="2000" advTm="59986"/>
    </mc:Choice>
    <mc:Fallback xmlns="">
      <p:transition spd="slow" advTm="59986"/>
    </mc:Fallback>
  </mc:AlternateContent>
  <p:extLst>
    <p:ext uri="{3A86A75C-4F4B-4683-9AE1-C65F6400EC91}">
      <p14:laserTraceLst xmlns:p14="http://schemas.microsoft.com/office/powerpoint/2010/main">
        <p14:tracePtLst>
          <p14:tracePt t="17111" x="4273550" y="5708650"/>
          <p14:tracePt t="17318" x="4267200" y="5708650"/>
          <p14:tracePt t="17330" x="4248150" y="5708650"/>
          <p14:tracePt t="17342" x="4133850" y="5695950"/>
          <p14:tracePt t="17358" x="3994150" y="5683250"/>
          <p14:tracePt t="17375" x="3568700" y="5613400"/>
          <p14:tracePt t="17391" x="3403600" y="5594350"/>
          <p14:tracePt t="17408" x="3238500" y="5581650"/>
          <p14:tracePt t="17425" x="3194050" y="5575300"/>
          <p14:tracePt t="17442" x="3175000" y="5568950"/>
          <p14:tracePt t="17458" x="3168650" y="5568950"/>
          <p14:tracePt t="17637" x="3155950" y="5568950"/>
          <p14:tracePt t="17650" x="3124200" y="5568950"/>
          <p14:tracePt t="17662" x="2959100" y="5568950"/>
          <p14:tracePt t="17675" x="2806700" y="5524500"/>
          <p14:tracePt t="17693" x="2457450" y="5391150"/>
          <p14:tracePt t="17710" x="2336800" y="5302250"/>
          <p14:tracePt t="17725" x="2260600" y="5251450"/>
          <p14:tracePt t="17742" x="2197100" y="5200650"/>
          <p14:tracePt t="17935" x="2197100" y="5207000"/>
          <p14:tracePt t="17946" x="2197100" y="5213350"/>
          <p14:tracePt t="17959" x="2190750" y="5213350"/>
          <p14:tracePt t="17961" x="2184400" y="5219700"/>
          <p14:tracePt t="17977" x="2171700" y="5219700"/>
          <p14:tracePt t="17994" x="2159000" y="5219700"/>
          <p14:tracePt t="18009" x="2152650" y="5219700"/>
          <p14:tracePt t="18026" x="2127250" y="5200650"/>
          <p14:tracePt t="18043" x="2120900" y="5187950"/>
          <p14:tracePt t="18061" x="2101850" y="5168900"/>
          <p14:tracePt t="18076" x="2095500" y="5162550"/>
          <p14:tracePt t="18109" x="2089150" y="5162550"/>
          <p14:tracePt t="18110" x="2082800" y="5162550"/>
          <p14:tracePt t="18157" x="2082800" y="5175250"/>
          <p14:tracePt t="18163" x="2076450" y="5187950"/>
          <p14:tracePt t="18177" x="2063750" y="5200650"/>
          <p14:tracePt t="18195" x="2025650" y="5257800"/>
          <p14:tracePt t="18210" x="1993900" y="5295900"/>
          <p14:tracePt t="18226" x="1892300" y="5410200"/>
          <p14:tracePt t="18243" x="1841500" y="5473700"/>
          <p14:tracePt t="18259" x="1778000" y="5562600"/>
          <p14:tracePt t="18276" x="1701800" y="5695950"/>
          <p14:tracePt t="18292" x="1682750" y="5746750"/>
          <p14:tracePt t="18309" x="1657350" y="5816600"/>
          <p14:tracePt t="18325" x="1657350" y="5835650"/>
          <p14:tracePt t="18343" x="1657350" y="5842000"/>
          <p14:tracePt t="18561" x="1657350" y="5848350"/>
          <p14:tracePt t="18576" x="1657350" y="5861050"/>
          <p14:tracePt t="18577" x="1651000" y="5886450"/>
          <p14:tracePt t="18593" x="1644650" y="5918200"/>
          <p14:tracePt t="18609" x="1644650" y="5924550"/>
          <p14:tracePt t="18626" x="1644650" y="5937250"/>
          <p14:tracePt t="18642" x="1644650" y="5956300"/>
          <p14:tracePt t="18659" x="1651000" y="5975350"/>
          <p14:tracePt t="18676" x="1670050" y="6000750"/>
          <p14:tracePt t="18693" x="1682750" y="6013450"/>
          <p14:tracePt t="18709" x="1689100" y="6026150"/>
          <p14:tracePt t="18726" x="1720850" y="6051550"/>
          <p14:tracePt t="18743" x="1727200" y="6057900"/>
          <p14:tracePt t="18759" x="1746250" y="6070600"/>
          <p14:tracePt t="18775" x="1752600" y="6076950"/>
          <p14:tracePt t="18793" x="1752600" y="6083300"/>
          <p14:tracePt t="18809" x="1758950" y="6089650"/>
          <p14:tracePt t="18826" x="1765300" y="6102350"/>
          <p14:tracePt t="18842" x="1771650" y="6115050"/>
          <p14:tracePt t="18860" x="1778000" y="6121400"/>
          <p14:tracePt t="18875" x="1778000" y="6127750"/>
          <p14:tracePt t="18893" x="1778000" y="6134100"/>
          <p14:tracePt t="18909" x="1784350" y="6134100"/>
          <p14:tracePt t="20098" x="1784350" y="6140450"/>
          <p14:tracePt t="20122" x="1784350" y="6146800"/>
          <p14:tracePt t="20170" x="1784350" y="6153150"/>
          <p14:tracePt t="20298" x="1784350" y="6159500"/>
          <p14:tracePt t="31426" x="1803400" y="6159500"/>
          <p14:tracePt t="31443" x="1841500" y="6159500"/>
          <p14:tracePt t="31446" x="1943100" y="6134100"/>
          <p14:tracePt t="31458" x="2603500" y="5873750"/>
          <p14:tracePt t="31475" x="3035300" y="5664200"/>
          <p14:tracePt t="31492" x="3479800" y="5454650"/>
          <p14:tracePt t="31508" x="4305300" y="5099050"/>
          <p14:tracePt t="31527" x="4603750" y="4997450"/>
          <p14:tracePt t="31541" x="4889500" y="4921250"/>
          <p14:tracePt t="31559" x="4940300" y="4908550"/>
          <p14:tracePt t="31575" x="4953000" y="4908550"/>
          <p14:tracePt t="31769" x="5003800" y="4889500"/>
          <p14:tracePt t="31776" x="5086350" y="4864100"/>
          <p14:tracePt t="31792" x="5416550" y="4762500"/>
          <p14:tracePt t="31808" x="5638800" y="4730750"/>
          <p14:tracePt t="31825" x="6102350" y="4718050"/>
          <p14:tracePt t="31843" x="6299200" y="4718050"/>
          <p14:tracePt t="31860" x="6464300" y="4730750"/>
          <p14:tracePt t="31876" x="6673850" y="4781550"/>
          <p14:tracePt t="31893" x="6737350" y="4800600"/>
          <p14:tracePt t="31909" x="6813550" y="4819650"/>
          <p14:tracePt t="31925" x="6826250" y="4826000"/>
          <p14:tracePt t="31961" x="6819900" y="4819650"/>
          <p14:tracePt t="35318" x="6819900" y="4826000"/>
          <p14:tracePt t="40002" x="6807200" y="4838700"/>
          <p14:tracePt t="40027" x="6718300" y="4902200"/>
          <p14:tracePt t="40041" x="6527800" y="5022850"/>
          <p14:tracePt t="40042" x="6235700" y="5175250"/>
          <p14:tracePt t="40059" x="5619750" y="5486400"/>
          <p14:tracePt t="40076" x="5365750" y="5594350"/>
          <p14:tracePt t="40091" x="5010150" y="5753100"/>
          <p14:tracePt t="40108" x="4927600" y="5791200"/>
          <p14:tracePt t="40126" x="4864100" y="5816600"/>
          <p14:tracePt t="40143" x="4819650" y="5835650"/>
          <p14:tracePt t="40356" x="4800600" y="5842000"/>
          <p14:tracePt t="40368" x="4756150" y="5873750"/>
          <p14:tracePt t="40368" x="4692650" y="5924550"/>
          <p14:tracePt t="40393" x="4622800" y="5975350"/>
          <p14:tracePt t="40394" x="4565650" y="6013450"/>
          <p14:tracePt t="40410" x="4540250" y="6038850"/>
          <p14:tracePt t="40427" x="4508500" y="6064250"/>
          <p14:tracePt t="40441" x="4502150" y="6064250"/>
          <p14:tracePt t="40458" x="4495800" y="6070600"/>
          <p14:tracePt t="41030" x="4476750" y="6070600"/>
          <p14:tracePt t="41039" x="4425950" y="6089650"/>
          <p14:tracePt t="41058" x="4400550" y="6096000"/>
          <p14:tracePt t="41075" x="4349750" y="6115050"/>
          <p14:tracePt t="41091" x="4337050" y="6115050"/>
          <p14:tracePt t="41108" x="4324350" y="6115050"/>
          <p14:tracePt t="41124" x="4311650" y="6115050"/>
          <p14:tracePt t="42024" x="0" y="0"/>
        </p14:tracePtLst>
      </p14:laserTrace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3747444-288C-B241-8747-0D70418FE015}" type="datetime12">
              <a:rPr lang="en-US" altLang="en-US" smtClean="0"/>
              <a:t>6:54 PM</a:t>
            </a:fld>
            <a:endParaRPr lang="en-US" altLang="en-US"/>
          </a:p>
        </p:txBody>
      </p:sp>
      <p:sp>
        <p:nvSpPr>
          <p:cNvPr id="3174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D813CBC2-69FC-473B-A787-FE91CC9873FB}" type="slidenum">
              <a:rPr lang="en-US" altLang="en-US" smtClean="0">
                <a:latin typeface="Comic Sans MS" pitchFamily="66" charset="0"/>
              </a:rPr>
              <a:pPr/>
              <a:t>39</a:t>
            </a:fld>
            <a:endParaRPr lang="en-US" altLang="en-US">
              <a:latin typeface="Comic Sans MS" pitchFamily="66" charset="0"/>
            </a:endParaRPr>
          </a:p>
        </p:txBody>
      </p:sp>
      <p:sp>
        <p:nvSpPr>
          <p:cNvPr id="31749" name="Rectangle 2"/>
          <p:cNvSpPr>
            <a:spLocks noGrp="1" noChangeArrowheads="1"/>
          </p:cNvSpPr>
          <p:nvPr>
            <p:ph type="title"/>
          </p:nvPr>
        </p:nvSpPr>
        <p:spPr>
          <a:xfrm>
            <a:off x="715963" y="0"/>
            <a:ext cx="7772400" cy="898525"/>
          </a:xfrm>
        </p:spPr>
        <p:txBody>
          <a:bodyPr/>
          <a:lstStyle/>
          <a:p>
            <a:r>
              <a:rPr lang="en-US" altLang="en-US" sz="3200"/>
              <a:t>Cell Counting Theory</a:t>
            </a:r>
          </a:p>
        </p:txBody>
      </p:sp>
      <p:sp>
        <p:nvSpPr>
          <p:cNvPr id="31750" name="Rectangle 3"/>
          <p:cNvSpPr>
            <a:spLocks noGrp="1" noChangeArrowheads="1"/>
          </p:cNvSpPr>
          <p:nvPr>
            <p:ph type="body" idx="1"/>
          </p:nvPr>
        </p:nvSpPr>
        <p:spPr>
          <a:xfrm>
            <a:off x="312738" y="1331913"/>
            <a:ext cx="8626475" cy="4087812"/>
          </a:xfrm>
        </p:spPr>
        <p:txBody>
          <a:bodyPr/>
          <a:lstStyle/>
          <a:p>
            <a:r>
              <a:rPr lang="en-US" altLang="en-US" sz="2000" dirty="0"/>
              <a:t>The hemocytometer was the counting standard from about 1950 until the 1960’s.</a:t>
            </a:r>
          </a:p>
          <a:p>
            <a:r>
              <a:rPr lang="en-US" altLang="en-US" sz="2000" dirty="0"/>
              <a:t>the dimension of this device was 3x3x0.1 mm. Typically RBCs were counted using a 1:200 dilution from the 1 x 10</a:t>
            </a:r>
            <a:r>
              <a:rPr lang="en-US" altLang="en-US" sz="2000" baseline="30000" dirty="0"/>
              <a:t>6</a:t>
            </a:r>
            <a:r>
              <a:rPr lang="en-US" altLang="en-US" sz="2000" dirty="0"/>
              <a:t>/mm</a:t>
            </a:r>
            <a:r>
              <a:rPr lang="en-US" altLang="en-US" sz="2000" baseline="30000" dirty="0"/>
              <a:t>3</a:t>
            </a:r>
            <a:r>
              <a:rPr lang="en-US" altLang="en-US" sz="2000" dirty="0"/>
              <a:t> in whole blood.</a:t>
            </a:r>
          </a:p>
          <a:p>
            <a:r>
              <a:rPr lang="en-US" altLang="en-US" sz="2000" dirty="0"/>
              <a:t>Leukocytes (5x10</a:t>
            </a:r>
            <a:r>
              <a:rPr lang="en-US" altLang="en-US" sz="2000" baseline="30000" dirty="0"/>
              <a:t>3</a:t>
            </a:r>
            <a:r>
              <a:rPr lang="en-US" altLang="en-US" sz="2000" dirty="0"/>
              <a:t>/mm</a:t>
            </a:r>
            <a:r>
              <a:rPr lang="en-US" altLang="en-US" sz="2000" baseline="30000" dirty="0"/>
              <a:t>3</a:t>
            </a:r>
            <a:r>
              <a:rPr lang="en-US" altLang="en-US" sz="2000" dirty="0"/>
              <a:t>) were diluted 1:10 in a lysing reagent and a dye to stain nuclei </a:t>
            </a:r>
          </a:p>
          <a:p>
            <a:r>
              <a:rPr lang="en-US" altLang="en-US" sz="2000" dirty="0"/>
              <a:t>Statistical variation is calculated by the following:</a:t>
            </a:r>
          </a:p>
          <a:p>
            <a:pPr lvl="1">
              <a:buFontTx/>
              <a:buNone/>
            </a:pPr>
            <a:r>
              <a:rPr lang="en-US" altLang="en-US" sz="1800" dirty="0"/>
              <a:t>	- The standard deviation of a count on n items in n</a:t>
            </a:r>
            <a:r>
              <a:rPr lang="en-US" altLang="en-US" sz="1800" baseline="30000" dirty="0">
                <a:sym typeface="Bookshelf Symbol 2" pitchFamily="2" charset="2"/>
              </a:rPr>
              <a:t></a:t>
            </a:r>
            <a:r>
              <a:rPr lang="en-US" altLang="en-US" sz="1800" dirty="0">
                <a:sym typeface="Bookshelf Symbol 2" pitchFamily="2" charset="2"/>
              </a:rPr>
              <a:t> </a:t>
            </a:r>
          </a:p>
          <a:p>
            <a:pPr lvl="1">
              <a:buFontTx/>
              <a:buNone/>
            </a:pPr>
            <a:r>
              <a:rPr lang="en-US" altLang="en-US" sz="1800" dirty="0">
                <a:sym typeface="Bookshelf Symbol 2" pitchFamily="2" charset="2"/>
              </a:rPr>
              <a:t>	- Considering no more than 500 cells could be possibly counted manually the standard deviation would therefore be 22 </a:t>
            </a:r>
          </a:p>
          <a:p>
            <a:pPr lvl="1">
              <a:buFontTx/>
              <a:buNone/>
            </a:pPr>
            <a:r>
              <a:rPr lang="en-US" altLang="en-US" sz="1800" dirty="0">
                <a:sym typeface="Bookshelf Symbol 2" pitchFamily="2" charset="2"/>
              </a:rPr>
              <a:t>	- the coefficient of Variation (CV) is 22/500 or 4.4% </a:t>
            </a:r>
          </a:p>
          <a:p>
            <a:pPr lvl="1">
              <a:buFontTx/>
              <a:buNone/>
            </a:pPr>
            <a:r>
              <a:rPr lang="en-US" altLang="en-US" sz="1800" dirty="0">
                <a:sym typeface="Bookshelf Symbol 2" pitchFamily="2" charset="2"/>
              </a:rPr>
              <a:t>	- add pipetting and dilution errors and its about 10%</a:t>
            </a:r>
            <a:endParaRPr lang="en-US" altLang="en-US" sz="1800" dirty="0"/>
          </a:p>
        </p:txBody>
      </p:sp>
    </p:spTree>
  </p:cSld>
  <p:clrMapOvr>
    <a:masterClrMapping/>
  </p:clrMapOvr>
  <mc:AlternateContent xmlns:mc="http://schemas.openxmlformats.org/markup-compatibility/2006" xmlns:p14="http://schemas.microsoft.com/office/powerpoint/2010/main">
    <mc:Choice Requires="p14">
      <p:transition spd="slow" p14:dur="2000" advTm="125145"/>
    </mc:Choice>
    <mc:Fallback xmlns="">
      <p:transition spd="slow" advTm="125145"/>
    </mc:Fallback>
  </mc:AlternateContent>
  <p:extLst>
    <p:ext uri="{3A86A75C-4F4B-4683-9AE1-C65F6400EC91}">
      <p14:laserTraceLst xmlns:p14="http://schemas.microsoft.com/office/powerpoint/2010/main">
        <p14:tracePtLst>
          <p14:tracePt t="59313" x="996950" y="615950"/>
          <p14:tracePt t="59320" x="996950" y="622300"/>
          <p14:tracePt t="59375" x="996950" y="635000"/>
          <p14:tracePt t="59387" x="996950" y="673100"/>
          <p14:tracePt t="59405" x="996950" y="704850"/>
          <p14:tracePt t="59420" x="996950" y="812800"/>
          <p14:tracePt t="59438" x="1003300" y="857250"/>
          <p14:tracePt t="59453" x="1041400" y="927100"/>
          <p14:tracePt t="59472" x="1060450" y="946150"/>
          <p14:tracePt t="59486" x="1079500" y="971550"/>
          <p14:tracePt t="59504" x="1123950" y="1009650"/>
          <p14:tracePt t="59520" x="1130300" y="1028700"/>
          <p14:tracePt t="59537" x="1155700" y="1060450"/>
          <p14:tracePt t="59553" x="1168400" y="1085850"/>
          <p14:tracePt t="59571" x="1200150" y="1136650"/>
          <p14:tracePt t="59588" x="1225550" y="1174750"/>
          <p14:tracePt t="59604" x="1263650" y="1212850"/>
          <p14:tracePt t="59620" x="1352550" y="1295400"/>
          <p14:tracePt t="59639" x="1390650" y="1314450"/>
          <p14:tracePt t="59653" x="1416050" y="1314450"/>
          <p14:tracePt t="59849" x="1435100" y="1454150"/>
          <p14:tracePt t="59870" x="1530350" y="1752600"/>
          <p14:tracePt t="59871" x="1974850" y="2438400"/>
          <p14:tracePt t="59886" x="2292350" y="2781300"/>
          <p14:tracePt t="59904" x="3079750" y="3486150"/>
          <p14:tracePt t="59920" x="3473450" y="3803650"/>
          <p14:tracePt t="59937" x="3841750" y="4083050"/>
          <p14:tracePt t="59953" x="4337050" y="4413250"/>
          <p14:tracePt t="60216" x="4343400" y="4413250"/>
          <p14:tracePt t="60216" x="4356100" y="4413250"/>
          <p14:tracePt t="60240" x="4362450" y="4413250"/>
          <p14:tracePt t="60263" x="4368800" y="4413250"/>
          <p14:tracePt t="60286" x="4375150" y="4413250"/>
          <p14:tracePt t="60665" x="4381500" y="4413250"/>
          <p14:tracePt t="60671" x="4406900" y="4413250"/>
          <p14:tracePt t="60671" x="4470400" y="4406900"/>
          <p14:tracePt t="60689" x="4578350" y="4394200"/>
          <p14:tracePt t="60703" x="4794250" y="4368800"/>
          <p14:tracePt t="60720" x="5365750" y="4343400"/>
          <p14:tracePt t="60737" x="5632450" y="4343400"/>
          <p14:tracePt t="60753" x="5822950" y="4343400"/>
          <p14:tracePt t="60770" x="6038850" y="4362450"/>
          <p14:tracePt t="60788" x="6083300" y="4368800"/>
          <p14:tracePt t="60803" x="6121400" y="4375150"/>
          <p14:tracePt t="60820" x="6127750" y="4375150"/>
          <p14:tracePt t="60837" x="6134100" y="4375150"/>
          <p14:tracePt t="61020" x="6134100" y="4381500"/>
          <p14:tracePt t="61659" x="6134100" y="4387850"/>
          <p14:tracePt t="61671" x="6134100" y="4406900"/>
          <p14:tracePt t="61688" x="6134100" y="4413250"/>
          <p14:tracePt t="61703" x="6134100" y="4419600"/>
          <p14:tracePt t="61764" x="6134100" y="4425950"/>
          <p14:tracePt t="61800" x="6134100" y="4432300"/>
          <p14:tracePt t="62711" x="6134100" y="4438650"/>
          <p14:tracePt t="62723" x="6134100" y="4445000"/>
          <p14:tracePt t="62737" x="6134100" y="4451350"/>
          <p14:tracePt t="62782" x="6134100" y="4457700"/>
          <p14:tracePt t="62817" x="6134100" y="4464050"/>
          <p14:tracePt t="62841" x="6134100" y="4470400"/>
          <p14:tracePt t="64046" x="6121400" y="4470400"/>
          <p14:tracePt t="64051" x="6096000" y="4476750"/>
          <p14:tracePt t="64069" x="5848350" y="4527550"/>
          <p14:tracePt t="64087" x="5499100" y="4610100"/>
          <p14:tracePt t="64104" x="4730750" y="4794250"/>
          <p14:tracePt t="64122" x="4400550" y="4870450"/>
          <p14:tracePt t="64135" x="3917950" y="4959350"/>
          <p14:tracePt t="64154" x="3765550" y="4978400"/>
          <p14:tracePt t="64169" x="3619500" y="4978400"/>
          <p14:tracePt t="64188" x="3581400" y="4978400"/>
          <p14:tracePt t="64203" x="3568700" y="4978400"/>
          <p14:tracePt t="64400" x="3562350" y="4978400"/>
          <p14:tracePt t="64413" x="3549650" y="4978400"/>
          <p14:tracePt t="64420" x="3530600" y="4978400"/>
          <p14:tracePt t="64437" x="3467100" y="4972050"/>
          <p14:tracePt t="64455" x="3429000" y="4959350"/>
          <p14:tracePt t="64471" x="3359150" y="4908550"/>
          <p14:tracePt t="64486" x="3333750" y="4889500"/>
          <p14:tracePt t="64504" x="3314700" y="4864100"/>
          <p14:tracePt t="64504" x="3314700" y="4845050"/>
          <p14:tracePt t="64521" x="3308350" y="4826000"/>
          <p14:tracePt t="64537" x="3302000" y="4813300"/>
          <p14:tracePt t="64553" x="3302000" y="4800600"/>
          <p14:tracePt t="64569" x="3302000" y="4787900"/>
          <p14:tracePt t="64614" x="3302000" y="4781550"/>
          <p14:tracePt t="64616" x="3302000" y="4775200"/>
          <p14:tracePt t="64635" x="3302000" y="4743450"/>
          <p14:tracePt t="64654" x="3308350" y="4718050"/>
          <p14:tracePt t="64669" x="3333750" y="4686300"/>
          <p14:tracePt t="64687" x="3340100" y="4667250"/>
          <p14:tracePt t="64703" x="3346450" y="4660900"/>
          <p14:tracePt t="64720" x="3352800" y="4648200"/>
          <p14:tracePt t="64736" x="3359150" y="4648200"/>
          <p14:tracePt t="64781" x="3365500" y="4648200"/>
          <p14:tracePt t="64792" x="3371850" y="4648200"/>
          <p14:tracePt t="65004" x="3384550" y="4648200"/>
          <p14:tracePt t="65007" x="3397250" y="4641850"/>
          <p14:tracePt t="65019" x="3429000" y="4629150"/>
          <p14:tracePt t="65036" x="3511550" y="4597400"/>
          <p14:tracePt t="65053" x="3581400" y="4584700"/>
          <p14:tracePt t="65069" x="3657600" y="4572000"/>
          <p14:tracePt t="65086" x="3822700" y="4559300"/>
          <p14:tracePt t="65102" x="3898900" y="4559300"/>
          <p14:tracePt t="65120" x="4000500" y="4559300"/>
          <p14:tracePt t="65135" x="4025900" y="4559300"/>
          <p14:tracePt t="65153" x="4038600" y="4559300"/>
          <p14:tracePt t="65171" x="4038600" y="4552950"/>
          <p14:tracePt t="65206" x="4038600" y="4546600"/>
          <p14:tracePt t="65419" x="4044950" y="4546600"/>
          <p14:tracePt t="65436" x="4070350" y="4546600"/>
          <p14:tracePt t="65437" x="4089400" y="4546600"/>
          <p14:tracePt t="65453" x="4165600" y="4546600"/>
          <p14:tracePt t="65470" x="4216400" y="4546600"/>
          <p14:tracePt t="65486" x="4343400" y="4546600"/>
          <p14:tracePt t="65503" x="4425950" y="4546600"/>
          <p14:tracePt t="65519" x="4578350" y="4546600"/>
          <p14:tracePt t="65537" x="4648200" y="4546600"/>
          <p14:tracePt t="65553" x="4705350" y="4546600"/>
          <p14:tracePt t="65570" x="4775200" y="4546600"/>
          <p14:tracePt t="65586" x="4800600" y="4546600"/>
          <p14:tracePt t="65603" x="4806950" y="4546600"/>
          <p14:tracePt t="65619" x="4813300" y="4546600"/>
          <p14:tracePt t="65856" x="4832350" y="4546600"/>
          <p14:tracePt t="65870" x="4876800" y="4552950"/>
          <p14:tracePt t="65870" x="4933950" y="4559300"/>
          <p14:tracePt t="65886" x="5029200" y="4559300"/>
          <p14:tracePt t="65886" x="5149850" y="4559300"/>
          <p14:tracePt t="65904" x="5289550" y="4559300"/>
          <p14:tracePt t="65920" x="5422900" y="4572000"/>
          <p14:tracePt t="65937" x="5575300" y="4584700"/>
          <p14:tracePt t="65953" x="5632450" y="4591050"/>
          <p14:tracePt t="65970" x="5676900" y="4597400"/>
          <p14:tracePt t="65987" x="5689600" y="4603750"/>
          <p14:tracePt t="66187" x="5695950" y="4603750"/>
          <p14:tracePt t="66203" x="5708650" y="4603750"/>
          <p14:tracePt t="66203" x="5721350" y="4603750"/>
          <p14:tracePt t="66219" x="5746750" y="4603750"/>
          <p14:tracePt t="66237" x="5759450" y="4603750"/>
          <p14:tracePt t="66253" x="5772150" y="4603750"/>
          <p14:tracePt t="66271" x="5778500" y="4603750"/>
          <p14:tracePt t="67962" x="5772150" y="4603750"/>
          <p14:tracePt t="67962" x="5753100" y="4603750"/>
          <p14:tracePt t="67974" x="5715000" y="4603750"/>
          <p14:tracePt t="67986" x="5651500" y="4610100"/>
          <p14:tracePt t="68003" x="5556250" y="4629150"/>
          <p14:tracePt t="68020" x="5289550" y="4692650"/>
          <p14:tracePt t="68037" x="5187950" y="4718050"/>
          <p14:tracePt t="68053" x="4997450" y="4794250"/>
          <p14:tracePt t="68069" x="4921250" y="4832350"/>
          <p14:tracePt t="68087" x="4851400" y="4870450"/>
          <p14:tracePt t="68103" x="4724400" y="4933950"/>
          <p14:tracePt t="68120" x="4673600" y="4959350"/>
          <p14:tracePt t="68136" x="4597400" y="5003800"/>
          <p14:tracePt t="68153" x="4565650" y="5022850"/>
          <p14:tracePt t="68171" x="4533900" y="5048250"/>
          <p14:tracePt t="68188" x="4514850" y="5060950"/>
          <p14:tracePt t="68203" x="4502150" y="5080000"/>
          <p14:tracePt t="68220" x="4464050" y="5105400"/>
          <p14:tracePt t="68236" x="4432300" y="5124450"/>
          <p14:tracePt t="68253" x="4387850" y="5162550"/>
          <p14:tracePt t="68270" x="4356100" y="5175250"/>
          <p14:tracePt t="68289" x="4330700" y="5187950"/>
          <p14:tracePt t="68304" x="4298950" y="5194300"/>
          <p14:tracePt t="68320" x="4292600" y="5200650"/>
          <p14:tracePt t="68336" x="4286250" y="5200650"/>
          <p14:tracePt t="68494" x="4286250" y="5194300"/>
          <p14:tracePt t="68500" x="4286250" y="5187950"/>
          <p14:tracePt t="68520" x="4286250" y="5181600"/>
          <p14:tracePt t="68537" x="4286250" y="5168900"/>
          <p14:tracePt t="68554" x="4292600" y="5162550"/>
          <p14:tracePt t="68570" x="4298950" y="5143500"/>
          <p14:tracePt t="68586" x="4311650" y="5111750"/>
          <p14:tracePt t="68605" x="4318000" y="5099050"/>
          <p14:tracePt t="68619" x="4324350" y="5073650"/>
          <p14:tracePt t="68660" x="4324350" y="5067300"/>
          <p14:tracePt t="68666" x="4324350" y="5060950"/>
          <p14:tracePt t="68979" x="4324350" y="5054600"/>
          <p14:tracePt t="68990" x="4324350" y="5041900"/>
          <p14:tracePt t="69003" x="4324350" y="5029200"/>
          <p14:tracePt t="69019" x="4324350" y="5022850"/>
          <p14:tracePt t="69037" x="4318000" y="5010150"/>
          <p14:tracePt t="69073" x="4318000" y="5003800"/>
          <p14:tracePt t="70847" x="4343400" y="5003800"/>
          <p14:tracePt t="70857" x="4406900" y="4991100"/>
          <p14:tracePt t="70869" x="4806950" y="4895850"/>
          <p14:tracePt t="70891" x="5118100" y="4838700"/>
          <p14:tracePt t="70902" x="5664200" y="4762500"/>
          <p14:tracePt t="70920" x="5899150" y="4756150"/>
          <p14:tracePt t="70936" x="6076950" y="4743450"/>
          <p14:tracePt t="70953" x="6280150" y="4743450"/>
          <p14:tracePt t="70969" x="6343650" y="4743450"/>
          <p14:tracePt t="70989" x="6394450" y="4743450"/>
          <p14:tracePt t="71003" x="6407150" y="4743450"/>
          <p14:tracePt t="71250" x="6400800" y="4756150"/>
          <p14:tracePt t="71269" x="6394450" y="4768850"/>
          <p14:tracePt t="71271" x="6381750" y="4787900"/>
          <p14:tracePt t="71286" x="6381750" y="4794250"/>
          <p14:tracePt t="71356" x="6375400" y="4800600"/>
          <p14:tracePt t="71415" x="6375400" y="4806950"/>
          <p14:tracePt t="71427" x="6375400" y="4813300"/>
          <p14:tracePt t="71436" x="6375400" y="4819650"/>
          <p14:tracePt t="71452" x="6375400" y="4826000"/>
          <p14:tracePt t="77673" x="6362700" y="4832350"/>
          <p14:tracePt t="77684" x="6267450" y="4883150"/>
          <p14:tracePt t="77704" x="6121400" y="4940300"/>
          <p14:tracePt t="77720" x="5588000" y="5111750"/>
          <p14:tracePt t="77737" x="5327650" y="5181600"/>
          <p14:tracePt t="77753" x="4946650" y="5264150"/>
          <p14:tracePt t="77771" x="4826000" y="5289550"/>
          <p14:tracePt t="77786" x="4679950" y="5340350"/>
          <p14:tracePt t="77804" x="4635500" y="5365750"/>
          <p14:tracePt t="77820" x="4616450" y="5384800"/>
          <p14:tracePt t="78005" x="4610100" y="5391150"/>
          <p14:tracePt t="78016" x="4584700" y="5410200"/>
          <p14:tracePt t="78027" x="4540250" y="5435600"/>
          <p14:tracePt t="78037" x="4356100" y="5511800"/>
          <p14:tracePt t="78053" x="4178300" y="5562600"/>
          <p14:tracePt t="78071" x="3822700" y="5613400"/>
          <p14:tracePt t="78086" x="3663950" y="5613400"/>
          <p14:tracePt t="78104" x="3505200" y="5613400"/>
          <p14:tracePt t="78120" x="3276600" y="5613400"/>
          <p14:tracePt t="78137" x="3181350" y="5613400"/>
          <p14:tracePt t="78153" x="3016250" y="5613400"/>
          <p14:tracePt t="78173" x="2952750" y="5613400"/>
          <p14:tracePt t="78186" x="2901950" y="5613400"/>
          <p14:tracePt t="78204" x="2832100" y="5613400"/>
          <p14:tracePt t="78220" x="2813050" y="5613400"/>
          <p14:tracePt t="78430" x="2800350" y="5613400"/>
          <p14:tracePt t="78441" x="2730500" y="5626100"/>
          <p14:tracePt t="78458" x="2667000" y="5632450"/>
          <p14:tracePt t="78472" x="2438400" y="5626100"/>
          <p14:tracePt t="78504" x="2374900" y="5607050"/>
          <p14:tracePt t="78520" x="2305050" y="5581650"/>
          <p14:tracePt t="78537" x="2273300" y="5568950"/>
          <p14:tracePt t="78553" x="2247900" y="5556250"/>
          <p14:tracePt t="78573" x="2241550" y="5556250"/>
          <p14:tracePt t="78587" x="2235200" y="5549900"/>
          <p14:tracePt t="78678" x="2235200" y="5543550"/>
          <p14:tracePt t="78688" x="2228850" y="5537200"/>
          <p14:tracePt t="78915" x="2222500" y="5537200"/>
          <p14:tracePt t="78919" x="2216150" y="5537200"/>
          <p14:tracePt t="78936" x="2184400" y="5524500"/>
          <p14:tracePt t="78954" x="2159000" y="5511800"/>
          <p14:tracePt t="78970" x="2114550" y="5473700"/>
          <p14:tracePt t="78987" x="2089150" y="5461000"/>
          <p14:tracePt t="79003" x="2076450" y="5441950"/>
          <p14:tracePt t="79020" x="2057400" y="5435600"/>
          <p14:tracePt t="79036" x="2057400" y="5429250"/>
          <p14:tracePt t="79483" x="2070100" y="5429250"/>
          <p14:tracePt t="79494" x="2082800" y="5429250"/>
          <p14:tracePt t="79506" x="2101850" y="5422900"/>
          <p14:tracePt t="79520" x="2120900" y="5422900"/>
          <p14:tracePt t="79536" x="2146300" y="5416550"/>
          <p14:tracePt t="79536" x="2171700" y="5416550"/>
          <p14:tracePt t="79554" x="2197100" y="5416550"/>
          <p14:tracePt t="79570" x="2222500" y="5416550"/>
          <p14:tracePt t="79587" x="2286000" y="5410200"/>
          <p14:tracePt t="79603" x="2324100" y="5403850"/>
          <p14:tracePt t="79620" x="2387600" y="5397500"/>
          <p14:tracePt t="79636" x="2419350" y="5397500"/>
          <p14:tracePt t="79653" x="2451100" y="5391150"/>
          <p14:tracePt t="79670" x="2508250" y="5391150"/>
          <p14:tracePt t="79687" x="2540000" y="5384800"/>
          <p14:tracePt t="79703" x="2597150" y="5372100"/>
          <p14:tracePt t="79720" x="2622550" y="5372100"/>
          <p14:tracePt t="79736" x="2654300" y="5365750"/>
          <p14:tracePt t="79753" x="2705100" y="5353050"/>
          <p14:tracePt t="79770" x="2724150" y="5353050"/>
          <p14:tracePt t="79787" x="2768600" y="5346700"/>
          <p14:tracePt t="79803" x="2787650" y="5340350"/>
          <p14:tracePt t="79820" x="2800350" y="5334000"/>
          <p14:tracePt t="79836" x="2832100" y="5327650"/>
          <p14:tracePt t="79870" x="2844800" y="5327650"/>
          <p14:tracePt t="79870" x="2863850" y="5327650"/>
          <p14:tracePt t="79887" x="2876550" y="5327650"/>
          <p14:tracePt t="79903" x="2882900" y="5327650"/>
          <p14:tracePt t="79920" x="2914650" y="5327650"/>
          <p14:tracePt t="79936" x="2927350" y="5327650"/>
          <p14:tracePt t="79953" x="2959100" y="5321300"/>
          <p14:tracePt t="79970" x="2978150" y="5321300"/>
          <p14:tracePt t="79987" x="2990850" y="5314950"/>
          <p14:tracePt t="80003" x="3016250" y="5314950"/>
          <p14:tracePt t="80020" x="3022600" y="5314950"/>
          <p14:tracePt t="80036" x="3028950" y="5314950"/>
          <p14:tracePt t="80298" x="3016250" y="5314950"/>
          <p14:tracePt t="80304" x="3003550" y="5314950"/>
          <p14:tracePt t="80320" x="2933700" y="5314950"/>
          <p14:tracePt t="80337" x="2870200" y="5314950"/>
          <p14:tracePt t="80353" x="2743200" y="5321300"/>
          <p14:tracePt t="80371" x="2679700" y="5321300"/>
          <p14:tracePt t="80387" x="2641600" y="5327650"/>
          <p14:tracePt t="80404" x="2597150" y="5334000"/>
          <p14:tracePt t="80420" x="2590800" y="5334000"/>
          <p14:tracePt t="80437" x="2584450" y="5340350"/>
          <p14:tracePt t="80665" x="2597150" y="5340350"/>
          <p14:tracePt t="80677" x="2609850" y="5346700"/>
          <p14:tracePt t="80686" x="2686050" y="5346700"/>
          <p14:tracePt t="80704" x="2762250" y="5346700"/>
          <p14:tracePt t="80720" x="2971800" y="5321300"/>
          <p14:tracePt t="80737" x="3105150" y="5302250"/>
          <p14:tracePt t="80753" x="3238500" y="5289550"/>
          <p14:tracePt t="80770" x="3435350" y="5264150"/>
          <p14:tracePt t="80786" x="3511550" y="5264150"/>
          <p14:tracePt t="80803" x="3651250" y="5264150"/>
          <p14:tracePt t="80819" x="3702050" y="5264150"/>
          <p14:tracePt t="80837" x="3746500" y="5264150"/>
          <p14:tracePt t="80853" x="3803650" y="5264150"/>
          <p14:tracePt t="80870" x="3822700" y="5264150"/>
          <p14:tracePt t="80886" x="3835400" y="5264150"/>
          <p14:tracePt t="80927" x="3841750" y="5264150"/>
          <p14:tracePt t="80939" x="3848100" y="5264150"/>
          <p14:tracePt t="80961" x="3860800" y="5264150"/>
          <p14:tracePt t="80973" x="3879850" y="5264150"/>
          <p14:tracePt t="80974" x="3898900" y="5264150"/>
          <p14:tracePt t="80986" x="3911600" y="5264150"/>
          <p14:tracePt t="81003" x="3949700" y="5264150"/>
          <p14:tracePt t="81020" x="3962400" y="5264150"/>
          <p14:tracePt t="81037" x="3975100" y="5264150"/>
          <p14:tracePt t="81053" x="3994150" y="5270500"/>
          <p14:tracePt t="81070" x="4006850" y="5276850"/>
          <p14:tracePt t="81086" x="4025900" y="5289550"/>
          <p14:tracePt t="81104" x="4044950" y="5295900"/>
          <p14:tracePt t="81120" x="4051300" y="5302250"/>
          <p14:tracePt t="81137" x="4070350" y="5314950"/>
          <p14:tracePt t="81174" x="4076700" y="5314950"/>
          <p14:tracePt t="81175" x="4076700" y="5321300"/>
          <p14:tracePt t="81209" x="4076700" y="5327650"/>
          <p14:tracePt t="81422" x="4089400" y="5327650"/>
          <p14:tracePt t="81425" x="4114800" y="5327650"/>
          <p14:tracePt t="81437" x="4159250" y="5327650"/>
          <p14:tracePt t="81453" x="4330700" y="5327650"/>
          <p14:tracePt t="81470" x="4489450" y="5327650"/>
          <p14:tracePt t="81486" x="4660900" y="5314950"/>
          <p14:tracePt t="81504" x="4965700" y="5302250"/>
          <p14:tracePt t="81521" x="5060950" y="5302250"/>
          <p14:tracePt t="81537" x="5226050" y="5321300"/>
          <p14:tracePt t="81553" x="5289550" y="5340350"/>
          <p14:tracePt t="81570" x="5334000" y="5353050"/>
          <p14:tracePt t="81586" x="5384800" y="5372100"/>
          <p14:tracePt t="81604" x="5397500" y="5372100"/>
          <p14:tracePt t="81619" x="5416550" y="5372100"/>
          <p14:tracePt t="81637" x="5422900" y="5372100"/>
          <p14:tracePt t="81671" x="5429250" y="5372100"/>
          <p14:tracePt t="83911"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A97552D-A530-564B-B5C6-EEC85EE4ED33}" type="datetime12">
              <a:rPr lang="en-US" altLang="en-US" smtClean="0"/>
              <a:t>6:53 PM</a:t>
            </a:fld>
            <a:endParaRPr lang="en-US" altLang="en-US"/>
          </a:p>
        </p:txBody>
      </p:sp>
      <p:sp>
        <p:nvSpPr>
          <p:cNvPr id="512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ED3F914-4F05-4FAE-93D7-AC98DC424601}" type="slidenum">
              <a:rPr lang="en-US" altLang="en-US" smtClean="0">
                <a:latin typeface="Comic Sans MS" pitchFamily="66" charset="0"/>
              </a:rPr>
              <a:pPr/>
              <a:t>4</a:t>
            </a:fld>
            <a:endParaRPr lang="en-US" altLang="en-US">
              <a:latin typeface="Comic Sans MS" pitchFamily="66" charset="0"/>
            </a:endParaRPr>
          </a:p>
        </p:txBody>
      </p:sp>
      <p:sp>
        <p:nvSpPr>
          <p:cNvPr id="5125" name="Rectangle 2"/>
          <p:cNvSpPr>
            <a:spLocks noGrp="1" noChangeArrowheads="1"/>
          </p:cNvSpPr>
          <p:nvPr>
            <p:ph type="title"/>
          </p:nvPr>
        </p:nvSpPr>
        <p:spPr>
          <a:xfrm>
            <a:off x="346075" y="0"/>
            <a:ext cx="8205788" cy="800100"/>
          </a:xfrm>
        </p:spPr>
        <p:txBody>
          <a:bodyPr/>
          <a:lstStyle/>
          <a:p>
            <a:r>
              <a:rPr lang="en-US" altLang="en-US" sz="3200">
                <a:latin typeface="Verdana" pitchFamily="34" charset="0"/>
              </a:rPr>
              <a:t>Methods and Practical Assistance</a:t>
            </a:r>
          </a:p>
        </p:txBody>
      </p:sp>
      <p:sp>
        <p:nvSpPr>
          <p:cNvPr id="5126" name="Rectangle 3"/>
          <p:cNvSpPr>
            <a:spLocks noGrp="1" noChangeArrowheads="1"/>
          </p:cNvSpPr>
          <p:nvPr>
            <p:ph type="body" idx="1"/>
          </p:nvPr>
        </p:nvSpPr>
        <p:spPr>
          <a:xfrm>
            <a:off x="622300" y="1046163"/>
            <a:ext cx="7772400" cy="4114800"/>
          </a:xfrm>
        </p:spPr>
        <p:txBody>
          <a:bodyPr/>
          <a:lstStyle/>
          <a:p>
            <a:r>
              <a:rPr lang="en-US" altLang="en-US" sz="2000" dirty="0"/>
              <a:t>For help with protocols there are several choices including the MCB references on the previous slide (</a:t>
            </a:r>
            <a:r>
              <a:rPr lang="en-US" altLang="en-US" sz="2000" i="1" dirty="0"/>
              <a:t>Methods in Cell Biology</a:t>
            </a:r>
            <a:r>
              <a:rPr lang="en-US" altLang="en-US" sz="2000" dirty="0"/>
              <a:t>)</a:t>
            </a:r>
          </a:p>
          <a:p>
            <a:r>
              <a:rPr lang="en-US" altLang="en-US" sz="2000" dirty="0"/>
              <a:t>The </a:t>
            </a:r>
            <a:r>
              <a:rPr lang="en-US" altLang="en-US" sz="2000" i="1" dirty="0"/>
              <a:t>Handbook of Flow Cytometry Methods </a:t>
            </a:r>
            <a:r>
              <a:rPr lang="en-US" altLang="en-US" sz="2000" dirty="0"/>
              <a:t>morphed into </a:t>
            </a:r>
          </a:p>
          <a:p>
            <a:pPr marL="0" indent="0">
              <a:buNone/>
            </a:pPr>
            <a:r>
              <a:rPr lang="en-US" altLang="en-US" sz="2000" dirty="0"/>
              <a:t>	</a:t>
            </a:r>
            <a:r>
              <a:rPr lang="en-US" altLang="en-US" sz="2000" i="1" dirty="0"/>
              <a:t>Current Protocols in Cytometry </a:t>
            </a:r>
            <a:r>
              <a:rPr lang="en-US" altLang="en-US" sz="2000" dirty="0"/>
              <a:t>which is the definitive work on cytometry protocols</a:t>
            </a:r>
          </a:p>
        </p:txBody>
      </p:sp>
      <p:pic>
        <p:nvPicPr>
          <p:cNvPr id="5127" name="Picture 4" descr="CP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158054">
            <a:off x="1018858" y="2922588"/>
            <a:ext cx="2701925" cy="3260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8" name="Picture 5" descr="robins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11500">
            <a:off x="4922314" y="2953665"/>
            <a:ext cx="2341975" cy="30739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64254"/>
    </mc:Choice>
    <mc:Fallback xmlns="">
      <p:transition spd="slow" advTm="64254"/>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2"/>
          <p:cNvSpPr>
            <a:spLocks noGrp="1"/>
          </p:cNvSpPr>
          <p:nvPr>
            <p:ph type="dt" sz="quarter" idx="4294967295"/>
          </p:nvPr>
        </p:nvSpPr>
        <p:spPr>
          <a:xfrm>
            <a:off x="1028385" y="6592888"/>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138CB16-8943-E144-A7F8-BD7CAE927ED4}" type="datetime12">
              <a:rPr lang="en-US" altLang="en-US" smtClean="0"/>
              <a:t>6:54 PM</a:t>
            </a:fld>
            <a:endParaRPr lang="en-US" altLang="en-US" dirty="0"/>
          </a:p>
        </p:txBody>
      </p:sp>
      <p:sp>
        <p:nvSpPr>
          <p:cNvPr id="32772"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D2BB45E2-BA3E-4B9C-909E-200328FC724F}" type="slidenum">
              <a:rPr lang="en-US" altLang="en-US" smtClean="0">
                <a:latin typeface="Comic Sans MS" pitchFamily="66" charset="0"/>
              </a:rPr>
              <a:pPr/>
              <a:t>40</a:t>
            </a:fld>
            <a:endParaRPr lang="en-US" altLang="en-US">
              <a:latin typeface="Comic Sans MS" pitchFamily="66" charset="0"/>
            </a:endParaRPr>
          </a:p>
        </p:txBody>
      </p:sp>
      <p:sp>
        <p:nvSpPr>
          <p:cNvPr id="32773" name="Rectangle 2050"/>
          <p:cNvSpPr>
            <a:spLocks noGrp="1" noChangeArrowheads="1"/>
          </p:cNvSpPr>
          <p:nvPr>
            <p:ph type="title"/>
          </p:nvPr>
        </p:nvSpPr>
        <p:spPr>
          <a:xfrm>
            <a:off x="555625" y="0"/>
            <a:ext cx="7772400" cy="750888"/>
          </a:xfrm>
        </p:spPr>
        <p:txBody>
          <a:bodyPr/>
          <a:lstStyle/>
          <a:p>
            <a:r>
              <a:rPr lang="en-US" altLang="en-US"/>
              <a:t>Early Cell Counter</a:t>
            </a:r>
          </a:p>
        </p:txBody>
      </p:sp>
      <p:sp>
        <p:nvSpPr>
          <p:cNvPr id="32774" name="Text Box 2051"/>
          <p:cNvSpPr txBox="1">
            <a:spLocks noChangeArrowheads="1"/>
          </p:cNvSpPr>
          <p:nvPr/>
        </p:nvSpPr>
        <p:spPr bwMode="auto">
          <a:xfrm>
            <a:off x="495300" y="5648037"/>
            <a:ext cx="8422922"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1600" dirty="0"/>
              <a:t>Early cell counter.  Katherine Williams and C.S. Sanders (Atomic Energy Research Establishment) 1948 - Unclassified in 1956. (Photo taken in Science Museum, London UK by JPR)</a:t>
            </a:r>
          </a:p>
        </p:txBody>
      </p:sp>
      <p:grpSp>
        <p:nvGrpSpPr>
          <p:cNvPr id="32775" name="Group 2054"/>
          <p:cNvGrpSpPr>
            <a:grpSpLocks/>
          </p:cNvGrpSpPr>
          <p:nvPr/>
        </p:nvGrpSpPr>
        <p:grpSpPr bwMode="auto">
          <a:xfrm>
            <a:off x="1528763" y="917575"/>
            <a:ext cx="5861050" cy="4543425"/>
            <a:chOff x="668" y="450"/>
            <a:chExt cx="3987" cy="2990"/>
          </a:xfrm>
        </p:grpSpPr>
        <p:pic>
          <p:nvPicPr>
            <p:cNvPr id="32776" name="Picture 2052" descr="IMG_2506"/>
            <p:cNvPicPr>
              <a:picLocks noChangeAspect="1" noChangeArrowheads="1"/>
            </p:cNvPicPr>
            <p:nvPr/>
          </p:nvPicPr>
          <p:blipFill>
            <a:blip r:embed="rId3">
              <a:lum bright="14000"/>
              <a:extLst>
                <a:ext uri="{28A0092B-C50C-407E-A947-70E740481C1C}">
                  <a14:useLocalDpi xmlns:a14="http://schemas.microsoft.com/office/drawing/2010/main" val="0"/>
                </a:ext>
              </a:extLst>
            </a:blip>
            <a:srcRect/>
            <a:stretch>
              <a:fillRect/>
            </a:stretch>
          </p:blipFill>
          <p:spPr bwMode="auto">
            <a:xfrm>
              <a:off x="668" y="450"/>
              <a:ext cx="3987" cy="29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77" name="Rectangle 2053"/>
            <p:cNvSpPr>
              <a:spLocks noChangeArrowheads="1"/>
            </p:cNvSpPr>
            <p:nvPr/>
          </p:nvSpPr>
          <p:spPr bwMode="auto">
            <a:xfrm>
              <a:off x="1151" y="3205"/>
              <a:ext cx="945" cy="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p:txBody>
        </p:sp>
      </p:grpSp>
    </p:spTree>
  </p:cSld>
  <p:clrMapOvr>
    <a:masterClrMapping/>
  </p:clrMapOvr>
  <mc:AlternateContent xmlns:mc="http://schemas.openxmlformats.org/markup-compatibility/2006" xmlns:p14="http://schemas.microsoft.com/office/powerpoint/2010/main">
    <mc:Choice Requires="p14">
      <p:transition spd="slow" p14:dur="2000" advTm="31765"/>
    </mc:Choice>
    <mc:Fallback xmlns="">
      <p:transition spd="slow" advTm="31765"/>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B6D7CE03-F287-5247-90E3-7EFFBE2052C0}" type="datetime12">
              <a:rPr lang="en-US" altLang="en-US" smtClean="0"/>
              <a:t>6:54 PM</a:t>
            </a:fld>
            <a:endParaRPr lang="en-US" altLang="en-US"/>
          </a:p>
        </p:txBody>
      </p:sp>
      <p:sp>
        <p:nvSpPr>
          <p:cNvPr id="3379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0AA3F49F-0B1E-41A0-BEAC-FAB5EF60E8A3}" type="slidenum">
              <a:rPr lang="en-US" altLang="en-US" smtClean="0">
                <a:latin typeface="Comic Sans MS" pitchFamily="66" charset="0"/>
              </a:rPr>
              <a:pPr/>
              <a:t>41</a:t>
            </a:fld>
            <a:endParaRPr lang="en-US" altLang="en-US">
              <a:latin typeface="Comic Sans MS" pitchFamily="66" charset="0"/>
            </a:endParaRPr>
          </a:p>
        </p:txBody>
      </p:sp>
      <p:sp>
        <p:nvSpPr>
          <p:cNvPr id="33797" name="Rectangle 2"/>
          <p:cNvSpPr>
            <a:spLocks noGrp="1" noChangeArrowheads="1"/>
          </p:cNvSpPr>
          <p:nvPr>
            <p:ph type="title"/>
          </p:nvPr>
        </p:nvSpPr>
        <p:spPr>
          <a:xfrm>
            <a:off x="685800" y="0"/>
            <a:ext cx="7772400" cy="798513"/>
          </a:xfrm>
        </p:spPr>
        <p:txBody>
          <a:bodyPr/>
          <a:lstStyle/>
          <a:p>
            <a:r>
              <a:rPr lang="en-US" altLang="en-US"/>
              <a:t>The first Coulter Counter</a:t>
            </a:r>
          </a:p>
        </p:txBody>
      </p:sp>
      <p:pic>
        <p:nvPicPr>
          <p:cNvPr id="33799" name="Picture 5" descr="coulte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903612"/>
            <a:ext cx="3060876" cy="2690122"/>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800" name="Text Box 6"/>
          <p:cNvSpPr txBox="1">
            <a:spLocks noChangeArrowheads="1"/>
          </p:cNvSpPr>
          <p:nvPr/>
        </p:nvSpPr>
        <p:spPr bwMode="auto">
          <a:xfrm>
            <a:off x="134937" y="3772924"/>
            <a:ext cx="3900487" cy="1692275"/>
          </a:xfrm>
          <a:prstGeom prst="rect">
            <a:avLst/>
          </a:prstGeom>
          <a:solidFill>
            <a:srgbClr val="FFCCCC"/>
          </a:solidFill>
          <a:ln>
            <a:noFill/>
          </a:ln>
          <a:effectLst>
            <a:outerShdw dist="107763" dir="2700000" algn="ctr" rotWithShape="0">
              <a:schemeClr val="bg2"/>
            </a:outerShdw>
          </a:effectLst>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b="1" dirty="0"/>
              <a:t>High Speed Automatic Blood Cell Counter and Cell Size Analyzer</a:t>
            </a:r>
            <a:endParaRPr lang="en-US" altLang="en-US" dirty="0"/>
          </a:p>
          <a:p>
            <a:pPr algn="ctr">
              <a:spcBef>
                <a:spcPct val="50000"/>
              </a:spcBef>
            </a:pPr>
            <a:r>
              <a:rPr lang="en-US" altLang="en-US" i="1" dirty="0"/>
              <a:t>Wallace H. Coulter</a:t>
            </a:r>
            <a:endParaRPr lang="en-US" altLang="en-US" dirty="0"/>
          </a:p>
          <a:p>
            <a:pPr algn="ctr">
              <a:spcBef>
                <a:spcPct val="50000"/>
              </a:spcBef>
            </a:pPr>
            <a:r>
              <a:rPr lang="en-US" altLang="en-US" sz="1400" dirty="0"/>
              <a:t>Coulter Electronics, Chicago, Illinois</a:t>
            </a:r>
            <a:endParaRPr lang="en-US" altLang="en-US" dirty="0"/>
          </a:p>
          <a:p>
            <a:pPr algn="ctr">
              <a:spcBef>
                <a:spcPct val="50000"/>
              </a:spcBef>
            </a:pPr>
            <a:r>
              <a:rPr lang="en-US" altLang="en-US" sz="1400" dirty="0"/>
              <a:t>:1034-1042, 1956</a:t>
            </a:r>
            <a:endParaRPr lang="en-US" altLang="en-US" dirty="0"/>
          </a:p>
        </p:txBody>
      </p:sp>
      <p:pic>
        <p:nvPicPr>
          <p:cNvPr id="3" name="Picture 2" descr="A screenshot of a social media post&#10;&#10;Description automatically generated">
            <a:extLst>
              <a:ext uri="{FF2B5EF4-FFF2-40B4-BE49-F238E27FC236}">
                <a16:creationId xmlns:a16="http://schemas.microsoft.com/office/drawing/2014/main" id="{87A3440A-280E-FF40-B04C-8A437A6F8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8450" y="869508"/>
            <a:ext cx="4403937" cy="5159642"/>
          </a:xfrm>
          <a:prstGeom prst="rect">
            <a:avLst/>
          </a:prstGeom>
          <a:ln>
            <a:solidFill>
              <a:srgbClr val="0070C0"/>
            </a:solidFill>
          </a:ln>
        </p:spPr>
      </p:pic>
      <p:pic>
        <p:nvPicPr>
          <p:cNvPr id="5" name="Picture 4" descr="A picture containing knife&#10;&#10;Description automatically generated">
            <a:extLst>
              <a:ext uri="{FF2B5EF4-FFF2-40B4-BE49-F238E27FC236}">
                <a16:creationId xmlns:a16="http://schemas.microsoft.com/office/drawing/2014/main" id="{CDA8FBD1-D7B6-AC4B-A70E-8979A77642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670" y="5757987"/>
            <a:ext cx="3254267" cy="571481"/>
          </a:xfrm>
          <a:prstGeom prst="rect">
            <a:avLst/>
          </a:prstGeom>
          <a:ln>
            <a:solidFill>
              <a:srgbClr val="0070C0"/>
            </a:solidFill>
          </a:ln>
        </p:spPr>
      </p:pic>
    </p:spTree>
  </p:cSld>
  <p:clrMapOvr>
    <a:masterClrMapping/>
  </p:clrMapOvr>
  <mc:AlternateContent xmlns:mc="http://schemas.openxmlformats.org/markup-compatibility/2006" xmlns:p14="http://schemas.microsoft.com/office/powerpoint/2010/main">
    <mc:Choice Requires="p14">
      <p:transition spd="slow" p14:dur="2000" advTm="30350"/>
    </mc:Choice>
    <mc:Fallback xmlns="">
      <p:transition spd="slow" advTm="3035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5659-6B81-4048-A1E1-ECE10AE894CC}"/>
              </a:ext>
            </a:extLst>
          </p:cNvPr>
          <p:cNvSpPr>
            <a:spLocks noGrp="1"/>
          </p:cNvSpPr>
          <p:nvPr>
            <p:ph type="title"/>
          </p:nvPr>
        </p:nvSpPr>
        <p:spPr>
          <a:xfrm>
            <a:off x="104775" y="238125"/>
            <a:ext cx="4757561" cy="495300"/>
          </a:xfrm>
        </p:spPr>
        <p:txBody>
          <a:bodyPr/>
          <a:lstStyle/>
          <a:p>
            <a:r>
              <a:rPr lang="en-US" sz="2000" dirty="0"/>
              <a:t>From Coulter’s only publication…</a:t>
            </a:r>
          </a:p>
        </p:txBody>
      </p:sp>
      <p:sp>
        <p:nvSpPr>
          <p:cNvPr id="4" name="Date Placeholder 3">
            <a:extLst>
              <a:ext uri="{FF2B5EF4-FFF2-40B4-BE49-F238E27FC236}">
                <a16:creationId xmlns:a16="http://schemas.microsoft.com/office/drawing/2014/main" id="{63FC45D8-D894-E644-A078-6BE416A7029E}"/>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2FC281FB-A19D-E043-9091-CBE7EE6806F6}"/>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42</a:t>
            </a:fld>
            <a:endParaRPr lang="en-US"/>
          </a:p>
        </p:txBody>
      </p:sp>
      <p:pic>
        <p:nvPicPr>
          <p:cNvPr id="11" name="Picture 10" descr="A screenshot of a cell phone&#10;&#10;Description automatically generated">
            <a:extLst>
              <a:ext uri="{FF2B5EF4-FFF2-40B4-BE49-F238E27FC236}">
                <a16:creationId xmlns:a16="http://schemas.microsoft.com/office/drawing/2014/main" id="{CF176A74-7E7F-E242-B2DF-3157D847B1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38125"/>
            <a:ext cx="4572000" cy="6692900"/>
          </a:xfrm>
          <a:prstGeom prst="rect">
            <a:avLst/>
          </a:prstGeom>
        </p:spPr>
      </p:pic>
      <p:pic>
        <p:nvPicPr>
          <p:cNvPr id="13" name="Picture 12" descr="A close up of a map&#10;&#10;Description automatically generated">
            <a:extLst>
              <a:ext uri="{FF2B5EF4-FFF2-40B4-BE49-F238E27FC236}">
                <a16:creationId xmlns:a16="http://schemas.microsoft.com/office/drawing/2014/main" id="{DB4B26F0-F1DE-5C4E-9BD4-6DE66B7DAD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06" y="1195387"/>
            <a:ext cx="4457700" cy="3327400"/>
          </a:xfrm>
          <a:prstGeom prst="rect">
            <a:avLst/>
          </a:prstGeom>
          <a:ln>
            <a:solidFill>
              <a:srgbClr val="0070C0"/>
            </a:solidFill>
          </a:ln>
        </p:spPr>
      </p:pic>
      <p:pic>
        <p:nvPicPr>
          <p:cNvPr id="17" name="Picture 16" descr="A picture containing bird&#10;&#10;Description automatically generated">
            <a:extLst>
              <a:ext uri="{FF2B5EF4-FFF2-40B4-BE49-F238E27FC236}">
                <a16:creationId xmlns:a16="http://schemas.microsoft.com/office/drawing/2014/main" id="{20A73F1D-42DA-7848-9658-FA6637E4C38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9000"/>
                    </a14:imgEffect>
                  </a14:imgLayer>
                </a14:imgProps>
              </a:ext>
              <a:ext uri="{28A0092B-C50C-407E-A947-70E740481C1C}">
                <a14:useLocalDpi xmlns:a14="http://schemas.microsoft.com/office/drawing/2010/main" val="0"/>
              </a:ext>
            </a:extLst>
          </a:blip>
          <a:stretch>
            <a:fillRect/>
          </a:stretch>
        </p:blipFill>
        <p:spPr>
          <a:xfrm>
            <a:off x="203906" y="5089526"/>
            <a:ext cx="4559300" cy="977900"/>
          </a:xfrm>
          <a:prstGeom prst="rect">
            <a:avLst/>
          </a:prstGeom>
          <a:ln>
            <a:solidFill>
              <a:srgbClr val="0070C0"/>
            </a:solidFill>
          </a:ln>
        </p:spPr>
      </p:pic>
    </p:spTree>
    <p:extLst>
      <p:ext uri="{BB962C8B-B14F-4D97-AF65-F5344CB8AC3E}">
        <p14:creationId xmlns:p14="http://schemas.microsoft.com/office/powerpoint/2010/main" val="426995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CA0EA3E-2D02-AB40-8E4F-A1879DFB3D3D}" type="datetime12">
              <a:rPr lang="en-US" altLang="en-US" smtClean="0"/>
              <a:t>6:54 PM</a:t>
            </a:fld>
            <a:endParaRPr lang="en-US" altLang="en-US"/>
          </a:p>
        </p:txBody>
      </p:sp>
      <p:sp>
        <p:nvSpPr>
          <p:cNvPr id="3482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19B1637A-204A-430E-AD0D-9B96CAD1F63A}" type="slidenum">
              <a:rPr lang="en-US" altLang="en-US" smtClean="0">
                <a:latin typeface="Comic Sans MS" pitchFamily="66" charset="0"/>
              </a:rPr>
              <a:pPr/>
              <a:t>43</a:t>
            </a:fld>
            <a:endParaRPr lang="en-US" altLang="en-US">
              <a:latin typeface="Comic Sans MS" pitchFamily="66" charset="0"/>
            </a:endParaRPr>
          </a:p>
        </p:txBody>
      </p:sp>
      <p:sp>
        <p:nvSpPr>
          <p:cNvPr id="34821" name="Rectangle 2"/>
          <p:cNvSpPr>
            <a:spLocks noGrp="1" noChangeArrowheads="1"/>
          </p:cNvSpPr>
          <p:nvPr>
            <p:ph type="title"/>
          </p:nvPr>
        </p:nvSpPr>
        <p:spPr>
          <a:xfrm>
            <a:off x="0" y="184150"/>
            <a:ext cx="8439150" cy="495300"/>
          </a:xfrm>
        </p:spPr>
        <p:txBody>
          <a:bodyPr/>
          <a:lstStyle/>
          <a:p>
            <a:r>
              <a:rPr lang="en-US" altLang="en-US" sz="3200"/>
              <a:t>Wallace Coulter - Coulter orifice - 1948-1956</a:t>
            </a:r>
          </a:p>
        </p:txBody>
      </p:sp>
      <p:sp>
        <p:nvSpPr>
          <p:cNvPr id="34822" name="Rectangle 3"/>
          <p:cNvSpPr>
            <a:spLocks noGrp="1" noChangeArrowheads="1"/>
          </p:cNvSpPr>
          <p:nvPr>
            <p:ph type="body" idx="1"/>
          </p:nvPr>
        </p:nvSpPr>
        <p:spPr/>
        <p:txBody>
          <a:bodyPr/>
          <a:lstStyle/>
          <a:p>
            <a:endParaRPr lang="en-US" altLang="en-US"/>
          </a:p>
        </p:txBody>
      </p:sp>
      <p:sp>
        <p:nvSpPr>
          <p:cNvPr id="34823" name="Text Box 4"/>
          <p:cNvSpPr txBox="1">
            <a:spLocks noChangeArrowheads="1"/>
          </p:cNvSpPr>
          <p:nvPr/>
        </p:nvSpPr>
        <p:spPr bwMode="auto">
          <a:xfrm>
            <a:off x="1898650" y="3332163"/>
            <a:ext cx="337343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endParaRPr lang="en-US" altLang="en-US" sz="2400"/>
          </a:p>
        </p:txBody>
      </p:sp>
      <p:sp>
        <p:nvSpPr>
          <p:cNvPr id="34824" name="Text Box 5"/>
          <p:cNvSpPr txBox="1">
            <a:spLocks noChangeArrowheads="1"/>
          </p:cNvSpPr>
          <p:nvPr/>
        </p:nvSpPr>
        <p:spPr bwMode="auto">
          <a:xfrm>
            <a:off x="142875" y="1443038"/>
            <a:ext cx="1157288"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a:t>Cell counter</a:t>
            </a:r>
          </a:p>
        </p:txBody>
      </p:sp>
      <p:sp>
        <p:nvSpPr>
          <p:cNvPr id="34825" name="Text Box 6"/>
          <p:cNvSpPr txBox="1">
            <a:spLocks noChangeArrowheads="1"/>
          </p:cNvSpPr>
          <p:nvPr/>
        </p:nvSpPr>
        <p:spPr bwMode="auto">
          <a:xfrm>
            <a:off x="5932488" y="3209925"/>
            <a:ext cx="162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a:t>vacuum</a:t>
            </a:r>
          </a:p>
        </p:txBody>
      </p:sp>
      <p:sp>
        <p:nvSpPr>
          <p:cNvPr id="34826" name="Text Box 7"/>
          <p:cNvSpPr txBox="1">
            <a:spLocks noChangeArrowheads="1"/>
          </p:cNvSpPr>
          <p:nvPr/>
        </p:nvSpPr>
        <p:spPr bwMode="auto">
          <a:xfrm>
            <a:off x="5791200" y="4287838"/>
            <a:ext cx="12604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a:t>orifice</a:t>
            </a:r>
          </a:p>
        </p:txBody>
      </p:sp>
      <p:pic>
        <p:nvPicPr>
          <p:cNvPr id="34827" name="Picture 8" descr="coul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363" y="4208463"/>
            <a:ext cx="1508125" cy="2262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4828" name="Group 9"/>
          <p:cNvGrpSpPr>
            <a:grpSpLocks/>
          </p:cNvGrpSpPr>
          <p:nvPr/>
        </p:nvGrpSpPr>
        <p:grpSpPr bwMode="auto">
          <a:xfrm>
            <a:off x="1579563" y="1101725"/>
            <a:ext cx="3810000" cy="5283200"/>
            <a:chOff x="835" y="867"/>
            <a:chExt cx="2400" cy="3328"/>
          </a:xfrm>
        </p:grpSpPr>
        <p:pic>
          <p:nvPicPr>
            <p:cNvPr id="34833" name="Picture 10" descr="cellcou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 y="867"/>
              <a:ext cx="2400" cy="3200"/>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4834" name="Text Box 11"/>
            <p:cNvSpPr txBox="1">
              <a:spLocks noChangeArrowheads="1"/>
            </p:cNvSpPr>
            <p:nvPr/>
          </p:nvSpPr>
          <p:spPr bwMode="auto">
            <a:xfrm>
              <a:off x="929" y="3849"/>
              <a:ext cx="875" cy="346"/>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sp>
        <p:nvSpPr>
          <p:cNvPr id="34829" name="Line 12"/>
          <p:cNvSpPr>
            <a:spLocks noChangeShapeType="1"/>
          </p:cNvSpPr>
          <p:nvPr/>
        </p:nvSpPr>
        <p:spPr bwMode="auto">
          <a:xfrm flipV="1">
            <a:off x="1136650" y="2071688"/>
            <a:ext cx="1144588" cy="225425"/>
          </a:xfrm>
          <a:prstGeom prst="line">
            <a:avLst/>
          </a:prstGeom>
          <a:noFill/>
          <a:ln w="28575">
            <a:solidFill>
              <a:srgbClr val="FF3300"/>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34831" name="Line 14"/>
          <p:cNvSpPr>
            <a:spLocks noChangeShapeType="1"/>
          </p:cNvSpPr>
          <p:nvPr/>
        </p:nvSpPr>
        <p:spPr bwMode="auto">
          <a:xfrm flipH="1" flipV="1">
            <a:off x="4359275" y="3421063"/>
            <a:ext cx="1646238" cy="20637"/>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US"/>
          </a:p>
        </p:txBody>
      </p:sp>
      <p:sp>
        <p:nvSpPr>
          <p:cNvPr id="34832" name="TextBox 1"/>
          <p:cNvSpPr txBox="1">
            <a:spLocks noChangeArrowheads="1"/>
          </p:cNvSpPr>
          <p:nvPr/>
        </p:nvSpPr>
        <p:spPr bwMode="auto">
          <a:xfrm>
            <a:off x="5932488" y="1443038"/>
            <a:ext cx="2954337"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The Coulter Model F released</a:t>
            </a:r>
          </a:p>
          <a:p>
            <a:r>
              <a:rPr lang="en-US" altLang="en-US"/>
              <a:t>In 1963 – was the 4</a:t>
            </a:r>
            <a:r>
              <a:rPr lang="en-US" altLang="en-US" baseline="30000"/>
              <a:t>th</a:t>
            </a:r>
            <a:r>
              <a:rPr lang="en-US" altLang="en-US"/>
              <a:t> iteration</a:t>
            </a:r>
          </a:p>
          <a:p>
            <a:r>
              <a:rPr lang="en-US" altLang="en-US"/>
              <a:t>Of the Coulter Counter by</a:t>
            </a:r>
          </a:p>
          <a:p>
            <a:r>
              <a:rPr lang="en-US" altLang="en-US"/>
              <a:t>Coulter Electronics, Inc.</a:t>
            </a:r>
          </a:p>
        </p:txBody>
      </p:sp>
    </p:spTree>
  </p:cSld>
  <p:clrMapOvr>
    <a:masterClrMapping/>
  </p:clrMapOvr>
  <mc:AlternateContent xmlns:mc="http://schemas.openxmlformats.org/markup-compatibility/2006" xmlns:p14="http://schemas.microsoft.com/office/powerpoint/2010/main">
    <mc:Choice Requires="p14">
      <p:transition spd="slow" p14:dur="2000" advTm="119103"/>
    </mc:Choice>
    <mc:Fallback xmlns="">
      <p:transition spd="slow" advTm="119103"/>
    </mc:Fallback>
  </mc:AlternateContent>
  <p:extLst>
    <p:ext uri="{3A86A75C-4F4B-4683-9AE1-C65F6400EC91}">
      <p14:laserTraceLst xmlns:p14="http://schemas.microsoft.com/office/powerpoint/2010/main">
        <p14:tracePtLst>
          <p14:tracePt t="39479" x="5429250" y="5378450"/>
          <p14:tracePt t="39702" x="5435600" y="5378450"/>
          <p14:tracePt t="39703" x="5454650" y="5378450"/>
          <p14:tracePt t="39720" x="5492750" y="5384800"/>
          <p14:tracePt t="39737" x="5594350" y="5397500"/>
          <p14:tracePt t="39753" x="5651500" y="5410200"/>
          <p14:tracePt t="39771" x="5753100" y="5467350"/>
          <p14:tracePt t="39788" x="5791200" y="5492750"/>
          <p14:tracePt t="39806" x="5835650" y="5562600"/>
          <p14:tracePt t="39822" x="5854700" y="5581650"/>
          <p14:tracePt t="39837" x="5867400" y="5613400"/>
          <p14:tracePt t="39856" x="5880100" y="5632450"/>
          <p14:tracePt t="39871" x="5880100" y="5638800"/>
          <p14:tracePt t="39927" x="5867400" y="5638800"/>
          <p14:tracePt t="39940" x="5829300" y="5632450"/>
          <p14:tracePt t="39941" x="5778500" y="5607050"/>
          <p14:tracePt t="39953" x="5702300" y="5594350"/>
          <p14:tracePt t="39971" x="5594350" y="5568950"/>
          <p14:tracePt t="39987" x="5289550" y="5524500"/>
          <p14:tracePt t="40004" x="5111750" y="5486400"/>
          <p14:tracePt t="40020" x="4870450" y="5422900"/>
          <p14:tracePt t="40037" x="4775200" y="5384800"/>
          <p14:tracePt t="40055" x="4673600" y="5353050"/>
          <p14:tracePt t="40087" x="4654550" y="5353050"/>
          <p14:tracePt t="40271" x="4641850" y="5359400"/>
          <p14:tracePt t="40287" x="4616450" y="5365750"/>
          <p14:tracePt t="40303" x="4572000" y="5378450"/>
          <p14:tracePt t="40304" x="4425950" y="5384800"/>
          <p14:tracePt t="40322" x="4318000" y="5384800"/>
          <p14:tracePt t="40339" x="4095750" y="5384800"/>
          <p14:tracePt t="40371" x="4064000" y="5372100"/>
          <p14:tracePt t="40387" x="4044950" y="5365750"/>
          <p14:tracePt t="40626" x="4038600" y="5365750"/>
          <p14:tracePt t="40638" x="4025900" y="5372100"/>
          <p14:tracePt t="40639" x="4006850" y="5384800"/>
          <p14:tracePt t="40653" x="3987800" y="5397500"/>
          <p14:tracePt t="40671" x="3968750" y="5410200"/>
          <p14:tracePt t="40713" x="3962400" y="5410200"/>
          <p14:tracePt t="40721" x="3962400" y="5416550"/>
          <p14:tracePt t="40737" x="3962400" y="5422900"/>
          <p14:tracePt t="40754" x="3962400" y="5441950"/>
          <p14:tracePt t="40770" x="3962400" y="5454650"/>
          <p14:tracePt t="40787" x="3956050" y="5467350"/>
          <p14:tracePt t="40803" x="3956050" y="5480050"/>
          <p14:tracePt t="40836" x="3949700" y="5486400"/>
          <p14:tracePt t="40838" x="3949700" y="5499100"/>
          <p14:tracePt t="40854" x="3943350" y="5505450"/>
          <p14:tracePt t="40870" x="3943350" y="5537200"/>
          <p14:tracePt t="40887" x="3943350" y="5543550"/>
          <p14:tracePt t="40903" x="3943350" y="5556250"/>
          <p14:tracePt t="40921" x="3943350" y="5575300"/>
          <p14:tracePt t="40937" x="3943350" y="5581650"/>
          <p14:tracePt t="40954" x="3937000" y="5594350"/>
          <p14:tracePt t="41169" x="3930650" y="5600700"/>
          <p14:tracePt t="41181" x="3917950" y="5619750"/>
          <p14:tracePt t="41187" x="3911600" y="5638800"/>
          <p14:tracePt t="41203" x="3886200" y="5683250"/>
          <p14:tracePt t="41221" x="3886200" y="5695950"/>
          <p14:tracePt t="41237" x="3879850" y="5715000"/>
          <p14:tracePt t="41287" x="3873500" y="5715000"/>
          <p14:tracePt t="44362" x="3879850" y="5676900"/>
          <p14:tracePt t="44374" x="4051300" y="5327650"/>
          <p14:tracePt t="44389" x="4210050" y="5003800"/>
          <p14:tracePt t="44403" x="4413250" y="4654550"/>
          <p14:tracePt t="44403" x="4610100" y="4305300"/>
          <p14:tracePt t="44421" x="4775200" y="4013200"/>
          <p14:tracePt t="44437" x="4908550" y="3784600"/>
          <p14:tracePt t="44454" x="5029200" y="3600450"/>
          <p14:tracePt t="44470" x="5048250" y="3556000"/>
          <p14:tracePt t="44487" x="5054600" y="3543300"/>
          <p14:tracePt t="44503" x="5048250" y="3543300"/>
          <p14:tracePt t="44693" x="5080000" y="3505200"/>
          <p14:tracePt t="44705" x="5372100" y="3168650"/>
          <p14:tracePt t="44720" x="5613400" y="2914650"/>
          <p14:tracePt t="44738" x="6140450" y="2451100"/>
          <p14:tracePt t="44755" x="6337300" y="2286000"/>
          <p14:tracePt t="44770" x="6496050" y="2190750"/>
          <p14:tracePt t="44787" x="6616700" y="2127250"/>
          <p14:tracePt t="44803" x="6629400" y="2127250"/>
          <p14:tracePt t="44822" x="6629400" y="2139950"/>
          <p14:tracePt t="44977" x="6635750" y="2139950"/>
          <p14:tracePt t="44989" x="6673850" y="2120900"/>
          <p14:tracePt t="45001" x="6838950" y="2044700"/>
          <p14:tracePt t="45020" x="7150100" y="1924050"/>
          <p14:tracePt t="45036" x="7277100" y="1885950"/>
          <p14:tracePt t="45053" x="7366000" y="1873250"/>
          <p14:tracePt t="45070" x="7486650" y="1866900"/>
          <p14:tracePt t="45087" x="7524750" y="1866900"/>
          <p14:tracePt t="45105" x="7537450" y="1885950"/>
          <p14:tracePt t="45121" x="7537450" y="1892300"/>
          <p14:tracePt t="45136" x="7537450" y="1898650"/>
          <p14:tracePt t="45154" x="7537450" y="1905000"/>
          <p14:tracePt t="45239" x="7550150" y="1905000"/>
          <p14:tracePt t="45240" x="7556500" y="1905000"/>
          <p14:tracePt t="45254" x="7562850" y="1905000"/>
          <p14:tracePt t="45271" x="7569200" y="1905000"/>
          <p14:tracePt t="45346" x="7569200" y="1911350"/>
          <p14:tracePt t="45651" x="7569200" y="1917700"/>
          <p14:tracePt t="45689" x="7569200" y="1924050"/>
          <p14:tracePt t="45710" x="7556500" y="1924050"/>
          <p14:tracePt t="45721" x="7531100" y="1936750"/>
          <p14:tracePt t="45737" x="7499350" y="1949450"/>
          <p14:tracePt t="45753" x="7385050" y="1981200"/>
          <p14:tracePt t="45770" x="7296150" y="2006600"/>
          <p14:tracePt t="45786" x="7194550" y="2025650"/>
          <p14:tracePt t="45803" x="7016750" y="2063750"/>
          <p14:tracePt t="45820" x="6953250" y="2076450"/>
          <p14:tracePt t="45837" x="6896100" y="2095500"/>
          <p14:tracePt t="45853" x="6889750" y="2095500"/>
          <p14:tracePt t="46420" x="6883400" y="2095500"/>
          <p14:tracePt t="46487" x="6883400" y="2101850"/>
          <p14:tracePt t="47851" x="6877050" y="2101850"/>
          <p14:tracePt t="47871" x="6870700" y="2101850"/>
          <p14:tracePt t="47886" x="6864350" y="2101850"/>
          <p14:tracePt t="47887" x="6851650" y="2101850"/>
          <p14:tracePt t="47904" x="6845300" y="2101850"/>
          <p14:tracePt t="47920" x="6826250" y="2101850"/>
          <p14:tracePt t="47936" x="6807200" y="2101850"/>
          <p14:tracePt t="47955" x="6762750" y="2101850"/>
          <p14:tracePt t="47971" x="6737350" y="2101850"/>
          <p14:tracePt t="47987" x="6718300" y="2101850"/>
          <p14:tracePt t="48003" x="6705600" y="2101850"/>
          <p14:tracePt t="48022" x="6699250" y="2101850"/>
          <p14:tracePt t="48265" x="6692900" y="2101850"/>
          <p14:tracePt t="48289" x="6686550" y="2101850"/>
          <p14:tracePt t="48324" x="6680200" y="2101850"/>
          <p14:tracePt t="51069" x="6699250" y="2101850"/>
          <p14:tracePt t="51073" x="6737350" y="2101850"/>
          <p14:tracePt t="51086" x="6788150" y="2095500"/>
          <p14:tracePt t="51103" x="6946900" y="2082800"/>
          <p14:tracePt t="51121" x="7042150" y="2063750"/>
          <p14:tracePt t="51136" x="7245350" y="2038350"/>
          <p14:tracePt t="51155" x="7321550" y="2032000"/>
          <p14:tracePt t="51169" x="7410450" y="2025650"/>
          <p14:tracePt t="51188" x="7429500" y="2025650"/>
          <p14:tracePt t="51203" x="7442200" y="2025650"/>
          <p14:tracePt t="51220" x="7448550" y="2025650"/>
          <p14:tracePt t="51475" x="7454900" y="2025650"/>
          <p14:tracePt t="51486" x="7467600" y="2025650"/>
          <p14:tracePt t="51487" x="7480300" y="2025650"/>
          <p14:tracePt t="51504" x="7518400" y="2025650"/>
          <p14:tracePt t="51521" x="7531100" y="2025650"/>
          <p14:tracePt t="51537" x="7556500" y="2038350"/>
          <p14:tracePt t="51553" x="7562850" y="2038350"/>
          <p14:tracePt t="51636" x="7556500" y="2038350"/>
          <p14:tracePt t="51637" x="7531100" y="2044700"/>
          <p14:tracePt t="51654" x="7518400" y="2051050"/>
          <p14:tracePt t="51670" x="7467600" y="2063750"/>
          <p14:tracePt t="51687" x="7435850" y="2076450"/>
          <p14:tracePt t="51703" x="7372350" y="2114550"/>
          <p14:tracePt t="51721" x="7315200" y="2133600"/>
          <p14:tracePt t="51736" x="7232650" y="2171700"/>
          <p14:tracePt t="51753" x="6972300" y="2273300"/>
          <p14:tracePt t="51770" x="6845300" y="2317750"/>
          <p14:tracePt t="51786" x="6673850" y="2374900"/>
          <p14:tracePt t="51805" x="6629400" y="2393950"/>
          <p14:tracePt t="51819" x="6610350" y="2400300"/>
          <p14:tracePt t="51836" x="6604000" y="2400300"/>
          <p14:tracePt t="52025" x="6584950" y="2406650"/>
          <p14:tracePt t="52038" x="6559550" y="2425700"/>
          <p14:tracePt t="52040" x="6521450" y="2444750"/>
          <p14:tracePt t="52054" x="6483350" y="2470150"/>
          <p14:tracePt t="52070" x="6407150" y="2527300"/>
          <p14:tracePt t="52087" x="6388100" y="2546350"/>
          <p14:tracePt t="52104" x="6362700" y="2571750"/>
          <p14:tracePt t="52121" x="6356350" y="2571750"/>
          <p14:tracePt t="52138" x="6356350" y="2578100"/>
          <p14:tracePt t="52153" x="6350000" y="2590800"/>
          <p14:tracePt t="52345" x="6324600" y="2616200"/>
          <p14:tracePt t="52355" x="6216650" y="2743200"/>
          <p14:tracePt t="52372" x="6153150" y="2819400"/>
          <p14:tracePt t="52387" x="6102350" y="2882900"/>
          <p14:tracePt t="52403" x="6051550" y="2946400"/>
          <p14:tracePt t="52419" x="6045200" y="2959100"/>
          <p14:tracePt t="52436" x="6038850" y="2978150"/>
          <p14:tracePt t="52453" x="6038850" y="2984500"/>
          <p14:tracePt t="52496" x="6038850" y="2990850"/>
          <p14:tracePt t="52890" x="6026150" y="2990850"/>
          <p14:tracePt t="52891" x="6007100" y="2997200"/>
          <p14:tracePt t="52903" x="5949950" y="3028950"/>
          <p14:tracePt t="52920" x="5867400" y="3073400"/>
          <p14:tracePt t="52936" x="5600700" y="3206750"/>
          <p14:tracePt t="52953" x="5467350" y="3276600"/>
          <p14:tracePt t="52969" x="5308600" y="3365500"/>
          <p14:tracePt t="52986" x="5270500" y="3390900"/>
          <p14:tracePt t="53002" x="5245100" y="3409950"/>
          <p14:tracePt t="53173" x="5245100" y="3416300"/>
          <p14:tracePt t="53176" x="5226050" y="3435350"/>
          <p14:tracePt t="53187" x="5143500" y="3517900"/>
          <p14:tracePt t="53203" x="4997450" y="3683000"/>
          <p14:tracePt t="53220" x="4699000" y="4064000"/>
          <p14:tracePt t="53236" x="4559300" y="4273550"/>
          <p14:tracePt t="53253" x="4375150" y="4648200"/>
          <p14:tracePt t="53269" x="4318000" y="4826000"/>
          <p14:tracePt t="53286" x="4298950" y="4927600"/>
          <p14:tracePt t="53302" x="4292600" y="5060950"/>
          <p14:tracePt t="53320" x="4292600" y="5086350"/>
          <p14:tracePt t="53336" x="4292600" y="5092700"/>
          <p14:tracePt t="53527" x="4286250" y="5105400"/>
          <p14:tracePt t="53539" x="4254500" y="5168900"/>
          <p14:tracePt t="53554" x="4235450" y="5213350"/>
          <p14:tracePt t="53569" x="4216400" y="5295900"/>
          <p14:tracePt t="53587" x="4203700" y="5334000"/>
          <p14:tracePt t="53603" x="4197350" y="5372100"/>
          <p14:tracePt t="53620" x="4197350" y="5422900"/>
          <p14:tracePt t="53636" x="4197350" y="5441950"/>
          <p14:tracePt t="53653" x="4197350" y="5461000"/>
          <p14:tracePt t="53670" x="4197350" y="5480050"/>
          <p14:tracePt t="53686" x="4197350" y="5486400"/>
          <p14:tracePt t="53977" x="4191000" y="5486400"/>
          <p14:tracePt t="55823" x="4229100" y="5486400"/>
          <p14:tracePt t="55824" x="4324350" y="5480050"/>
          <p14:tracePt t="55836" x="4546600" y="5448300"/>
          <p14:tracePt t="55854" x="5238750" y="5334000"/>
          <p14:tracePt t="55869" x="5632450" y="5264150"/>
          <p14:tracePt t="55888" x="5962650" y="5213350"/>
          <p14:tracePt t="55902" x="6413500" y="5168900"/>
          <p14:tracePt t="55920" x="6508750" y="5168900"/>
          <p14:tracePt t="55936" x="6591300" y="5168900"/>
          <p14:tracePt t="55953" x="6604000" y="5168900"/>
          <p14:tracePt t="55969" x="6610350" y="5162550"/>
          <p14:tracePt t="56153" x="6616700" y="5162550"/>
          <p14:tracePt t="56154" x="6635750" y="5162550"/>
          <p14:tracePt t="56169" x="6667500" y="5162550"/>
          <p14:tracePt t="56188" x="6819900" y="5143500"/>
          <p14:tracePt t="56202" x="6953250" y="5118100"/>
          <p14:tracePt t="56220" x="7277100" y="5073650"/>
          <p14:tracePt t="56236" x="7372350" y="5060950"/>
          <p14:tracePt t="56253" x="7448550" y="5054600"/>
          <p14:tracePt t="56269" x="7543800" y="5054600"/>
          <p14:tracePt t="56287" x="7581900" y="5054600"/>
          <p14:tracePt t="56303" x="7607300" y="5060950"/>
          <p14:tracePt t="56322" x="7620000" y="5060950"/>
          <p14:tracePt t="56336" x="7626350" y="5060950"/>
          <p14:tracePt t="56353" x="7658100" y="5073650"/>
          <p14:tracePt t="56369" x="7664450" y="5073650"/>
          <p14:tracePt t="56386" x="7677150" y="5080000"/>
          <p14:tracePt t="56484" x="7683500" y="5080000"/>
          <p14:tracePt t="56485" x="7689850" y="5080000"/>
          <p14:tracePt t="56603" x="7689850" y="5067300"/>
          <p14:tracePt t="56619" x="7689850" y="5041900"/>
          <p14:tracePt t="56620" x="7677150" y="5022850"/>
          <p14:tracePt t="56636" x="7632700" y="4984750"/>
          <p14:tracePt t="56653" x="7594600" y="4984750"/>
          <p14:tracePt t="56669" x="7486650" y="4978400"/>
          <p14:tracePt t="56686" x="7416800" y="4978400"/>
          <p14:tracePt t="56702" x="7346950" y="4984750"/>
          <p14:tracePt t="56720" x="7213600" y="5054600"/>
          <p14:tracePt t="56736" x="7150100" y="5099050"/>
          <p14:tracePt t="56753" x="7061200" y="5200650"/>
          <p14:tracePt t="56769" x="7035800" y="5251450"/>
          <p14:tracePt t="56786" x="7016750" y="5302250"/>
          <p14:tracePt t="56802" x="7004050" y="5435600"/>
          <p14:tracePt t="56820" x="7004050" y="5499100"/>
          <p14:tracePt t="56836" x="7010400" y="5613400"/>
          <p14:tracePt t="56853" x="7023100" y="5645150"/>
          <p14:tracePt t="56869" x="7061200" y="5708650"/>
          <p14:tracePt t="56887" x="7080250" y="5727700"/>
          <p14:tracePt t="56902" x="7105650" y="5740400"/>
          <p14:tracePt t="56919" x="7169150" y="5765800"/>
          <p14:tracePt t="56936" x="7200900" y="5772150"/>
          <p14:tracePt t="56953" x="7258050" y="5791200"/>
          <p14:tracePt t="56970" x="7283450" y="5797550"/>
          <p14:tracePt t="56986" x="7302500" y="5803900"/>
          <p14:tracePt t="57002" x="7327900" y="5810250"/>
          <p14:tracePt t="57020" x="7334250" y="5810250"/>
          <p14:tracePt t="57099" x="7334250" y="5816600"/>
          <p14:tracePt t="59749" x="7334250" y="5803900"/>
          <p14:tracePt t="59750" x="7346950" y="5772150"/>
          <p14:tracePt t="59769" x="7391400" y="5588000"/>
          <p14:tracePt t="59788" x="7461250" y="5391150"/>
          <p14:tracePt t="59802" x="7575550" y="5048250"/>
          <p14:tracePt t="59820" x="7607300" y="4940300"/>
          <p14:tracePt t="59835" x="7620000" y="4889500"/>
          <p14:tracePt t="59853" x="7632700" y="4845050"/>
          <p14:tracePt t="59869" x="7632700" y="4832350"/>
          <p14:tracePt t="59914" x="7639050" y="4832350"/>
          <p14:tracePt t="59926" x="7645400" y="4826000"/>
          <p14:tracePt t="59961" x="7651750" y="4826000"/>
          <p14:tracePt t="60103" x="7651750" y="4838700"/>
          <p14:tracePt t="60105" x="7645400" y="4857750"/>
          <p14:tracePt t="60119" x="7645400" y="4876800"/>
          <p14:tracePt t="60135" x="7639050" y="4921250"/>
          <p14:tracePt t="60153" x="7632700" y="4946650"/>
          <p14:tracePt t="60170" x="7632700" y="4978400"/>
          <p14:tracePt t="60187" x="7632700" y="4997450"/>
          <p14:tracePt t="60202" x="7632700" y="5010150"/>
          <p14:tracePt t="60219" x="7632700" y="5035550"/>
          <p14:tracePt t="60235" x="7632700" y="5041900"/>
          <p14:tracePt t="60253" x="7632700" y="5048250"/>
          <p14:tracePt t="60292" x="7632700" y="5054600"/>
          <p14:tracePt t="60316" x="7632700" y="5060950"/>
          <p14:tracePt t="60341" x="7632700" y="5067300"/>
          <p14:tracePt t="60342" x="7626350" y="5080000"/>
          <p14:tracePt t="60352" x="7626350" y="5086350"/>
          <p14:tracePt t="60369" x="7620000" y="5099050"/>
          <p14:tracePt t="60387" x="7613650" y="5137150"/>
          <p14:tracePt t="60403" x="7613650" y="5149850"/>
          <p14:tracePt t="60420" x="7607300" y="5168900"/>
          <p14:tracePt t="60436" x="7607300" y="5181600"/>
          <p14:tracePt t="60452" x="7607300" y="5194300"/>
          <p14:tracePt t="61937" x="7600950" y="5194300"/>
          <p14:tracePt t="61949" x="7594600" y="5194300"/>
          <p14:tracePt t="61954" x="7588250" y="5200650"/>
          <p14:tracePt t="61970" x="7556500" y="5213350"/>
          <p14:tracePt t="61987" x="7537450" y="5226050"/>
          <p14:tracePt t="62003" x="7493000" y="5238750"/>
          <p14:tracePt t="62021" x="7480300" y="5251450"/>
          <p14:tracePt t="62036" x="7473950" y="5257800"/>
          <p14:tracePt t="62054" x="7454900" y="5289550"/>
          <p14:tracePt t="62070" x="7454900" y="5302250"/>
          <p14:tracePt t="62087" x="7448550" y="5321300"/>
          <p14:tracePt t="62103" x="7442200" y="5327650"/>
          <p14:tracePt t="62120" x="7442200" y="5340350"/>
          <p14:tracePt t="62186" x="7435850" y="5340350"/>
          <p14:tracePt t="62362" x="7429500" y="5353050"/>
          <p14:tracePt t="62374" x="7410450" y="5372100"/>
          <p14:tracePt t="62386" x="7378700" y="5410200"/>
          <p14:tracePt t="62388" x="7346950" y="5461000"/>
          <p14:tracePt t="62403" x="7302500" y="5505450"/>
          <p14:tracePt t="62421" x="7239000" y="5632450"/>
          <p14:tracePt t="62436" x="7213600" y="5689600"/>
          <p14:tracePt t="62453" x="7181850" y="5791200"/>
          <p14:tracePt t="62470" x="7181850" y="5822950"/>
          <p14:tracePt t="62487" x="7181850" y="5861050"/>
          <p14:tracePt t="62503" x="7175500" y="5911850"/>
          <p14:tracePt t="62521" x="7175500" y="5918200"/>
          <p14:tracePt t="62536" x="7175500" y="5930900"/>
          <p14:tracePt t="62576" x="7169150" y="5930900"/>
          <p14:tracePt t="62670" x="7169150" y="5937250"/>
          <p14:tracePt t="62686" x="7162800" y="5943600"/>
          <p14:tracePt t="62687" x="7162800" y="5949950"/>
          <p14:tracePt t="62703" x="7156450" y="5949950"/>
          <p14:tracePt t="62906" x="7156450" y="5937250"/>
          <p14:tracePt t="62908" x="7156450" y="5930900"/>
          <p14:tracePt t="62920" x="7156450" y="5924550"/>
          <p14:tracePt t="62936" x="7156450" y="5899150"/>
          <p14:tracePt t="62954" x="7156450" y="5892800"/>
          <p14:tracePt t="62970" x="7156450" y="5880100"/>
          <p14:tracePt t="62987" x="7156450" y="5829300"/>
          <p14:tracePt t="63003" x="7156450" y="5810250"/>
          <p14:tracePt t="63020" x="7156450" y="5759450"/>
          <p14:tracePt t="63037" x="7156450" y="5740400"/>
          <p14:tracePt t="63053" x="7156450" y="5715000"/>
          <p14:tracePt t="63070" x="7175500" y="5645150"/>
          <p14:tracePt t="63087" x="7188200" y="5600700"/>
          <p14:tracePt t="63103" x="7239000" y="5499100"/>
          <p14:tracePt t="63120" x="7264400" y="5461000"/>
          <p14:tracePt t="63136" x="7289800" y="5422900"/>
          <p14:tracePt t="63153" x="7308850" y="5384800"/>
          <p14:tracePt t="63169" x="7315200" y="5378450"/>
          <p14:tracePt t="63187" x="7321550" y="5372100"/>
          <p14:tracePt t="63203" x="7327900" y="5372100"/>
          <p14:tracePt t="63220" x="7327900" y="5365750"/>
          <p14:tracePt t="63236" x="7334250" y="5353050"/>
          <p14:tracePt t="63253" x="7340600" y="5346700"/>
          <p14:tracePt t="63270" x="7353300" y="5321300"/>
          <p14:tracePt t="63286" x="7366000" y="5308600"/>
          <p14:tracePt t="63304" x="7378700" y="5289550"/>
          <p14:tracePt t="63319" x="7410450" y="5257800"/>
          <p14:tracePt t="63336" x="7429500" y="5238750"/>
          <p14:tracePt t="63353" x="7448550" y="5213350"/>
          <p14:tracePt t="63392" x="7454900" y="5213350"/>
          <p14:tracePt t="63592" x="7461250" y="5213350"/>
          <p14:tracePt t="64150" x="7467600" y="5213350"/>
          <p14:tracePt t="64172" x="7467600" y="5219700"/>
          <p14:tracePt t="64208" x="7473950" y="5226050"/>
          <p14:tracePt t="64242" x="7480300" y="5226050"/>
          <p14:tracePt t="64278" x="7486650" y="5226050"/>
          <p14:tracePt t="64313" x="7493000" y="5226050"/>
          <p14:tracePt t="64361" x="7499350" y="5226050"/>
          <p14:tracePt t="64941" x="7493000" y="5226050"/>
          <p14:tracePt t="64941" x="7486650" y="5226050"/>
          <p14:tracePt t="64952" x="7480300" y="5226050"/>
          <p14:tracePt t="64970" x="7467600" y="5226050"/>
          <p14:tracePt t="64986" x="7448550" y="5226050"/>
          <p14:tracePt t="65003" x="7429500" y="5226050"/>
          <p14:tracePt t="65019" x="7372350" y="5251450"/>
          <p14:tracePt t="65036" x="7327900" y="5270500"/>
          <p14:tracePt t="65053" x="7289800" y="5283200"/>
          <p14:tracePt t="65069" x="7239000" y="5295900"/>
          <p14:tracePt t="65087" x="7232650" y="5302250"/>
          <p14:tracePt t="65102" x="7232650" y="5308600"/>
          <p14:tracePt t="65120" x="7226300" y="5308600"/>
          <p14:tracePt t="65155" x="7226300" y="5321300"/>
          <p14:tracePt t="65156" x="7226300" y="5327650"/>
          <p14:tracePt t="65170" x="7219950" y="5334000"/>
          <p14:tracePt t="65187" x="7213600" y="5346700"/>
          <p14:tracePt t="65203" x="7207250" y="5359400"/>
          <p14:tracePt t="65236" x="7200900" y="5365750"/>
          <p14:tracePt t="65260" x="7188200" y="5378450"/>
          <p14:tracePt t="65272" x="7181850" y="5378450"/>
          <p14:tracePt t="65286" x="7162800" y="5397500"/>
          <p14:tracePt t="65287" x="7156450" y="5403850"/>
          <p14:tracePt t="65303" x="7131050" y="5429250"/>
          <p14:tracePt t="65319" x="7131050" y="5435600"/>
          <p14:tracePt t="65336" x="7124700" y="5441950"/>
          <p14:tracePt t="65352" x="7118350" y="5441950"/>
          <p14:tracePt t="65370" x="7118350" y="5448300"/>
          <p14:tracePt t="65387" x="7118350" y="5454650"/>
          <p14:tracePt t="65403" x="7112000" y="5454650"/>
          <p14:tracePt t="65420" x="7112000" y="5461000"/>
          <p14:tracePt t="67011" x="7112000" y="5448300"/>
          <p14:tracePt t="67034" x="7112000" y="5435600"/>
          <p14:tracePt t="67058" x="7118350" y="5429250"/>
          <p14:tracePt t="67071" x="7124700" y="5416550"/>
          <p14:tracePt t="67072" x="7124700" y="5403850"/>
          <p14:tracePt t="67086" x="7137400" y="5391150"/>
          <p14:tracePt t="67103" x="7156450" y="5365750"/>
          <p14:tracePt t="67119" x="7169150" y="5346700"/>
          <p14:tracePt t="67137" x="7207250" y="5283200"/>
          <p14:tracePt t="67154" x="7232650" y="5251450"/>
          <p14:tracePt t="67170" x="7258050" y="5219700"/>
          <p14:tracePt t="67186" x="7315200" y="5175250"/>
          <p14:tracePt t="67203" x="7346950" y="5162550"/>
          <p14:tracePt t="67219" x="7397750" y="5137150"/>
          <p14:tracePt t="67239" x="7423150" y="5130800"/>
          <p14:tracePt t="67253" x="7442200" y="5124450"/>
          <p14:tracePt t="67270" x="7486650" y="5118100"/>
          <p14:tracePt t="67286" x="7550150" y="5118100"/>
          <p14:tracePt t="67320" x="7600950" y="5118100"/>
          <p14:tracePt t="67354" x="7639050" y="5118100"/>
          <p14:tracePt t="67370" x="7658100" y="5118100"/>
          <p14:tracePt t="67386" x="7696200" y="5118100"/>
          <p14:tracePt t="67404" x="7702550" y="5118100"/>
          <p14:tracePt t="67422" x="7715250" y="5118100"/>
          <p14:tracePt t="67437" x="7727950" y="5124450"/>
          <p14:tracePt t="67453" x="7734300" y="5124450"/>
          <p14:tracePt t="67472" x="7740650" y="5124450"/>
          <p14:tracePt t="67486" x="7747000" y="5124450"/>
          <p14:tracePt t="67505" x="7753350" y="5137150"/>
          <p14:tracePt t="67520" x="7766050" y="5137150"/>
          <p14:tracePt t="67556" x="7772400" y="5137150"/>
          <p14:tracePt t="67557" x="7778750" y="5143500"/>
          <p14:tracePt t="67569" x="7785100" y="5143500"/>
          <p14:tracePt t="67586" x="7791450" y="5149850"/>
          <p14:tracePt t="67626" x="7791450" y="5156200"/>
          <p14:tracePt t="67649" x="7791450" y="5162550"/>
          <p14:tracePt t="67744" x="7797800" y="5162550"/>
          <p14:tracePt t="67767" x="7797800" y="5168900"/>
          <p14:tracePt t="67779" x="7797800" y="5175250"/>
          <p14:tracePt t="67787" x="7797800" y="5181600"/>
          <p14:tracePt t="67803" x="7797800" y="5187950"/>
          <p14:tracePt t="67820" x="7804150" y="5194300"/>
          <p14:tracePt t="67836" x="7804150" y="5200650"/>
          <p14:tracePt t="67853" x="7804150" y="5207000"/>
          <p14:tracePt t="67869" x="7804150" y="5213350"/>
          <p14:tracePt t="67957" x="7804150" y="5219700"/>
          <p14:tracePt t="67980" x="7810500" y="5226050"/>
          <p14:tracePt t="67985" x="7810500" y="5232400"/>
          <p14:tracePt t="68003" x="7810500" y="5238750"/>
          <p14:tracePt t="68020" x="7810500" y="5245100"/>
          <p14:tracePt t="68036" x="7810500" y="5257800"/>
          <p14:tracePt t="68053" x="7816850" y="5257800"/>
          <p14:tracePt t="68088" x="7816850" y="5264150"/>
          <p14:tracePt t="68122" x="7823200" y="5264150"/>
          <p14:tracePt t="68136" x="7823200" y="5270500"/>
          <p14:tracePt t="69990" x="7829550" y="5270500"/>
          <p14:tracePt t="70003" x="7842250" y="5270500"/>
          <p14:tracePt t="70003" x="7867650" y="5270500"/>
          <p14:tracePt t="70019" x="7893050" y="5270500"/>
          <p14:tracePt t="70019" x="7937500" y="5270500"/>
          <p14:tracePt t="70037" x="8001000" y="5270500"/>
          <p14:tracePt t="70053" x="8089900" y="5270500"/>
          <p14:tracePt t="70070" x="8312150" y="5251450"/>
          <p14:tracePt t="70086" x="8420100" y="5251450"/>
          <p14:tracePt t="70103" x="8509000" y="5251450"/>
          <p14:tracePt t="70119" x="8642350" y="5251450"/>
          <p14:tracePt t="70136" x="8680450" y="5251450"/>
          <p14:tracePt t="70152" x="8712200" y="5264150"/>
          <p14:tracePt t="70170" x="8718550" y="5270500"/>
          <p14:tracePt t="70186" x="8724900" y="5270500"/>
          <p14:tracePt t="70659" x="0" y="0"/>
        </p14:tracePtLst>
        <p14:tracePtLst>
          <p14:tracePt t="87304" x="3079750" y="2355850"/>
          <p14:tracePt t="87505" x="3073400" y="2355850"/>
          <p14:tracePt t="87519" x="3067050" y="2349500"/>
          <p14:tracePt t="87526" x="3054350" y="2330450"/>
          <p14:tracePt t="87536" x="3041650" y="2247900"/>
          <p14:tracePt t="87553" x="3041650" y="2178050"/>
          <p14:tracePt t="87570" x="3041650" y="2108200"/>
          <p14:tracePt t="87587" x="3041650" y="1987550"/>
          <p14:tracePt t="87603" x="3035300" y="1962150"/>
          <p14:tracePt t="87619" x="3035300" y="1949450"/>
          <p14:tracePt t="87753" x="3028950" y="1968500"/>
          <p14:tracePt t="87758" x="3009900" y="1987550"/>
          <p14:tracePt t="87769" x="2990850" y="2025650"/>
          <p14:tracePt t="87786" x="2927350" y="2108200"/>
          <p14:tracePt t="87803" x="2901950" y="2146300"/>
          <p14:tracePt t="87819" x="2876550" y="2171700"/>
          <p14:tracePt t="87837" x="2870200" y="2178050"/>
          <p14:tracePt t="87852" x="2870200" y="2184400"/>
          <p14:tracePt t="87872" x="2870200" y="2190750"/>
          <p14:tracePt t="87907" x="2882900" y="2197100"/>
          <p14:tracePt t="87908" x="2901950" y="2197100"/>
          <p14:tracePt t="87921" x="2927350" y="2197100"/>
          <p14:tracePt t="87938" x="2959100" y="2197100"/>
          <p14:tracePt t="87953" x="3060700" y="2178050"/>
          <p14:tracePt t="87970" x="3098800" y="2171700"/>
          <p14:tracePt t="87970" x="3117850" y="2165350"/>
          <p14:tracePt t="87991" x="3124200" y="2165350"/>
          <p14:tracePt t="88003" x="3130550" y="2165350"/>
          <p14:tracePt t="88061" x="3086100" y="2178050"/>
          <p14:tracePt t="88073" x="3028950" y="2197100"/>
          <p14:tracePt t="88084" x="2946400" y="2222500"/>
          <p14:tracePt t="88103" x="2921000" y="2228850"/>
          <p14:tracePt t="88120" x="2889250" y="2228850"/>
          <p14:tracePt t="88203" x="2901950" y="2228850"/>
          <p14:tracePt t="88214" x="2933700" y="2235200"/>
          <p14:tracePt t="88220" x="2990850" y="2235200"/>
          <p14:tracePt t="88236" x="3111500" y="2235200"/>
          <p14:tracePt t="88253" x="3168650" y="2235200"/>
          <p14:tracePt t="88269" x="3206750" y="2235200"/>
          <p14:tracePt t="88286" x="3225800" y="2235200"/>
          <p14:tracePt t="88321" x="3219450" y="2235200"/>
          <p14:tracePt t="88322" x="3181350" y="2235200"/>
          <p14:tracePt t="88337" x="3111500" y="2241550"/>
          <p14:tracePt t="88353" x="2965450" y="2241550"/>
          <p14:tracePt t="88369" x="2908300" y="2241550"/>
          <p14:tracePt t="88387" x="2838450" y="2247900"/>
          <p14:tracePt t="88404" x="2832100" y="2247900"/>
          <p14:tracePt t="88439" x="2832100" y="2254250"/>
          <p14:tracePt t="88475" x="2838450" y="2260600"/>
          <p14:tracePt t="88488" x="2851150" y="2260600"/>
          <p14:tracePt t="88489" x="2863850" y="2260600"/>
          <p14:tracePt t="88503" x="2870200" y="2260600"/>
          <p14:tracePt t="88521" x="2876550" y="2260600"/>
          <p14:tracePt t="90475" x="2870200" y="2260600"/>
          <p14:tracePt t="90499" x="2863850" y="2260600"/>
          <p14:tracePt t="90510" x="2857500" y="2260600"/>
          <p14:tracePt t="90521" x="2838450" y="2260600"/>
          <p14:tracePt t="90557" x="2832100" y="2260600"/>
          <p14:tracePt t="90558" x="2825750" y="2260600"/>
          <p14:tracePt t="90571" x="2825750" y="2266950"/>
          <p14:tracePt t="90587" x="2813050" y="2266950"/>
          <p14:tracePt t="90606" x="2800350" y="2266950"/>
          <p14:tracePt t="90623" x="2794000" y="2266950"/>
          <p14:tracePt t="90637" x="2774950" y="2266950"/>
          <p14:tracePt t="90655" x="2755900" y="2266950"/>
          <p14:tracePt t="90671" x="2743200" y="2266950"/>
          <p14:tracePt t="90687" x="2724150" y="2266950"/>
          <p14:tracePt t="90704" x="2717800" y="2266950"/>
          <p14:tracePt t="90720" x="2705100" y="2266950"/>
          <p14:tracePt t="90829" x="2717800" y="2266950"/>
          <p14:tracePt t="90841" x="2762250" y="2266950"/>
          <p14:tracePt t="90853" x="2927350" y="2266950"/>
          <p14:tracePt t="90871" x="3060700" y="2254250"/>
          <p14:tracePt t="90887" x="3302000" y="2241550"/>
          <p14:tracePt t="90904" x="3384550" y="2241550"/>
          <p14:tracePt t="90920" x="3441700" y="2241550"/>
          <p14:tracePt t="90938" x="3454400" y="2241550"/>
          <p14:tracePt t="91217" x="3454400" y="2235200"/>
          <p14:tracePt t="92745" x="3441700" y="2228850"/>
          <p14:tracePt t="92754" x="3409950" y="2216150"/>
          <p14:tracePt t="92771" x="3403600" y="2209800"/>
          <p14:tracePt t="92788" x="3390900" y="2203450"/>
          <p14:tracePt t="92804" x="3378200" y="2197100"/>
          <p14:tracePt t="93408" x="3384550" y="2209800"/>
          <p14:tracePt t="93419" x="3454400" y="2311400"/>
          <p14:tracePt t="93437" x="3530600" y="2425700"/>
          <p14:tracePt t="93453" x="3790950" y="2736850"/>
          <p14:tracePt t="93471" x="3949700" y="2921000"/>
          <p14:tracePt t="93487" x="4241800" y="3282950"/>
          <p14:tracePt t="93505" x="4362450" y="3448050"/>
          <p14:tracePt t="93520" x="4533900" y="3657600"/>
          <p14:tracePt t="93539" x="4591050" y="3702050"/>
          <p14:tracePt t="93553" x="4616450" y="3721100"/>
          <p14:tracePt t="93572" x="4629150" y="3727450"/>
          <p14:tracePt t="93763" x="4635500" y="3727450"/>
          <p14:tracePt t="93775" x="4648200" y="3727450"/>
          <p14:tracePt t="93786" x="4737100" y="3740150"/>
          <p14:tracePt t="93804" x="4800600" y="3752850"/>
          <p14:tracePt t="93820" x="4965700" y="3765550"/>
          <p14:tracePt t="93837" x="5073650" y="3784600"/>
          <p14:tracePt t="93853" x="5264150" y="3810000"/>
          <p14:tracePt t="93870" x="5346700" y="3835400"/>
          <p14:tracePt t="93887" x="5410200" y="3848100"/>
          <p14:tracePt t="93904" x="5492750" y="3879850"/>
          <p14:tracePt t="93920" x="5524500" y="3886200"/>
          <p14:tracePt t="93938" x="5549900" y="3898900"/>
          <p14:tracePt t="93953" x="5556250" y="3905250"/>
          <p14:tracePt t="93972" x="5562600" y="3905250"/>
          <p14:tracePt t="93986" x="5568950" y="3905250"/>
          <p14:tracePt t="94004" x="5575300" y="3905250"/>
          <p14:tracePt t="95346" x="0" y="0"/>
        </p14:tracePtLst>
        <p14:tracePtLst>
          <p14:tracePt t="109542" x="7207250" y="5314950"/>
          <p14:tracePt t="110132" x="7219950" y="5314950"/>
          <p14:tracePt t="110144" x="7239000" y="5314950"/>
          <p14:tracePt t="110155" x="7270750" y="5308600"/>
          <p14:tracePt t="110171" x="7283450" y="5302250"/>
          <p14:tracePt t="110187" x="7315200" y="5295900"/>
          <p14:tracePt t="110206" x="7334250" y="5289550"/>
          <p14:tracePt t="110220" x="7346950" y="5283200"/>
          <p14:tracePt t="110237" x="7385050" y="5270500"/>
          <p14:tracePt t="110253" x="7404100" y="5270500"/>
          <p14:tracePt t="110271" x="7423150" y="5264150"/>
          <p14:tracePt t="110311" x="7442200" y="5264150"/>
          <p14:tracePt t="110313" x="7448550" y="5264150"/>
          <p14:tracePt t="110323" x="7461250" y="5264150"/>
          <p14:tracePt t="110339" x="7467600" y="5264150"/>
          <p14:tracePt t="110354" x="7493000" y="5264150"/>
          <p14:tracePt t="110371" x="7505700" y="5264150"/>
          <p14:tracePt t="110387" x="7524750" y="5264150"/>
          <p14:tracePt t="110404" x="7556500" y="5264150"/>
          <p14:tracePt t="110420" x="7575550" y="5264150"/>
          <p14:tracePt t="110437" x="7607300" y="5264150"/>
          <p14:tracePt t="110453" x="7626350" y="5264150"/>
          <p14:tracePt t="110470" x="7645400" y="5264150"/>
          <p14:tracePt t="110487" x="7670800" y="5264150"/>
          <p14:tracePt t="110504" x="7677150" y="5264150"/>
          <p14:tracePt t="110520" x="7683500" y="5264150"/>
          <p14:tracePt t="110617" x="7689850" y="5264150"/>
          <p14:tracePt t="110625" x="7702550" y="5264150"/>
          <p14:tracePt t="110637" x="7715250" y="5264150"/>
          <p14:tracePt t="110962" x="7721600" y="5264150"/>
          <p14:tracePt t="110973" x="7734300" y="5264150"/>
          <p14:tracePt t="110987" x="7753350" y="5257800"/>
          <p14:tracePt t="110988" x="7766050" y="5257800"/>
          <p14:tracePt t="111003" x="7804150" y="5251450"/>
          <p14:tracePt t="111021" x="7816850" y="5251450"/>
          <p14:tracePt t="111036" x="7823200" y="5251450"/>
          <p14:tracePt t="111054" x="7835900" y="5251450"/>
          <p14:tracePt t="111611" x="7823200" y="5251450"/>
          <p14:tracePt t="111624" x="7797800" y="5264150"/>
          <p14:tracePt t="111625" x="7778750" y="5270500"/>
          <p14:tracePt t="111637" x="7740650" y="5276850"/>
          <p14:tracePt t="111654" x="7708900" y="5276850"/>
          <p14:tracePt t="111670" x="7639050" y="5276850"/>
          <p14:tracePt t="111687" x="7620000" y="5276850"/>
          <p14:tracePt t="111703" x="7581900" y="5276850"/>
          <p14:tracePt t="111720" x="7569200" y="5276850"/>
          <p14:tracePt t="111736" x="7543800" y="5276850"/>
          <p14:tracePt t="111754" x="7531100" y="5276850"/>
          <p14:tracePt t="111770" x="7518400" y="5276850"/>
          <p14:tracePt t="111787" x="7480300" y="5276850"/>
          <p14:tracePt t="111803" x="7467600" y="5276850"/>
          <p14:tracePt t="111820" x="7435850" y="5276850"/>
          <p14:tracePt t="111836" x="7423150" y="5276850"/>
          <p14:tracePt t="111854" x="7404100" y="5276850"/>
          <p14:tracePt t="111870" x="7378700" y="5276850"/>
          <p14:tracePt t="111887" x="7366000" y="5276850"/>
          <p14:tracePt t="111903" x="7334250" y="5276850"/>
          <p14:tracePt t="111921" x="7327900" y="5276850"/>
          <p14:tracePt t="111936" x="7321550" y="5276850"/>
          <p14:tracePt t="111954" x="7302500" y="5270500"/>
          <p14:tracePt t="111991" x="7296150" y="5270500"/>
          <p14:tracePt t="112003" x="7289800" y="5270500"/>
          <p14:tracePt t="112004" x="7283450" y="5270500"/>
          <p14:tracePt t="112039" x="7277100" y="5270500"/>
          <p14:tracePt t="112040" x="7270750" y="5270500"/>
          <p14:tracePt t="112097" x="7264400" y="5270500"/>
          <p14:tracePt t="112439" x="7264400" y="5264150"/>
          <p14:tracePt t="112453" x="7270750" y="5264150"/>
          <p14:tracePt t="112455" x="7277100" y="5264150"/>
          <p14:tracePt t="112471" x="7283450" y="5264150"/>
          <p14:tracePt t="112486" x="7296150" y="5264150"/>
          <p14:tracePt t="112504" x="7302500" y="5264150"/>
          <p14:tracePt t="112520" x="7315200" y="5264150"/>
          <p14:tracePt t="112537" x="7321550" y="5264150"/>
          <p14:tracePt t="112553" x="7327900" y="5264150"/>
          <p14:tracePt t="112570" x="7340600" y="5264150"/>
          <p14:tracePt t="112606" x="7346950" y="5264150"/>
          <p14:tracePt t="112607" x="7346950" y="5270500"/>
          <p14:tracePt t="112620" x="7353300" y="5270500"/>
          <p14:tracePt t="112637" x="7359650" y="5283200"/>
          <p14:tracePt t="112653" x="7366000" y="5283200"/>
          <p14:tracePt t="112671" x="7378700" y="5289550"/>
          <p14:tracePt t="112686" x="7397750" y="5302250"/>
          <p14:tracePt t="112704" x="7404100" y="5314950"/>
          <p14:tracePt t="112720" x="7410450" y="5334000"/>
          <p14:tracePt t="112737" x="7416800" y="5353050"/>
          <p14:tracePt t="112753" x="7416800" y="5378450"/>
          <p14:tracePt t="112770" x="7410450" y="5454650"/>
          <p14:tracePt t="112786" x="7397750" y="5505450"/>
          <p14:tracePt t="112804" x="7359650" y="5581650"/>
          <p14:tracePt t="112820" x="7340600" y="5619750"/>
          <p14:tracePt t="112837" x="7327900" y="5645150"/>
          <p14:tracePt t="112853" x="7308850" y="5695950"/>
          <p14:tracePt t="112870" x="7302500" y="5715000"/>
          <p14:tracePt t="112887" x="7289800" y="5740400"/>
          <p14:tracePt t="112904" x="7277100" y="5753100"/>
          <p14:tracePt t="112920" x="7270750" y="5759450"/>
          <p14:tracePt t="112985" x="7264400" y="5759450"/>
          <p14:tracePt t="113020" x="7258050" y="5753100"/>
          <p14:tracePt t="113032" x="7258050" y="5746750"/>
          <p14:tracePt t="113037" x="7245350" y="5734050"/>
          <p14:tracePt t="113054" x="7226300" y="5715000"/>
          <p14:tracePt t="113072" x="7219950" y="5708650"/>
          <p14:tracePt t="113088" x="7207250" y="5689600"/>
          <p14:tracePt t="113105" x="7207250" y="5683250"/>
          <p14:tracePt t="113121" x="7200900" y="5683250"/>
          <p14:tracePt t="113138" x="7200900" y="5670550"/>
          <p14:tracePt t="113154" x="7200900" y="5664200"/>
          <p14:tracePt t="113172" x="7200900" y="5638800"/>
          <p14:tracePt t="113187" x="7200900" y="5626100"/>
          <p14:tracePt t="113205" x="7194550" y="5607050"/>
          <p14:tracePt t="113221" x="7188200" y="5575300"/>
          <p14:tracePt t="113238" x="7188200" y="5549900"/>
          <p14:tracePt t="113254" x="7188200" y="5524500"/>
          <p14:tracePt t="113272" x="7188200" y="5505450"/>
          <p14:tracePt t="113288" x="7188200" y="5467350"/>
          <p14:tracePt t="113305" x="7188200" y="5448300"/>
          <p14:tracePt t="113321" x="7194550" y="5403850"/>
          <p14:tracePt t="113340" x="7194550" y="5384800"/>
          <p14:tracePt t="113354" x="7200900" y="5372100"/>
          <p14:tracePt t="113371" x="7213600" y="5346700"/>
          <p14:tracePt t="113388" x="7232650" y="5327650"/>
          <p14:tracePt t="113405" x="7239000" y="5314950"/>
          <p14:tracePt t="113421" x="7270750" y="5289550"/>
          <p14:tracePt t="113438" x="7283450" y="5276850"/>
          <p14:tracePt t="113454" x="7315200" y="5257800"/>
          <p14:tracePt t="113472" x="7321550" y="5251450"/>
          <p14:tracePt t="113488" x="7334250" y="5251450"/>
          <p14:tracePt t="113505" x="7353300" y="5245100"/>
          <p14:tracePt t="113521" x="7366000" y="5238750"/>
          <p14:tracePt t="113538" x="7397750" y="5232400"/>
          <p14:tracePt t="113554" x="7416800" y="5232400"/>
          <p14:tracePt t="113571" x="7429500" y="5232400"/>
          <p14:tracePt t="113588" x="7467600" y="5232400"/>
          <p14:tracePt t="113604" x="7486650" y="5232400"/>
          <p14:tracePt t="113621" x="7537450" y="5232400"/>
          <p14:tracePt t="113638" x="7562850" y="5238750"/>
          <p14:tracePt t="113654" x="7620000" y="5245100"/>
          <p14:tracePt t="113672" x="7639050" y="5245100"/>
          <p14:tracePt t="113687" x="7658100" y="5251450"/>
          <p14:tracePt t="113705" x="7689850" y="5251450"/>
          <p14:tracePt t="113721" x="7702550" y="5251450"/>
          <p14:tracePt t="113738" x="7740650" y="5251450"/>
          <p14:tracePt t="113754" x="7753350" y="5251450"/>
          <p14:tracePt t="113771" x="7772400" y="5251450"/>
          <p14:tracePt t="113787" x="7797800" y="5251450"/>
          <p14:tracePt t="113805" x="7816850" y="5251450"/>
          <p14:tracePt t="113821" x="7835900" y="5238750"/>
          <p14:tracePt t="113838" x="7848600" y="5226050"/>
          <p14:tracePt t="113854" x="7861300" y="5207000"/>
          <p14:tracePt t="113871" x="7886700" y="5156200"/>
          <p14:tracePt t="113887" x="7905750" y="5124450"/>
          <p14:tracePt t="113905" x="7931150" y="5041900"/>
          <p14:tracePt t="113921" x="7937500" y="4997450"/>
          <p14:tracePt t="113938" x="7937500" y="4965700"/>
          <p14:tracePt t="113954" x="7937500" y="4902200"/>
          <p14:tracePt t="113971" x="7931150" y="4864100"/>
          <p14:tracePt t="113988" x="7899400" y="4813300"/>
          <p14:tracePt t="114004" x="7880350" y="4787900"/>
          <p14:tracePt t="114022" x="7867650" y="4775200"/>
          <p14:tracePt t="114037" x="7848600" y="4749800"/>
          <p14:tracePt t="114054" x="7842250" y="4743450"/>
          <p14:tracePt t="114071" x="7835900" y="4737100"/>
          <p14:tracePt t="114251" x="7835900" y="4743450"/>
          <p14:tracePt t="114252" x="7835900" y="4762500"/>
          <p14:tracePt t="114271" x="7835900" y="4775200"/>
          <p14:tracePt t="114288" x="7835900" y="4806950"/>
          <p14:tracePt t="114304" x="7829550" y="4819650"/>
          <p14:tracePt t="114321" x="7829550" y="4857750"/>
          <p14:tracePt t="114338" x="7816850" y="4883150"/>
          <p14:tracePt t="114355" x="7797800" y="4959350"/>
          <p14:tracePt t="114371" x="7778750" y="4984750"/>
          <p14:tracePt t="114388" x="7727950" y="5041900"/>
          <p14:tracePt t="114404" x="7689850" y="5067300"/>
          <p14:tracePt t="114422" x="7639050" y="5086350"/>
          <p14:tracePt t="114437" x="7493000" y="5137150"/>
          <p14:tracePt t="114455" x="7404100" y="5175250"/>
          <p14:tracePt t="114471" x="7200900" y="5238750"/>
          <p14:tracePt t="114489" x="7131050" y="5276850"/>
          <p14:tracePt t="114504" x="7029450" y="5334000"/>
          <p14:tracePt t="114523" x="7004050" y="5353050"/>
          <p14:tracePt t="114537" x="6978650" y="5378450"/>
          <p14:tracePt t="114555" x="6959600" y="5454650"/>
          <p14:tracePt t="114571" x="6959600" y="5492750"/>
          <p14:tracePt t="114588" x="6959600" y="5549900"/>
          <p14:tracePt t="114604" x="6978650" y="5695950"/>
          <p14:tracePt t="114622" x="6997700" y="5778500"/>
          <p14:tracePt t="114637" x="7035800" y="5918200"/>
          <p14:tracePt t="114655" x="7048500" y="5969000"/>
          <p14:tracePt t="114671" x="7054850" y="6026150"/>
          <p14:tracePt t="114671" x="7067550" y="6064250"/>
          <p14:tracePt t="114688" x="7073900" y="6089650"/>
          <p14:tracePt t="114704" x="7080250" y="6108700"/>
          <p14:tracePt t="114721" x="7086600" y="6127750"/>
          <p14:tracePt t="114830" x="7092950" y="6127750"/>
          <p14:tracePt t="114854" x="7092950" y="6121400"/>
          <p14:tracePt t="114855" x="7092950" y="6115050"/>
          <p14:tracePt t="114871" x="7092950" y="6108700"/>
          <p14:tracePt t="114888" x="7092950" y="6089650"/>
          <p14:tracePt t="114904" x="7092950" y="6076950"/>
          <p14:tracePt t="114921" x="7099300" y="6051550"/>
          <p14:tracePt t="114937" x="7105650" y="5988050"/>
          <p14:tracePt t="114955" x="7112000" y="5949950"/>
          <p14:tracePt t="114971" x="7124700" y="5873750"/>
          <p14:tracePt t="114988" x="7124700" y="5848350"/>
          <p14:tracePt t="115004" x="7131050" y="5803900"/>
          <p14:tracePt t="115021" x="7137400" y="5778500"/>
          <p14:tracePt t="115037" x="7143750" y="5734050"/>
          <p14:tracePt t="115055" x="7156450" y="5702300"/>
          <p14:tracePt t="115071" x="7162800" y="5676900"/>
          <p14:tracePt t="115088" x="7175500" y="5632450"/>
          <p14:tracePt t="115104" x="7181850" y="5619750"/>
          <p14:tracePt t="115121" x="7181850" y="5613400"/>
          <p14:tracePt t="115137" x="7188200" y="5581650"/>
          <p14:tracePt t="115155" x="7194550" y="5575300"/>
          <p14:tracePt t="115171" x="7213600" y="5537200"/>
          <p14:tracePt t="115188" x="7219950" y="5518150"/>
          <p14:tracePt t="115204" x="7245350" y="5480050"/>
          <p14:tracePt t="115222" x="7264400" y="5461000"/>
          <p14:tracePt t="115237" x="7283450" y="5435600"/>
          <p14:tracePt t="115254" x="7308850" y="5397500"/>
          <p14:tracePt t="115271" x="7327900" y="5378450"/>
          <p14:tracePt t="115288" x="7346950" y="5346700"/>
          <p14:tracePt t="115304" x="7353300" y="5334000"/>
          <p14:tracePt t="115321" x="7366000" y="5327650"/>
          <p14:tracePt t="115337" x="7391400" y="5308600"/>
          <p14:tracePt t="115355" x="7404100" y="5302250"/>
          <p14:tracePt t="115371" x="7429500" y="5289550"/>
          <p14:tracePt t="115388" x="7448550" y="5276850"/>
          <p14:tracePt t="115404" x="7473950" y="5270500"/>
          <p14:tracePt t="115421" x="7550150" y="5238750"/>
          <p14:tracePt t="115439" x="7600950" y="5207000"/>
          <p14:tracePt t="115454" x="7696200" y="5175250"/>
          <p14:tracePt t="115472" x="7734300" y="5162550"/>
          <p14:tracePt t="115487" x="7778750" y="5156200"/>
          <p14:tracePt t="115505" x="7785100" y="5156200"/>
          <p14:tracePt t="115521" x="7791450" y="5156200"/>
          <p14:tracePt t="115538" x="7804150" y="5156200"/>
          <p14:tracePt t="115554" x="7810500" y="5156200"/>
          <p14:tracePt t="115789" x="7810500" y="5143500"/>
          <p14:tracePt t="115789" x="7810500" y="5124450"/>
          <p14:tracePt t="115811" x="7816850" y="5105400"/>
          <p14:tracePt t="115824" x="7816850" y="5099050"/>
          <p14:tracePt t="115833" x="7816850" y="5092700"/>
          <p14:tracePt t="115838" x="7816850" y="5086350"/>
          <p14:tracePt t="115952" x="7804150" y="5092700"/>
          <p14:tracePt t="115978" x="7791450" y="5099050"/>
          <p14:tracePt t="115989" x="7766050" y="5111750"/>
          <p14:tracePt t="116004" x="7740650" y="5118100"/>
          <p14:tracePt t="116005" x="7708900" y="5130800"/>
          <p14:tracePt t="116021" x="7651750" y="5137150"/>
          <p14:tracePt t="116038" x="7626350" y="5143500"/>
          <p14:tracePt t="116054" x="7588250" y="5162550"/>
          <p14:tracePt t="116054" x="7556500" y="5181600"/>
          <p14:tracePt t="116072" x="7518400" y="5200650"/>
          <p14:tracePt t="116087" x="7486650" y="5226050"/>
          <p14:tracePt t="116105" x="7442200" y="5264150"/>
          <p14:tracePt t="116121" x="7429500" y="5276850"/>
          <p14:tracePt t="116138" x="7423150" y="5283200"/>
          <p14:tracePt t="116154" x="7423150" y="5289550"/>
          <p14:tracePt t="116320" x="7416800" y="5308600"/>
          <p14:tracePt t="116337" x="7404100" y="5340350"/>
          <p14:tracePt t="116338" x="7372350" y="5416550"/>
          <p14:tracePt t="116354" x="7289800" y="5721350"/>
          <p14:tracePt t="116372" x="7251700" y="5880100"/>
          <p14:tracePt t="116387" x="7232650" y="6064250"/>
          <p14:tracePt t="116405" x="7232650" y="6115050"/>
          <p14:tracePt t="116421" x="7232650" y="6153150"/>
          <p14:tracePt t="116438" x="7245350" y="6191250"/>
          <p14:tracePt t="116475" x="7245350" y="6197600"/>
          <p14:tracePt t="116476" x="7251700" y="6197600"/>
          <p14:tracePt t="116535" x="7251700" y="6203950"/>
          <p14:tracePt t="116627" x="0" y="0"/>
        </p14:tracePtLst>
      </p14:laserTrace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2"/>
          <p:cNvSpPr>
            <a:spLocks noGrp="1"/>
          </p:cNvSpPr>
          <p:nvPr>
            <p:ph type="dt" sz="quarter" idx="4294967295"/>
          </p:nvPr>
        </p:nvSpPr>
        <p:spPr>
          <a:xfrm>
            <a:off x="1127569" y="6592094"/>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1A679176-2EC1-4B49-B3FC-21151AF7AFDC}" type="datetime12">
              <a:rPr lang="en-US" altLang="en-US" smtClean="0"/>
              <a:t>6:54 PM</a:t>
            </a:fld>
            <a:endParaRPr lang="en-US" altLang="en-US" dirty="0"/>
          </a:p>
        </p:txBody>
      </p:sp>
      <p:sp>
        <p:nvSpPr>
          <p:cNvPr id="35844"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CE87B43-D162-4FEB-878D-05B5A2CA1276}" type="slidenum">
              <a:rPr lang="en-US" altLang="en-US" smtClean="0">
                <a:latin typeface="Comic Sans MS" pitchFamily="66" charset="0"/>
              </a:rPr>
              <a:pPr/>
              <a:t>44</a:t>
            </a:fld>
            <a:endParaRPr lang="en-US" altLang="en-US">
              <a:latin typeface="Comic Sans MS" pitchFamily="66" charset="0"/>
            </a:endParaRPr>
          </a:p>
        </p:txBody>
      </p:sp>
      <p:sp>
        <p:nvSpPr>
          <p:cNvPr id="35845" name="Rectangle 2"/>
          <p:cNvSpPr>
            <a:spLocks noGrp="1" noChangeArrowheads="1"/>
          </p:cNvSpPr>
          <p:nvPr>
            <p:ph type="title"/>
          </p:nvPr>
        </p:nvSpPr>
        <p:spPr>
          <a:xfrm>
            <a:off x="565150" y="-44450"/>
            <a:ext cx="7772400" cy="933450"/>
          </a:xfrm>
        </p:spPr>
        <p:txBody>
          <a:bodyPr/>
          <a:lstStyle/>
          <a:p>
            <a:r>
              <a:rPr lang="en-US" altLang="en-US" sz="2800"/>
              <a:t>Hand-drawn advertising drafts of the first </a:t>
            </a:r>
            <a:br>
              <a:rPr lang="en-US" altLang="en-US" sz="2800"/>
            </a:br>
            <a:r>
              <a:rPr lang="en-US" altLang="en-US" sz="2800"/>
              <a:t>Coulter Counter (1956)</a:t>
            </a:r>
          </a:p>
        </p:txBody>
      </p:sp>
      <p:grpSp>
        <p:nvGrpSpPr>
          <p:cNvPr id="35846" name="Group 5"/>
          <p:cNvGrpSpPr>
            <a:grpSpLocks/>
          </p:cNvGrpSpPr>
          <p:nvPr/>
        </p:nvGrpSpPr>
        <p:grpSpPr bwMode="auto">
          <a:xfrm>
            <a:off x="677863" y="1438656"/>
            <a:ext cx="7513637" cy="4772025"/>
            <a:chOff x="427" y="960"/>
            <a:chExt cx="4733" cy="3006"/>
          </a:xfrm>
        </p:grpSpPr>
        <p:pic>
          <p:nvPicPr>
            <p:cNvPr id="35847" name="Picture 3" descr="IMG_0267"/>
            <p:cNvPicPr>
              <a:picLocks noChangeAspect="1" noChangeArrowheads="1"/>
            </p:cNvPicPr>
            <p:nvPr/>
          </p:nvPicPr>
          <p:blipFill>
            <a:blip r:embed="rId3">
              <a:extLst>
                <a:ext uri="{28A0092B-C50C-407E-A947-70E740481C1C}">
                  <a14:useLocalDpi xmlns:a14="http://schemas.microsoft.com/office/drawing/2010/main" val="0"/>
                </a:ext>
              </a:extLst>
            </a:blip>
            <a:srcRect t="7666" b="7666"/>
            <a:stretch>
              <a:fillRect/>
            </a:stretch>
          </p:blipFill>
          <p:spPr bwMode="auto">
            <a:xfrm>
              <a:off x="427" y="960"/>
              <a:ext cx="4733" cy="3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848" name="Text Box 4"/>
            <p:cNvSpPr txBox="1">
              <a:spLocks noChangeArrowheads="1"/>
            </p:cNvSpPr>
            <p:nvPr/>
          </p:nvSpPr>
          <p:spPr bwMode="auto">
            <a:xfrm>
              <a:off x="4267" y="3709"/>
              <a:ext cx="116" cy="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grpSp>
    </p:spTree>
  </p:cSld>
  <p:clrMapOvr>
    <a:masterClrMapping/>
  </p:clrMapOvr>
  <mc:AlternateContent xmlns:mc="http://schemas.openxmlformats.org/markup-compatibility/2006" xmlns:p14="http://schemas.microsoft.com/office/powerpoint/2010/main">
    <mc:Choice Requires="p14">
      <p:transition spd="slow" p14:dur="2000" advTm="36731"/>
    </mc:Choice>
    <mc:Fallback xmlns="">
      <p:transition spd="slow" advTm="36731"/>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2"/>
          <p:cNvSpPr>
            <a:spLocks noGrp="1"/>
          </p:cNvSpPr>
          <p:nvPr>
            <p:ph type="dt" sz="quarter" idx="4294967295"/>
          </p:nvPr>
        </p:nvSpPr>
        <p:spPr>
          <a:xfrm>
            <a:off x="1090993" y="6648490"/>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25B28553-959F-AE42-8A46-3114DBB5B469}" type="datetime12">
              <a:rPr lang="en-US" altLang="en-US" smtClean="0"/>
              <a:t>6:54 PM</a:t>
            </a:fld>
            <a:endParaRPr lang="en-US" altLang="en-US"/>
          </a:p>
        </p:txBody>
      </p:sp>
      <p:sp>
        <p:nvSpPr>
          <p:cNvPr id="36868"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FFFE22C-CF2F-4199-90BC-976CAC669F24}" type="slidenum">
              <a:rPr lang="en-US" altLang="en-US" smtClean="0">
                <a:latin typeface="Comic Sans MS" pitchFamily="66" charset="0"/>
              </a:rPr>
              <a:pPr/>
              <a:t>45</a:t>
            </a:fld>
            <a:endParaRPr lang="en-US" altLang="en-US">
              <a:latin typeface="Comic Sans MS" pitchFamily="66" charset="0"/>
            </a:endParaRPr>
          </a:p>
        </p:txBody>
      </p:sp>
      <p:sp>
        <p:nvSpPr>
          <p:cNvPr id="36869" name="Rectangle 2"/>
          <p:cNvSpPr>
            <a:spLocks noGrp="1" noChangeArrowheads="1"/>
          </p:cNvSpPr>
          <p:nvPr>
            <p:ph type="title"/>
          </p:nvPr>
        </p:nvSpPr>
        <p:spPr/>
        <p:txBody>
          <a:bodyPr/>
          <a:lstStyle/>
          <a:p>
            <a:r>
              <a:rPr lang="en-US" altLang="en-US" sz="3200"/>
              <a:t>History of Cellular Clinical Diagnostics</a:t>
            </a:r>
          </a:p>
        </p:txBody>
      </p:sp>
      <p:sp>
        <p:nvSpPr>
          <p:cNvPr id="36870" name="Text Box 3"/>
          <p:cNvSpPr txBox="1">
            <a:spLocks noChangeArrowheads="1"/>
          </p:cNvSpPr>
          <p:nvPr/>
        </p:nvSpPr>
        <p:spPr bwMode="auto">
          <a:xfrm>
            <a:off x="121179" y="1009474"/>
            <a:ext cx="4658085" cy="56938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400" b="1" dirty="0">
                <a:solidFill>
                  <a:srgbClr val="990000"/>
                </a:solidFill>
                <a:latin typeface="Arial" pitchFamily="34" charset="0"/>
              </a:rPr>
              <a:t>1941-43  </a:t>
            </a:r>
            <a:r>
              <a:rPr lang="en-US" altLang="en-US" sz="1400" dirty="0">
                <a:latin typeface="Arial" pitchFamily="34" charset="0"/>
              </a:rPr>
              <a:t>Landmark monograph: Diagnosis of Uterine Cancer by the Vaginal Smear. Authored by George </a:t>
            </a:r>
            <a:r>
              <a:rPr lang="en-US" altLang="en-US" sz="1400" dirty="0">
                <a:solidFill>
                  <a:srgbClr val="FF3300"/>
                </a:solidFill>
                <a:latin typeface="Arial" pitchFamily="34" charset="0"/>
              </a:rPr>
              <a:t>N. Papanicolaou</a:t>
            </a:r>
            <a:r>
              <a:rPr lang="en-US" altLang="en-US" sz="1400" dirty="0">
                <a:latin typeface="Arial" pitchFamily="34" charset="0"/>
              </a:rPr>
              <a:t> (an anatomist) and </a:t>
            </a:r>
            <a:r>
              <a:rPr lang="en-US" altLang="en-US" sz="1400" dirty="0">
                <a:solidFill>
                  <a:srgbClr val="FF3300"/>
                </a:solidFill>
                <a:latin typeface="Arial" pitchFamily="34" charset="0"/>
              </a:rPr>
              <a:t>Herbert F. </a:t>
            </a:r>
            <a:r>
              <a:rPr lang="en-US" altLang="en-US" sz="1400" dirty="0" err="1">
                <a:solidFill>
                  <a:srgbClr val="FF3300"/>
                </a:solidFill>
                <a:latin typeface="Arial" pitchFamily="34" charset="0"/>
              </a:rPr>
              <a:t>Traut</a:t>
            </a:r>
            <a:r>
              <a:rPr lang="en-US" altLang="en-US" sz="1400" dirty="0">
                <a:latin typeface="Arial" pitchFamily="34" charset="0"/>
              </a:rPr>
              <a:t> (a gynecologist).</a:t>
            </a:r>
          </a:p>
          <a:p>
            <a:endParaRPr lang="en-US" altLang="en-US" sz="1400" dirty="0">
              <a:latin typeface="Arial" pitchFamily="34" charset="0"/>
            </a:endParaRPr>
          </a:p>
          <a:p>
            <a:endParaRPr lang="en-US" altLang="en-US" sz="1400" dirty="0">
              <a:latin typeface="Arial" pitchFamily="34" charset="0"/>
            </a:endParaRPr>
          </a:p>
          <a:p>
            <a:endParaRPr lang="en-US" altLang="en-US" sz="1400" dirty="0"/>
          </a:p>
          <a:p>
            <a:r>
              <a:rPr lang="en-US" altLang="en-US" sz="1400" b="1" dirty="0">
                <a:latin typeface="Arial" pitchFamily="34" charset="0"/>
              </a:rPr>
              <a:t>SUCCESS OF THE PAP SMEAR</a:t>
            </a:r>
          </a:p>
          <a:p>
            <a:r>
              <a:rPr lang="en-US" altLang="en-US" sz="1400" b="1" dirty="0">
                <a:solidFill>
                  <a:srgbClr val="990000"/>
                </a:solidFill>
                <a:latin typeface="Arial" pitchFamily="34" charset="0"/>
              </a:rPr>
              <a:t>1941    </a:t>
            </a:r>
            <a:r>
              <a:rPr lang="en-US" altLang="en-US" sz="1400" dirty="0">
                <a:latin typeface="Arial" pitchFamily="34" charset="0"/>
              </a:rPr>
              <a:t>26,000 deaths per year in the United States due to cancer of the uterus as reported by Papanicolaou and Trout.</a:t>
            </a:r>
          </a:p>
          <a:p>
            <a:endParaRPr lang="en-US" altLang="en-US" sz="1400" dirty="0">
              <a:latin typeface="Arial" pitchFamily="34" charset="0"/>
            </a:endParaRPr>
          </a:p>
          <a:p>
            <a:r>
              <a:rPr lang="en-US" altLang="en-US" sz="1400" b="1" dirty="0">
                <a:solidFill>
                  <a:srgbClr val="990000"/>
                </a:solidFill>
                <a:latin typeface="Arial" pitchFamily="34" charset="0"/>
              </a:rPr>
              <a:t>1996    </a:t>
            </a:r>
            <a:r>
              <a:rPr lang="en-US" altLang="en-US" sz="1400" dirty="0">
                <a:latin typeface="Arial" pitchFamily="34" charset="0"/>
              </a:rPr>
              <a:t>4,900 estimated deaths per year in the United States due to cervical cancer with nearly a 2-fold increase in population in the intervening half century. At least half of these deaths are women who never had a Pap smear.</a:t>
            </a:r>
            <a:br>
              <a:rPr lang="en-US" altLang="en-US" sz="1400" dirty="0"/>
            </a:br>
            <a:br>
              <a:rPr lang="en-US" altLang="en-US" sz="1400" b="1" dirty="0">
                <a:latin typeface="Arial" pitchFamily="34" charset="0"/>
              </a:rPr>
            </a:br>
            <a:r>
              <a:rPr lang="en-US" altLang="en-US" sz="1400" b="1" dirty="0">
                <a:latin typeface="Arial" pitchFamily="34" charset="0"/>
              </a:rPr>
              <a:t>PAP TESTING IMPROVEMENTS</a:t>
            </a:r>
          </a:p>
          <a:p>
            <a:r>
              <a:rPr lang="en-US" altLang="en-US" sz="1400" b="1" dirty="0">
                <a:solidFill>
                  <a:srgbClr val="990000"/>
                </a:solidFill>
                <a:latin typeface="Arial" pitchFamily="34" charset="0"/>
              </a:rPr>
              <a:t>1951     </a:t>
            </a:r>
            <a:r>
              <a:rPr lang="en-US" altLang="en-US" sz="1400" dirty="0" err="1">
                <a:latin typeface="Arial" pitchFamily="34" charset="0"/>
              </a:rPr>
              <a:t>Cytoanalyzer</a:t>
            </a:r>
            <a:r>
              <a:rPr lang="en-US" altLang="en-US" sz="1400" dirty="0">
                <a:latin typeface="Arial" pitchFamily="34" charset="0"/>
              </a:rPr>
              <a:t> by Airborne instruments of Mineola, New York. Utilized World War II technology.1980s TICAS and CYBEST; Computer analysis and automated cytology projects.  (These pioneering systems proved insufficient for general use).	</a:t>
            </a:r>
            <a:endParaRPr lang="en-US" altLang="en-US" sz="1400" dirty="0"/>
          </a:p>
          <a:p>
            <a:endParaRPr lang="en-US" altLang="en-US" sz="1400" dirty="0"/>
          </a:p>
        </p:txBody>
      </p:sp>
      <p:pic>
        <p:nvPicPr>
          <p:cNvPr id="3" name="Picture 2" descr="A picture containing food&#10;&#10;Description automatically generated">
            <a:extLst>
              <a:ext uri="{FF2B5EF4-FFF2-40B4-BE49-F238E27FC236}">
                <a16:creationId xmlns:a16="http://schemas.microsoft.com/office/drawing/2014/main" id="{5BB7FCCA-D57A-6B46-A8F5-D131FDC1F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591" y="1130986"/>
            <a:ext cx="2377490" cy="3848806"/>
          </a:xfrm>
          <a:prstGeom prst="rect">
            <a:avLst/>
          </a:prstGeom>
        </p:spPr>
      </p:pic>
      <p:pic>
        <p:nvPicPr>
          <p:cNvPr id="5" name="Picture 4" descr="A picture containing clock&#10;&#10;Description automatically generated">
            <a:extLst>
              <a:ext uri="{FF2B5EF4-FFF2-40B4-BE49-F238E27FC236}">
                <a16:creationId xmlns:a16="http://schemas.microsoft.com/office/drawing/2014/main" id="{8F488E29-F733-FD44-BDB6-2F369FBF26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6368" y="1130986"/>
            <a:ext cx="2408430" cy="3728881"/>
          </a:xfrm>
          <a:prstGeom prst="rect">
            <a:avLst/>
          </a:prstGeom>
        </p:spPr>
      </p:pic>
      <p:pic>
        <p:nvPicPr>
          <p:cNvPr id="7" name="Picture 6" descr="A picture containing bird&#10;&#10;Description automatically generated">
            <a:extLst>
              <a:ext uri="{FF2B5EF4-FFF2-40B4-BE49-F238E27FC236}">
                <a16:creationId xmlns:a16="http://schemas.microsoft.com/office/drawing/2014/main" id="{9EF7C6F4-283D-E345-86AC-21E1A979B2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394" y="1845028"/>
            <a:ext cx="4051300" cy="673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60318"/>
    </mc:Choice>
    <mc:Fallback xmlns="">
      <p:transition spd="slow" advTm="160318"/>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27C915D-43B9-C34C-AFE0-6E48FD8545CE}" type="datetime12">
              <a:rPr lang="en-US" altLang="en-US" smtClean="0"/>
              <a:t>6:54 PM</a:t>
            </a:fld>
            <a:endParaRPr lang="en-US" altLang="en-US"/>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039862-CE81-4CAD-8E22-5797477C260C}" type="slidenum">
              <a:rPr lang="en-US" altLang="en-US" smtClean="0">
                <a:latin typeface="Comic Sans MS" pitchFamily="66" charset="0"/>
              </a:rPr>
              <a:pPr/>
              <a:t>46</a:t>
            </a:fld>
            <a:endParaRPr lang="en-US" altLang="en-US">
              <a:latin typeface="Comic Sans MS" pitchFamily="66" charset="0"/>
            </a:endParaRPr>
          </a:p>
        </p:txBody>
      </p:sp>
      <p:sp>
        <p:nvSpPr>
          <p:cNvPr id="37893" name="Rectangle 2"/>
          <p:cNvSpPr>
            <a:spLocks noGrp="1" noChangeArrowheads="1"/>
          </p:cNvSpPr>
          <p:nvPr>
            <p:ph type="title"/>
          </p:nvPr>
        </p:nvSpPr>
        <p:spPr>
          <a:xfrm>
            <a:off x="577850" y="220663"/>
            <a:ext cx="7772400" cy="452437"/>
          </a:xfrm>
        </p:spPr>
        <p:txBody>
          <a:bodyPr/>
          <a:lstStyle/>
          <a:p>
            <a:r>
              <a:rPr lang="en-US" altLang="en-US"/>
              <a:t>Historical Overview</a:t>
            </a:r>
          </a:p>
        </p:txBody>
      </p:sp>
      <p:sp>
        <p:nvSpPr>
          <p:cNvPr id="37894" name="Rectangle 3"/>
          <p:cNvSpPr>
            <a:spLocks noGrp="1" noChangeArrowheads="1"/>
          </p:cNvSpPr>
          <p:nvPr>
            <p:ph type="body" idx="1"/>
          </p:nvPr>
        </p:nvSpPr>
        <p:spPr>
          <a:xfrm>
            <a:off x="104911" y="843205"/>
            <a:ext cx="8320088" cy="4114800"/>
          </a:xfrm>
        </p:spPr>
        <p:txBody>
          <a:bodyPr/>
          <a:lstStyle/>
          <a:p>
            <a:pPr marL="0" indent="0">
              <a:lnSpc>
                <a:spcPct val="96000"/>
              </a:lnSpc>
              <a:buNone/>
            </a:pPr>
            <a:r>
              <a:rPr lang="en-US" altLang="en-US" sz="2000" b="1" dirty="0">
                <a:solidFill>
                  <a:srgbClr val="FF3300"/>
                </a:solidFill>
              </a:rPr>
              <a:t>Marylou Ingram</a:t>
            </a:r>
            <a:r>
              <a:rPr lang="en-US" altLang="en-US" sz="2000" b="1" dirty="0"/>
              <a:t> – 1950-60’s</a:t>
            </a:r>
            <a:r>
              <a:rPr lang="en-US" altLang="en-US" sz="2000" dirty="0"/>
              <a:t> - identified that radiation caused increased number of binucleated lymphocytes in peripheral blood - she used a scanner to detect these rare cells (1/10000)</a:t>
            </a:r>
          </a:p>
          <a:p>
            <a:pPr>
              <a:lnSpc>
                <a:spcPct val="96000"/>
              </a:lnSpc>
            </a:pPr>
            <a:endParaRPr lang="en-US" altLang="en-US" sz="2000" dirty="0"/>
          </a:p>
          <a:p>
            <a:pPr>
              <a:lnSpc>
                <a:spcPct val="96000"/>
              </a:lnSpc>
            </a:pPr>
            <a:endParaRPr lang="en-US" altLang="en-US" sz="2000" dirty="0"/>
          </a:p>
          <a:p>
            <a:pPr>
              <a:lnSpc>
                <a:spcPct val="96000"/>
              </a:lnSpc>
            </a:pPr>
            <a:endParaRPr lang="en-US" altLang="en-US" sz="2000" dirty="0"/>
          </a:p>
          <a:p>
            <a:endParaRPr lang="en-US" altLang="en-US" dirty="0"/>
          </a:p>
        </p:txBody>
      </p:sp>
      <p:pic>
        <p:nvPicPr>
          <p:cNvPr id="7" name="Picture 6" descr="A picture containing bird, flower, tree&#10;&#10;Description automatically generated">
            <a:extLst>
              <a:ext uri="{FF2B5EF4-FFF2-40B4-BE49-F238E27FC236}">
                <a16:creationId xmlns:a16="http://schemas.microsoft.com/office/drawing/2014/main" id="{8B44810D-ACAC-A244-88BB-663A72176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672" y="4497088"/>
            <a:ext cx="5291327" cy="1822507"/>
          </a:xfrm>
          <a:prstGeom prst="rect">
            <a:avLst/>
          </a:prstGeom>
          <a:ln>
            <a:solidFill>
              <a:srgbClr val="0070C0"/>
            </a:solidFill>
          </a:ln>
        </p:spPr>
      </p:pic>
      <p:pic>
        <p:nvPicPr>
          <p:cNvPr id="3" name="Picture 2" descr="A picture containing food, white, refrigerator, pizza&#10;&#10;Description automatically generated">
            <a:extLst>
              <a:ext uri="{FF2B5EF4-FFF2-40B4-BE49-F238E27FC236}">
                <a16:creationId xmlns:a16="http://schemas.microsoft.com/office/drawing/2014/main" id="{0073987B-90D3-8643-96B3-CFAB7E6AC9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11" y="1942090"/>
            <a:ext cx="3446338" cy="42677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50E4-0B26-5647-BA8B-1757EDCB6E6F}"/>
              </a:ext>
            </a:extLst>
          </p:cNvPr>
          <p:cNvSpPr>
            <a:spLocks noGrp="1"/>
          </p:cNvSpPr>
          <p:nvPr>
            <p:ph type="title"/>
          </p:nvPr>
        </p:nvSpPr>
        <p:spPr/>
        <p:txBody>
          <a:bodyPr/>
          <a:lstStyle/>
          <a:p>
            <a:r>
              <a:rPr lang="en-US" dirty="0"/>
              <a:t>Marylou Ingram</a:t>
            </a:r>
          </a:p>
        </p:txBody>
      </p:sp>
      <p:sp>
        <p:nvSpPr>
          <p:cNvPr id="4" name="Date Placeholder 3">
            <a:extLst>
              <a:ext uri="{FF2B5EF4-FFF2-40B4-BE49-F238E27FC236}">
                <a16:creationId xmlns:a16="http://schemas.microsoft.com/office/drawing/2014/main" id="{FC2A204E-AD3D-3E41-B9D5-8184DCB6CA9A}"/>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707C98CA-3603-AE49-9FB1-9B16B7B0EEE9}"/>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47</a:t>
            </a:fld>
            <a:endParaRPr lang="en-US"/>
          </a:p>
        </p:txBody>
      </p:sp>
      <p:pic>
        <p:nvPicPr>
          <p:cNvPr id="6" name="Picture 5">
            <a:extLst>
              <a:ext uri="{FF2B5EF4-FFF2-40B4-BE49-F238E27FC236}">
                <a16:creationId xmlns:a16="http://schemas.microsoft.com/office/drawing/2014/main" id="{763F5C8D-AF00-294D-94CB-3386E6093028}"/>
              </a:ext>
            </a:extLst>
          </p:cNvPr>
          <p:cNvPicPr>
            <a:picLocks noChangeAspect="1"/>
          </p:cNvPicPr>
          <p:nvPr/>
        </p:nvPicPr>
        <p:blipFill>
          <a:blip r:embed="rId2"/>
          <a:stretch>
            <a:fillRect/>
          </a:stretch>
        </p:blipFill>
        <p:spPr>
          <a:xfrm>
            <a:off x="5603034" y="1027289"/>
            <a:ext cx="3162788" cy="4699000"/>
          </a:xfrm>
          <a:prstGeom prst="rect">
            <a:avLst/>
          </a:prstGeom>
        </p:spPr>
      </p:pic>
      <p:pic>
        <p:nvPicPr>
          <p:cNvPr id="7" name="Picture 6">
            <a:extLst>
              <a:ext uri="{FF2B5EF4-FFF2-40B4-BE49-F238E27FC236}">
                <a16:creationId xmlns:a16="http://schemas.microsoft.com/office/drawing/2014/main" id="{78B20C07-7852-8149-B924-6CF7070F94AA}"/>
              </a:ext>
            </a:extLst>
          </p:cNvPr>
          <p:cNvPicPr>
            <a:picLocks noChangeAspect="1"/>
          </p:cNvPicPr>
          <p:nvPr/>
        </p:nvPicPr>
        <p:blipFill>
          <a:blip r:embed="rId3"/>
          <a:stretch>
            <a:fillRect/>
          </a:stretch>
        </p:blipFill>
        <p:spPr>
          <a:xfrm>
            <a:off x="378177" y="1107721"/>
            <a:ext cx="4912549" cy="3684412"/>
          </a:xfrm>
          <a:prstGeom prst="rect">
            <a:avLst/>
          </a:prstGeom>
        </p:spPr>
      </p:pic>
      <p:sp>
        <p:nvSpPr>
          <p:cNvPr id="10" name="TextBox 9">
            <a:extLst>
              <a:ext uri="{FF2B5EF4-FFF2-40B4-BE49-F238E27FC236}">
                <a16:creationId xmlns:a16="http://schemas.microsoft.com/office/drawing/2014/main" id="{7BB1F2EE-220A-4C4D-B55E-7F77F64AF1C9}"/>
              </a:ext>
            </a:extLst>
          </p:cNvPr>
          <p:cNvSpPr txBox="1"/>
          <p:nvPr/>
        </p:nvSpPr>
        <p:spPr>
          <a:xfrm>
            <a:off x="593282" y="5035739"/>
            <a:ext cx="3978718" cy="369332"/>
          </a:xfrm>
          <a:prstGeom prst="rect">
            <a:avLst/>
          </a:prstGeom>
          <a:noFill/>
        </p:spPr>
        <p:txBody>
          <a:bodyPr wrap="none" rtlCol="0">
            <a:spAutoFit/>
          </a:bodyPr>
          <a:lstStyle/>
          <a:p>
            <a:r>
              <a:rPr lang="en-US" dirty="0"/>
              <a:t>CYTO2010 Congress, Seattle, WA, 2010</a:t>
            </a:r>
          </a:p>
        </p:txBody>
      </p:sp>
    </p:spTree>
    <p:extLst>
      <p:ext uri="{BB962C8B-B14F-4D97-AF65-F5344CB8AC3E}">
        <p14:creationId xmlns:p14="http://schemas.microsoft.com/office/powerpoint/2010/main" val="14770316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327C915D-43B9-C34C-AFE0-6E48FD8545CE}" type="datetime12">
              <a:rPr lang="en-US" altLang="en-US" smtClean="0"/>
              <a:t>6:54 PM</a:t>
            </a:fld>
            <a:endParaRPr lang="en-US" altLang="en-US"/>
          </a:p>
        </p:txBody>
      </p:sp>
      <p:sp>
        <p:nvSpPr>
          <p:cNvPr id="3789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34039862-CE81-4CAD-8E22-5797477C260C}" type="slidenum">
              <a:rPr lang="en-US" altLang="en-US" smtClean="0">
                <a:latin typeface="Comic Sans MS" pitchFamily="66" charset="0"/>
              </a:rPr>
              <a:pPr/>
              <a:t>48</a:t>
            </a:fld>
            <a:endParaRPr lang="en-US" altLang="en-US">
              <a:latin typeface="Comic Sans MS" pitchFamily="66" charset="0"/>
            </a:endParaRPr>
          </a:p>
        </p:txBody>
      </p:sp>
      <p:sp>
        <p:nvSpPr>
          <p:cNvPr id="37893" name="Rectangle 2"/>
          <p:cNvSpPr>
            <a:spLocks noGrp="1" noChangeArrowheads="1"/>
          </p:cNvSpPr>
          <p:nvPr>
            <p:ph type="title"/>
          </p:nvPr>
        </p:nvSpPr>
        <p:spPr>
          <a:xfrm>
            <a:off x="577850" y="220663"/>
            <a:ext cx="7772400" cy="452437"/>
          </a:xfrm>
        </p:spPr>
        <p:txBody>
          <a:bodyPr/>
          <a:lstStyle/>
          <a:p>
            <a:r>
              <a:rPr lang="en-US" altLang="en-US" sz="2800" dirty="0"/>
              <a:t>Marylou Ingram and Automated Imaging</a:t>
            </a:r>
          </a:p>
        </p:txBody>
      </p:sp>
      <p:sp>
        <p:nvSpPr>
          <p:cNvPr id="37894" name="Rectangle 3"/>
          <p:cNvSpPr>
            <a:spLocks noGrp="1" noChangeArrowheads="1"/>
          </p:cNvSpPr>
          <p:nvPr>
            <p:ph type="body" idx="1"/>
          </p:nvPr>
        </p:nvSpPr>
        <p:spPr>
          <a:xfrm>
            <a:off x="153106" y="979487"/>
            <a:ext cx="5235758" cy="2904212"/>
          </a:xfrm>
        </p:spPr>
        <p:txBody>
          <a:bodyPr/>
          <a:lstStyle/>
          <a:p>
            <a:pPr>
              <a:lnSpc>
                <a:spcPct val="96000"/>
              </a:lnSpc>
            </a:pPr>
            <a:r>
              <a:rPr lang="en-US" altLang="en-US" sz="1800" b="1" dirty="0">
                <a:solidFill>
                  <a:srgbClr val="FF3300"/>
                </a:solidFill>
              </a:rPr>
              <a:t>Marylou Ingram</a:t>
            </a:r>
            <a:r>
              <a:rPr lang="en-US" altLang="en-US" sz="1800" b="1" dirty="0"/>
              <a:t> - 1960’s</a:t>
            </a:r>
            <a:r>
              <a:rPr lang="en-US" altLang="en-US" sz="1800" dirty="0"/>
              <a:t> - identified that radiation caused increase number of binucleated lymphocytes in peripheral blood - she used a scanner to detect these rare cells (1/10000)</a:t>
            </a:r>
          </a:p>
          <a:p>
            <a:pPr>
              <a:lnSpc>
                <a:spcPct val="96000"/>
              </a:lnSpc>
            </a:pPr>
            <a:endParaRPr lang="en-US" altLang="en-US" sz="1800" dirty="0"/>
          </a:p>
          <a:p>
            <a:pPr>
              <a:lnSpc>
                <a:spcPct val="96000"/>
              </a:lnSpc>
            </a:pPr>
            <a:r>
              <a:rPr lang="en-US" altLang="en-US" sz="1800" b="1" dirty="0">
                <a:solidFill>
                  <a:srgbClr val="FF3300"/>
                </a:solidFill>
              </a:rPr>
              <a:t>Preston</a:t>
            </a:r>
            <a:r>
              <a:rPr lang="en-US" altLang="en-US" sz="1800" b="1" dirty="0"/>
              <a:t> 1964,</a:t>
            </a:r>
            <a:r>
              <a:rPr lang="en-US" altLang="en-US" sz="1800" dirty="0"/>
              <a:t> </a:t>
            </a:r>
            <a:r>
              <a:rPr lang="en-US" altLang="en-US" sz="1800" dirty="0" err="1"/>
              <a:t>Cytoanalyzer</a:t>
            </a:r>
            <a:r>
              <a:rPr lang="en-US" altLang="en-US" sz="1800" dirty="0"/>
              <a:t> was designed to identify Ingram’s rare cells using a </a:t>
            </a:r>
            <a:r>
              <a:rPr lang="en-US" altLang="en-US" sz="1800" dirty="0" err="1">
                <a:solidFill>
                  <a:srgbClr val="FF3300"/>
                </a:solidFill>
              </a:rPr>
              <a:t>Vidicon</a:t>
            </a:r>
            <a:r>
              <a:rPr lang="en-US" altLang="en-US" sz="1800" dirty="0">
                <a:solidFill>
                  <a:srgbClr val="FF3300"/>
                </a:solidFill>
              </a:rPr>
              <a:t> based system</a:t>
            </a:r>
            <a:r>
              <a:rPr lang="en-US" altLang="en-US" sz="1800" dirty="0"/>
              <a:t> - digitized images of lymphocytes were produced stained with eosin-methylene azure dye combinations.</a:t>
            </a:r>
          </a:p>
          <a:p>
            <a:pPr>
              <a:lnSpc>
                <a:spcPct val="96000"/>
              </a:lnSpc>
            </a:pPr>
            <a:endParaRPr lang="en-US" altLang="en-US" sz="1400" dirty="0"/>
          </a:p>
          <a:p>
            <a:pPr>
              <a:lnSpc>
                <a:spcPct val="96000"/>
              </a:lnSpc>
            </a:pPr>
            <a:endParaRPr lang="en-US" altLang="en-US" sz="1400" dirty="0"/>
          </a:p>
          <a:p>
            <a:endParaRPr lang="en-US" altLang="en-US" sz="2000" dirty="0"/>
          </a:p>
        </p:txBody>
      </p:sp>
      <p:sp>
        <p:nvSpPr>
          <p:cNvPr id="37895" name="Text Box 4"/>
          <p:cNvSpPr txBox="1">
            <a:spLocks noChangeArrowheads="1"/>
          </p:cNvSpPr>
          <p:nvPr/>
        </p:nvSpPr>
        <p:spPr bwMode="auto">
          <a:xfrm>
            <a:off x="1021644" y="4616717"/>
            <a:ext cx="1106311" cy="767998"/>
          </a:xfrm>
          <a:prstGeom prst="rect">
            <a:avLst/>
          </a:prstGeom>
          <a:noFill/>
          <a:ln w="9525" algn="ctr">
            <a:no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sz="900" dirty="0"/>
          </a:p>
          <a:p>
            <a:r>
              <a:rPr lang="en-US" altLang="en-US" sz="900" dirty="0">
                <a:latin typeface="Arial Unicode MS" pitchFamily="34" charset="-128"/>
              </a:rPr>
              <a:t> </a:t>
            </a: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a:p>
            <a:endParaRPr lang="en-US" altLang="en-US" sz="900" dirty="0">
              <a:latin typeface="Arial Unicode MS" pitchFamily="34" charset="-128"/>
            </a:endParaRPr>
          </a:p>
        </p:txBody>
      </p:sp>
      <p:pic>
        <p:nvPicPr>
          <p:cNvPr id="7" name="Picture 6" descr="A picture containing monitor&#10;&#10;Description automatically generated">
            <a:extLst>
              <a:ext uri="{FF2B5EF4-FFF2-40B4-BE49-F238E27FC236}">
                <a16:creationId xmlns:a16="http://schemas.microsoft.com/office/drawing/2014/main" id="{D10CA37C-A9A8-334E-8354-7295035071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4455" y="815010"/>
            <a:ext cx="3413760" cy="4615788"/>
          </a:xfrm>
          <a:prstGeom prst="rect">
            <a:avLst/>
          </a:prstGeom>
          <a:ln>
            <a:solidFill>
              <a:schemeClr val="tx1">
                <a:lumMod val="65000"/>
                <a:lumOff val="35000"/>
              </a:schemeClr>
            </a:solidFill>
          </a:ln>
        </p:spPr>
      </p:pic>
      <p:pic>
        <p:nvPicPr>
          <p:cNvPr id="3" name="Picture 2">
            <a:extLst>
              <a:ext uri="{FF2B5EF4-FFF2-40B4-BE49-F238E27FC236}">
                <a16:creationId xmlns:a16="http://schemas.microsoft.com/office/drawing/2014/main" id="{213027A6-14E1-D54B-8280-CB0A37308D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55" y="4359670"/>
            <a:ext cx="5502459" cy="767998"/>
          </a:xfrm>
          <a:prstGeom prst="rect">
            <a:avLst/>
          </a:prstGeom>
        </p:spPr>
      </p:pic>
      <p:sp>
        <p:nvSpPr>
          <p:cNvPr id="4" name="TextBox 3">
            <a:extLst>
              <a:ext uri="{FF2B5EF4-FFF2-40B4-BE49-F238E27FC236}">
                <a16:creationId xmlns:a16="http://schemas.microsoft.com/office/drawing/2014/main" id="{AC5DE167-BA44-1E41-92B0-06BB637416EE}"/>
              </a:ext>
            </a:extLst>
          </p:cNvPr>
          <p:cNvSpPr txBox="1"/>
          <p:nvPr/>
        </p:nvSpPr>
        <p:spPr>
          <a:xfrm>
            <a:off x="1190978" y="5527920"/>
            <a:ext cx="7953022" cy="1061829"/>
          </a:xfrm>
          <a:prstGeom prst="rect">
            <a:avLst/>
          </a:prstGeom>
          <a:noFill/>
        </p:spPr>
        <p:txBody>
          <a:bodyPr wrap="square" rtlCol="0">
            <a:spAutoFit/>
          </a:bodyPr>
          <a:lstStyle/>
          <a:p>
            <a:r>
              <a:rPr lang="en-US" altLang="en-US" sz="900" b="1" dirty="0">
                <a:latin typeface="+mn-lt"/>
              </a:rPr>
              <a:t>References</a:t>
            </a:r>
            <a:r>
              <a:rPr lang="en-US" altLang="en-US" sz="900" dirty="0">
                <a:latin typeface="+mn-lt"/>
              </a:rPr>
              <a:t>: "</a:t>
            </a:r>
            <a:r>
              <a:rPr lang="en-US" altLang="en-US" sz="900" i="1" dirty="0">
                <a:latin typeface="+mn-lt"/>
              </a:rPr>
              <a:t>Preparation of Cytologic Material for Automatic Scanning Machines</a:t>
            </a:r>
            <a:r>
              <a:rPr lang="en-US" altLang="en-US" sz="900" dirty="0">
                <a:latin typeface="+mn-lt"/>
              </a:rPr>
              <a:t>" </a:t>
            </a:r>
            <a:r>
              <a:rPr lang="en-US" altLang="en-US" sz="900" dirty="0" err="1">
                <a:latin typeface="+mn-lt"/>
              </a:rPr>
              <a:t>J.C.Pruitt</a:t>
            </a:r>
            <a:r>
              <a:rPr lang="en-US" altLang="en-US" sz="900" dirty="0">
                <a:latin typeface="+mn-lt"/>
              </a:rPr>
              <a:t>, Ingraham, S.C.; Kaiser, R.F.; and </a:t>
            </a:r>
            <a:r>
              <a:rPr lang="en-US" altLang="en-US" sz="900" dirty="0" err="1">
                <a:latin typeface="+mn-lt"/>
              </a:rPr>
              <a:t>Hilberg</a:t>
            </a:r>
            <a:r>
              <a:rPr lang="en-US" altLang="en-US" sz="900" dirty="0">
                <a:latin typeface="+mn-lt"/>
              </a:rPr>
              <a:t>, A.W. – J. Nat. Cancer Inst.  22; 1105-1117, 1959 </a:t>
            </a:r>
          </a:p>
          <a:p>
            <a:r>
              <a:rPr lang="en-US" altLang="en-US" sz="900" dirty="0">
                <a:latin typeface="+mn-lt"/>
              </a:rPr>
              <a:t>"</a:t>
            </a:r>
            <a:r>
              <a:rPr lang="en-US" altLang="en-US" sz="900" i="1" dirty="0">
                <a:latin typeface="+mn-lt"/>
              </a:rPr>
              <a:t>Field Trial of the </a:t>
            </a:r>
            <a:r>
              <a:rPr lang="en-US" altLang="en-US" sz="900" i="1" dirty="0" err="1">
                <a:latin typeface="+mn-lt"/>
              </a:rPr>
              <a:t>Cytoanalyzer</a:t>
            </a:r>
            <a:r>
              <a:rPr lang="en-US" altLang="en-US" sz="900" i="1" dirty="0">
                <a:latin typeface="+mn-lt"/>
              </a:rPr>
              <a:t>; 1186 Specimens Analyzed</a:t>
            </a:r>
            <a:r>
              <a:rPr lang="en-US" altLang="en-US" sz="900" dirty="0">
                <a:latin typeface="+mn-lt"/>
              </a:rPr>
              <a:t>" </a:t>
            </a:r>
            <a:r>
              <a:rPr lang="en-US" altLang="en-US" sz="900" dirty="0" err="1">
                <a:latin typeface="+mn-lt"/>
              </a:rPr>
              <a:t>J.C.Pruitt</a:t>
            </a:r>
            <a:r>
              <a:rPr lang="en-US" altLang="en-US" sz="900" dirty="0">
                <a:latin typeface="+mn-lt"/>
              </a:rPr>
              <a:t>, Courtney, W.B.; </a:t>
            </a:r>
            <a:r>
              <a:rPr lang="en-US" altLang="en-US" sz="900" dirty="0" err="1">
                <a:latin typeface="+mn-lt"/>
              </a:rPr>
              <a:t>Hilberg</a:t>
            </a:r>
            <a:r>
              <a:rPr lang="en-US" altLang="en-US" sz="900" dirty="0">
                <a:latin typeface="+mn-lt"/>
              </a:rPr>
              <a:t>, A.W.; Ingraham, S.C.; Kaiser, R.F. and Houser, M.H. J. Nat. Cancer Inst. 24; 1167-1179, 1960</a:t>
            </a:r>
          </a:p>
          <a:p>
            <a:r>
              <a:rPr lang="en-US" altLang="en-US" sz="900" dirty="0">
                <a:latin typeface="+mn-lt"/>
              </a:rPr>
              <a:t> </a:t>
            </a:r>
            <a:r>
              <a:rPr lang="en-US" sz="900" dirty="0">
                <a:latin typeface="+mn-lt"/>
              </a:rPr>
              <a:t>“Importance of automatic pattern recognition techniques in the early detection of altered blood cell production”; Ingram, M. &amp; </a:t>
            </a:r>
            <a:r>
              <a:rPr lang="en-US" sz="900" dirty="0" err="1">
                <a:latin typeface="+mn-lt"/>
              </a:rPr>
              <a:t>Prestin</a:t>
            </a:r>
            <a:r>
              <a:rPr lang="en-US" sz="900" dirty="0">
                <a:latin typeface="+mn-lt"/>
              </a:rPr>
              <a:t>, K.;  Annals of the New York Academy of Sciences 113:1066-1072, 1964</a:t>
            </a:r>
          </a:p>
          <a:p>
            <a:endParaRPr lang="en-US" sz="900" dirty="0"/>
          </a:p>
        </p:txBody>
      </p:sp>
    </p:spTree>
    <p:extLst>
      <p:ext uri="{BB962C8B-B14F-4D97-AF65-F5344CB8AC3E}">
        <p14:creationId xmlns:p14="http://schemas.microsoft.com/office/powerpoint/2010/main" val="1339543920"/>
      </p:ext>
    </p:extLst>
  </p:cSld>
  <p:clrMapOvr>
    <a:masterClrMapping/>
  </p:clrMapOvr>
  <mc:AlternateContent xmlns:mc="http://schemas.openxmlformats.org/markup-compatibility/2006" xmlns:p14="http://schemas.microsoft.com/office/powerpoint/2010/main">
    <mc:Choice Requires="p14">
      <p:transition spd="slow" p14:dur="2000" advTm="118424"/>
    </mc:Choice>
    <mc:Fallback xmlns="">
      <p:transition spd="slow" advTm="118424"/>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2"/>
          <p:cNvSpPr>
            <a:spLocks noGrp="1"/>
          </p:cNvSpPr>
          <p:nvPr>
            <p:ph type="dt" sz="quarter" idx="4294967295"/>
          </p:nvPr>
        </p:nvSpPr>
        <p:spPr>
          <a:xfrm>
            <a:off x="993457" y="6642862"/>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09C55F8C-CF82-E84B-9A72-BB5976A6567E}" type="datetime12">
              <a:rPr lang="en-US" altLang="en-US" smtClean="0"/>
              <a:t>6:54 PM</a:t>
            </a:fld>
            <a:endParaRPr lang="en-US" altLang="en-US"/>
          </a:p>
        </p:txBody>
      </p:sp>
      <p:sp>
        <p:nvSpPr>
          <p:cNvPr id="38916"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6374350D-1D56-47D5-9937-7851E1F63FAC}" type="slidenum">
              <a:rPr lang="en-US" altLang="en-US" smtClean="0">
                <a:latin typeface="Comic Sans MS" pitchFamily="66" charset="0"/>
              </a:rPr>
              <a:pPr/>
              <a:t>49</a:t>
            </a:fld>
            <a:endParaRPr lang="en-US" altLang="en-US">
              <a:latin typeface="Comic Sans MS" pitchFamily="66" charset="0"/>
            </a:endParaRPr>
          </a:p>
        </p:txBody>
      </p:sp>
      <p:sp>
        <p:nvSpPr>
          <p:cNvPr id="38917" name="Rectangle 2"/>
          <p:cNvSpPr>
            <a:spLocks noGrp="1" noChangeArrowheads="1"/>
          </p:cNvSpPr>
          <p:nvPr>
            <p:ph type="title"/>
          </p:nvPr>
        </p:nvSpPr>
        <p:spPr>
          <a:xfrm>
            <a:off x="682625" y="-180975"/>
            <a:ext cx="7772400" cy="1143000"/>
          </a:xfrm>
        </p:spPr>
        <p:txBody>
          <a:bodyPr/>
          <a:lstStyle/>
          <a:p>
            <a:r>
              <a:rPr lang="en-US" altLang="en-US" sz="3200" dirty="0"/>
              <a:t>Historical Overview</a:t>
            </a:r>
          </a:p>
        </p:txBody>
      </p:sp>
      <p:sp>
        <p:nvSpPr>
          <p:cNvPr id="39942" name="Text Box 3"/>
          <p:cNvSpPr txBox="1">
            <a:spLocks noChangeArrowheads="1"/>
          </p:cNvSpPr>
          <p:nvPr/>
        </p:nvSpPr>
        <p:spPr bwMode="auto">
          <a:xfrm>
            <a:off x="372836" y="772319"/>
            <a:ext cx="7273925" cy="2338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lnSpc>
                <a:spcPct val="96000"/>
              </a:lnSpc>
              <a:defRPr/>
            </a:pPr>
            <a:r>
              <a:rPr lang="en-US" sz="1600" b="1" dirty="0">
                <a:latin typeface="+mn-lt"/>
              </a:rPr>
              <a:t>	</a:t>
            </a:r>
            <a:endParaRPr lang="en-US" sz="1600" dirty="0">
              <a:latin typeface="+mn-lt"/>
            </a:endParaRPr>
          </a:p>
          <a:p>
            <a:pPr>
              <a:lnSpc>
                <a:spcPct val="48000"/>
              </a:lnSpc>
              <a:defRPr/>
            </a:pPr>
            <a:endParaRPr lang="en-US" sz="1600" dirty="0">
              <a:latin typeface="+mn-lt"/>
            </a:endParaRPr>
          </a:p>
          <a:p>
            <a:pPr>
              <a:lnSpc>
                <a:spcPct val="96000"/>
              </a:lnSpc>
              <a:defRPr/>
            </a:pPr>
            <a:r>
              <a:rPr lang="en-US" sz="2000" b="1" dirty="0">
                <a:latin typeface="+mn-lt"/>
              </a:rPr>
              <a:t>Requirements of image analysis</a:t>
            </a:r>
          </a:p>
          <a:p>
            <a:pPr>
              <a:lnSpc>
                <a:spcPct val="96000"/>
              </a:lnSpc>
              <a:defRPr/>
            </a:pPr>
            <a:endParaRPr lang="en-US" sz="2000" b="1" dirty="0">
              <a:latin typeface="+mn-lt"/>
            </a:endParaRPr>
          </a:p>
          <a:p>
            <a:pPr lvl="3">
              <a:lnSpc>
                <a:spcPct val="96000"/>
              </a:lnSpc>
              <a:defRPr/>
            </a:pPr>
            <a:r>
              <a:rPr lang="en-US" sz="2000" dirty="0">
                <a:latin typeface="+mn-lt"/>
              </a:rPr>
              <a:t>Pattern recognition, feature extraction, parameters or descriptors, texture, color, staining properties</a:t>
            </a:r>
          </a:p>
          <a:p>
            <a:pPr lvl="3">
              <a:lnSpc>
                <a:spcPct val="96000"/>
              </a:lnSpc>
              <a:defRPr/>
            </a:pPr>
            <a:endParaRPr lang="en-US" sz="2000" dirty="0">
              <a:latin typeface="+mn-lt"/>
            </a:endParaRPr>
          </a:p>
          <a:p>
            <a:pPr lvl="3">
              <a:lnSpc>
                <a:spcPct val="96000"/>
              </a:lnSpc>
              <a:defRPr/>
            </a:pPr>
            <a:endParaRPr lang="en-US" sz="2000" dirty="0">
              <a:latin typeface="+mn-lt"/>
            </a:endParaRPr>
          </a:p>
          <a:p>
            <a:pPr>
              <a:lnSpc>
                <a:spcPct val="48000"/>
              </a:lnSpc>
              <a:defRPr/>
            </a:pPr>
            <a:endParaRPr lang="en-US" sz="1600" dirty="0">
              <a:latin typeface="+mn-lt"/>
            </a:endParaRPr>
          </a:p>
        </p:txBody>
      </p:sp>
      <p:sp>
        <p:nvSpPr>
          <p:cNvPr id="39943" name="Text Box 2"/>
          <p:cNvSpPr txBox="1">
            <a:spLocks noChangeArrowheads="1"/>
          </p:cNvSpPr>
          <p:nvPr/>
        </p:nvSpPr>
        <p:spPr bwMode="auto">
          <a:xfrm>
            <a:off x="372835" y="2861866"/>
            <a:ext cx="8082189" cy="1938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defRPr/>
            </a:pPr>
            <a:r>
              <a:rPr lang="en-US" sz="2000" b="1" dirty="0">
                <a:latin typeface="+mn-lt"/>
              </a:rPr>
              <a:t>Question:</a:t>
            </a:r>
          </a:p>
          <a:p>
            <a:pPr>
              <a:defRPr/>
            </a:pPr>
            <a:r>
              <a:rPr lang="en-US" sz="2000" dirty="0">
                <a:latin typeface="+mn-lt"/>
              </a:rPr>
              <a:t>Why was it so difficult to do image analysis and image</a:t>
            </a:r>
          </a:p>
          <a:p>
            <a:pPr>
              <a:defRPr/>
            </a:pPr>
            <a:r>
              <a:rPr lang="en-US" sz="2000" dirty="0">
                <a:latin typeface="+mn-lt"/>
              </a:rPr>
              <a:t>processing in the 1960’s?</a:t>
            </a:r>
          </a:p>
          <a:p>
            <a:pPr>
              <a:defRPr/>
            </a:pPr>
            <a:endParaRPr lang="en-US" sz="2000" dirty="0">
              <a:latin typeface="+mn-lt"/>
            </a:endParaRPr>
          </a:p>
          <a:p>
            <a:pPr>
              <a:defRPr/>
            </a:pPr>
            <a:r>
              <a:rPr lang="en-US" sz="2000" b="1" dirty="0">
                <a:latin typeface="+mn-lt"/>
              </a:rPr>
              <a:t>Answer: ?</a:t>
            </a:r>
          </a:p>
          <a:p>
            <a:pPr>
              <a:defRPr/>
            </a:pPr>
            <a:endParaRPr lang="en-US" sz="2000" b="1" dirty="0">
              <a:latin typeface="+mn-lt"/>
            </a:endParaRPr>
          </a:p>
        </p:txBody>
      </p:sp>
      <p:sp>
        <p:nvSpPr>
          <p:cNvPr id="39944" name="Text Box 3"/>
          <p:cNvSpPr txBox="1">
            <a:spLocks noChangeArrowheads="1"/>
          </p:cNvSpPr>
          <p:nvPr/>
        </p:nvSpPr>
        <p:spPr bwMode="auto">
          <a:xfrm>
            <a:off x="492125" y="4895850"/>
            <a:ext cx="853951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defRPr/>
            </a:pPr>
            <a:r>
              <a:rPr lang="en-US" sz="2000" dirty="0">
                <a:latin typeface="+mn-lt"/>
              </a:rPr>
              <a:t>(Hint: the driving force for flow cytometry was really the result of this issue)</a:t>
            </a:r>
          </a:p>
        </p:txBody>
      </p:sp>
    </p:spTree>
  </p:cSld>
  <p:clrMapOvr>
    <a:masterClrMapping/>
  </p:clrMapOvr>
  <mc:AlternateContent xmlns:mc="http://schemas.openxmlformats.org/markup-compatibility/2006" xmlns:p14="http://schemas.microsoft.com/office/powerpoint/2010/main">
    <mc:Choice Requires="p14">
      <p:transition spd="slow" p14:dur="2000" advTm="41006"/>
    </mc:Choice>
    <mc:Fallback xmlns="">
      <p:transition spd="slow" advTm="4100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2"/>
          <p:cNvSpPr>
            <a:spLocks noGrp="1"/>
          </p:cNvSpPr>
          <p:nvPr>
            <p:ph type="dt" sz="quarter" idx="4294967295"/>
          </p:nvPr>
        </p:nvSpPr>
        <p:spPr>
          <a:xfrm>
            <a:off x="1030033"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918053F8-A9D1-4045-93B8-193C68F4537C}" type="datetime12">
              <a:rPr lang="en-US" altLang="en-US" smtClean="0"/>
              <a:t>6:53 PM</a:t>
            </a:fld>
            <a:endParaRPr lang="en-US" altLang="en-US" dirty="0"/>
          </a:p>
        </p:txBody>
      </p:sp>
      <p:sp>
        <p:nvSpPr>
          <p:cNvPr id="6148"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E99753D-0C09-442D-867B-7AA11650591E}" type="slidenum">
              <a:rPr lang="en-US" altLang="en-US" smtClean="0">
                <a:latin typeface="Comic Sans MS" pitchFamily="66" charset="0"/>
              </a:rPr>
              <a:pPr/>
              <a:t>5</a:t>
            </a:fld>
            <a:endParaRPr lang="en-US" altLang="en-US">
              <a:latin typeface="Comic Sans MS" pitchFamily="66" charset="0"/>
            </a:endParaRPr>
          </a:p>
        </p:txBody>
      </p:sp>
      <p:sp>
        <p:nvSpPr>
          <p:cNvPr id="6149" name="Rectangle 1026"/>
          <p:cNvSpPr>
            <a:spLocks noGrp="1" noChangeArrowheads="1"/>
          </p:cNvSpPr>
          <p:nvPr>
            <p:ph type="title"/>
          </p:nvPr>
        </p:nvSpPr>
        <p:spPr>
          <a:xfrm>
            <a:off x="858838" y="0"/>
            <a:ext cx="7772400" cy="809625"/>
          </a:xfrm>
        </p:spPr>
        <p:txBody>
          <a:bodyPr/>
          <a:lstStyle/>
          <a:p>
            <a:r>
              <a:rPr lang="en-US" altLang="en-US"/>
              <a:t>Reference Material</a:t>
            </a:r>
          </a:p>
        </p:txBody>
      </p:sp>
      <p:graphicFrame>
        <p:nvGraphicFramePr>
          <p:cNvPr id="6150" name="Object 1027"/>
          <p:cNvGraphicFramePr>
            <a:graphicFrameLocks noChangeAspect="1"/>
          </p:cNvGraphicFramePr>
          <p:nvPr/>
        </p:nvGraphicFramePr>
        <p:xfrm>
          <a:off x="685800" y="1981200"/>
          <a:ext cx="7818438" cy="4389438"/>
        </p:xfrm>
        <a:graphic>
          <a:graphicData uri="http://schemas.openxmlformats.org/presentationml/2006/ole">
            <mc:AlternateContent xmlns:mc="http://schemas.openxmlformats.org/markup-compatibility/2006">
              <mc:Choice xmlns:v="urn:schemas-microsoft-com:vml" Requires="v">
                <p:oleObj name="Document" r:id="rId3" imgW="5468112" imgH="3069336" progId="Word.Document.8">
                  <p:embed/>
                </p:oleObj>
              </mc:Choice>
              <mc:Fallback>
                <p:oleObj name="Document" r:id="rId3" imgW="5468112" imgH="3069336" progId="Word.Document.8">
                  <p:embed/>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981200"/>
                        <a:ext cx="7818438" cy="4389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6151" name="Text Box 1028"/>
          <p:cNvSpPr txBox="1">
            <a:spLocks noChangeArrowheads="1"/>
          </p:cNvSpPr>
          <p:nvPr/>
        </p:nvSpPr>
        <p:spPr bwMode="auto">
          <a:xfrm>
            <a:off x="271463" y="801223"/>
            <a:ext cx="8750300" cy="49673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b="1" dirty="0">
                <a:latin typeface="Arial" pitchFamily="34" charset="0"/>
              </a:rPr>
              <a:t>The course will use Shapiro:</a:t>
            </a:r>
          </a:p>
          <a:p>
            <a:pPr>
              <a:lnSpc>
                <a:spcPct val="96000"/>
              </a:lnSpc>
            </a:pPr>
            <a:r>
              <a:rPr lang="en-US" altLang="en-US" b="1" dirty="0">
                <a:latin typeface="Arial" pitchFamily="34" charset="0"/>
              </a:rPr>
              <a:t> </a:t>
            </a:r>
            <a:r>
              <a:rPr lang="en-US" altLang="en-US" b="1" i="1" dirty="0">
                <a:latin typeface="Arial" pitchFamily="34" charset="0"/>
              </a:rPr>
              <a:t>Practical Flow Cytometry</a:t>
            </a:r>
            <a:r>
              <a:rPr lang="en-US" altLang="en-US" b="1" dirty="0">
                <a:latin typeface="Arial" pitchFamily="34" charset="0"/>
              </a:rPr>
              <a:t>,  </a:t>
            </a:r>
            <a:r>
              <a:rPr lang="en-US" altLang="en-US" dirty="0">
                <a:latin typeface="Arial" pitchFamily="34" charset="0"/>
              </a:rPr>
              <a:t>4nd edition (2003), Howard Shapiro, Wiley-</a:t>
            </a:r>
            <a:r>
              <a:rPr lang="en-US" altLang="en-US" dirty="0" err="1">
                <a:latin typeface="Arial" pitchFamily="34" charset="0"/>
              </a:rPr>
              <a:t>Liss</a:t>
            </a:r>
            <a:r>
              <a:rPr lang="en-US" altLang="en-US" dirty="0">
                <a:latin typeface="Arial" pitchFamily="34" charset="0"/>
              </a:rPr>
              <a:t>, New York, as the main reference text.</a:t>
            </a:r>
            <a:endParaRPr lang="en-US" altLang="en-US" b="1" dirty="0">
              <a:latin typeface="Arial" pitchFamily="34" charset="0"/>
            </a:endParaRPr>
          </a:p>
          <a:p>
            <a:r>
              <a:rPr lang="en-US" altLang="en-US" dirty="0">
                <a:latin typeface="Arial" pitchFamily="34" charset="0"/>
              </a:rPr>
              <a:t>You can get a free copy of the text here</a:t>
            </a:r>
          </a:p>
          <a:p>
            <a:r>
              <a:rPr lang="en-US" u="sng" dirty="0">
                <a:hlinkClick r:id="rId5" invalidUrl="http://www.beckmancoulter.de/Practical Flow Cytometry.html"/>
              </a:rPr>
              <a:t>http://www.beckmancoulter.de/Practical%20Flow%20Cytometry.html</a:t>
            </a:r>
            <a:r>
              <a:rPr lang="en-US" u="sng" dirty="0"/>
              <a:t>   or</a:t>
            </a:r>
          </a:p>
          <a:p>
            <a:r>
              <a:rPr lang="en-US" u="sng" dirty="0"/>
              <a:t>here</a:t>
            </a:r>
          </a:p>
          <a:p>
            <a:r>
              <a:rPr lang="en-US" dirty="0">
                <a:hlinkClick r:id="rId6"/>
              </a:rPr>
              <a:t>https://www.beckman.com/resources/reading-material/ebooks/practical-flow-cytometry</a:t>
            </a:r>
            <a:endParaRPr lang="en-US" u="sng" dirty="0"/>
          </a:p>
          <a:p>
            <a:endParaRPr lang="en-US" altLang="en-US" dirty="0">
              <a:latin typeface="Arial" pitchFamily="34" charset="0"/>
            </a:endParaRPr>
          </a:p>
          <a:p>
            <a:r>
              <a:rPr lang="en-US" altLang="en-US" b="1" dirty="0">
                <a:latin typeface="Arial" pitchFamily="34" charset="0"/>
              </a:rPr>
              <a:t>Supplementary books with good background materials</a:t>
            </a:r>
          </a:p>
          <a:p>
            <a:pPr lvl="2"/>
            <a:r>
              <a:rPr lang="en-US" altLang="en-US" b="1" i="1" dirty="0">
                <a:latin typeface="Arial" pitchFamily="34" charset="0"/>
              </a:rPr>
              <a:t>	</a:t>
            </a:r>
            <a:r>
              <a:rPr lang="en-US" altLang="en-US" b="1" dirty="0">
                <a:latin typeface="Arial" pitchFamily="34" charset="0"/>
              </a:rPr>
              <a:t>Introduction to Flow Cytometry</a:t>
            </a:r>
            <a:r>
              <a:rPr lang="en-US" altLang="en-US" dirty="0">
                <a:latin typeface="Arial" pitchFamily="34" charset="0"/>
              </a:rPr>
              <a:t>. J. Watson, 			Cambridge Press, 1991 (hard to find, but excellent)</a:t>
            </a:r>
          </a:p>
          <a:p>
            <a:pPr lvl="2">
              <a:lnSpc>
                <a:spcPct val="96000"/>
              </a:lnSpc>
            </a:pPr>
            <a:r>
              <a:rPr lang="en-US" altLang="en-US" dirty="0">
                <a:latin typeface="Arial" pitchFamily="34" charset="0"/>
              </a:rPr>
              <a:t>	</a:t>
            </a:r>
            <a:r>
              <a:rPr lang="en-US" altLang="en-US" b="1" dirty="0">
                <a:latin typeface="Arial" pitchFamily="34" charset="0"/>
              </a:rPr>
              <a:t>Flow Cytometry: First Principles</a:t>
            </a:r>
            <a:r>
              <a:rPr lang="en-US" altLang="en-US" dirty="0">
                <a:latin typeface="Arial" pitchFamily="34" charset="0"/>
              </a:rPr>
              <a:t>. Alice </a:t>
            </a:r>
            <a:r>
              <a:rPr lang="en-US" altLang="en-US" dirty="0" err="1">
                <a:latin typeface="Arial" pitchFamily="34" charset="0"/>
              </a:rPr>
              <a:t>Longobardi</a:t>
            </a:r>
            <a:r>
              <a:rPr lang="en-US" altLang="en-US" dirty="0">
                <a:latin typeface="Arial" pitchFamily="34" charset="0"/>
              </a:rPr>
              <a:t> 		</a:t>
            </a:r>
            <a:r>
              <a:rPr lang="en-US" altLang="en-US" dirty="0" err="1">
                <a:latin typeface="Arial" pitchFamily="34" charset="0"/>
              </a:rPr>
              <a:t>Givan</a:t>
            </a:r>
            <a:r>
              <a:rPr lang="en-US" altLang="en-US" dirty="0">
                <a:latin typeface="Arial" pitchFamily="34" charset="0"/>
              </a:rPr>
              <a:t>, Wiley-</a:t>
            </a:r>
            <a:r>
              <a:rPr lang="en-US" altLang="en-US" dirty="0" err="1">
                <a:latin typeface="Arial" pitchFamily="34" charset="0"/>
              </a:rPr>
              <a:t>Liss</a:t>
            </a:r>
            <a:r>
              <a:rPr lang="en-US" altLang="en-US" dirty="0">
                <a:latin typeface="Arial" pitchFamily="34" charset="0"/>
              </a:rPr>
              <a:t>, 1992 (several editions)</a:t>
            </a:r>
          </a:p>
          <a:p>
            <a:pPr lvl="2">
              <a:lnSpc>
                <a:spcPct val="96000"/>
              </a:lnSpc>
            </a:pPr>
            <a:r>
              <a:rPr lang="en-US" altLang="en-US" dirty="0">
                <a:latin typeface="Arial" pitchFamily="34" charset="0"/>
              </a:rPr>
              <a:t>	</a:t>
            </a:r>
            <a:r>
              <a:rPr lang="en-US" altLang="en-US" b="1" dirty="0">
                <a:latin typeface="Arial" pitchFamily="34" charset="0"/>
              </a:rPr>
              <a:t>Flow Cytometry: A Practical Approach</a:t>
            </a:r>
            <a:r>
              <a:rPr lang="en-US" altLang="en-US" dirty="0">
                <a:latin typeface="Arial" pitchFamily="34" charset="0"/>
              </a:rPr>
              <a:t>. M.G. 			</a:t>
            </a:r>
            <a:r>
              <a:rPr lang="en-US" altLang="en-US" dirty="0" err="1">
                <a:latin typeface="Arial" pitchFamily="34" charset="0"/>
              </a:rPr>
              <a:t>Omerod</a:t>
            </a:r>
            <a:r>
              <a:rPr lang="en-US" altLang="en-US" dirty="0">
                <a:latin typeface="Arial" pitchFamily="34" charset="0"/>
              </a:rPr>
              <a:t>, IRL Press, 1990 (good background)</a:t>
            </a:r>
          </a:p>
          <a:p>
            <a:pPr lvl="2">
              <a:lnSpc>
                <a:spcPct val="96000"/>
              </a:lnSpc>
            </a:pPr>
            <a:r>
              <a:rPr lang="en-US" altLang="en-US" dirty="0">
                <a:latin typeface="Arial" pitchFamily="34" charset="0"/>
              </a:rPr>
              <a:t>	</a:t>
            </a:r>
            <a:r>
              <a:rPr lang="en-US" altLang="en-US" b="1" dirty="0">
                <a:latin typeface="Arial" pitchFamily="34" charset="0"/>
              </a:rPr>
              <a:t>Methods in Cell Biology: </a:t>
            </a:r>
            <a:r>
              <a:rPr lang="en-US" altLang="en-US" b="1" dirty="0" err="1">
                <a:latin typeface="Arial" pitchFamily="34" charset="0"/>
              </a:rPr>
              <a:t>vols</a:t>
            </a:r>
            <a:r>
              <a:rPr lang="en-US" altLang="en-US" b="1" dirty="0">
                <a:latin typeface="Arial" pitchFamily="34" charset="0"/>
              </a:rPr>
              <a:t> 40,41</a:t>
            </a:r>
            <a:r>
              <a:rPr lang="en-US" altLang="en-US" dirty="0">
                <a:latin typeface="Arial" pitchFamily="34" charset="0"/>
              </a:rPr>
              <a:t>. </a:t>
            </a:r>
            <a:r>
              <a:rPr lang="en-US" altLang="en-US" dirty="0" err="1">
                <a:latin typeface="Arial" pitchFamily="34" charset="0"/>
              </a:rPr>
              <a:t>Darzynkiewicz</a:t>
            </a:r>
            <a:r>
              <a:rPr lang="en-US" altLang="en-US" dirty="0">
                <a:latin typeface="Arial" pitchFamily="34" charset="0"/>
              </a:rPr>
              <a:t>, 		Robinson &amp; </a:t>
            </a:r>
            <a:r>
              <a:rPr lang="en-US" altLang="en-US" dirty="0" err="1">
                <a:latin typeface="Arial" pitchFamily="34" charset="0"/>
              </a:rPr>
              <a:t>Crissman</a:t>
            </a:r>
            <a:r>
              <a:rPr lang="en-US" altLang="en-US" dirty="0">
                <a:latin typeface="Arial" pitchFamily="34" charset="0"/>
              </a:rPr>
              <a:t>, Academic Press, 1994 (several more 	recent volumes</a:t>
            </a:r>
          </a:p>
        </p:txBody>
      </p:sp>
      <p:sp>
        <p:nvSpPr>
          <p:cNvPr id="2" name="TextBox 1">
            <a:extLst>
              <a:ext uri="{FF2B5EF4-FFF2-40B4-BE49-F238E27FC236}">
                <a16:creationId xmlns:a16="http://schemas.microsoft.com/office/drawing/2014/main" id="{596E3775-9686-704C-8F73-795BB53E4849}"/>
              </a:ext>
            </a:extLst>
          </p:cNvPr>
          <p:cNvSpPr txBox="1"/>
          <p:nvPr/>
        </p:nvSpPr>
        <p:spPr>
          <a:xfrm>
            <a:off x="1194816" y="5897000"/>
            <a:ext cx="7475893" cy="369332"/>
          </a:xfrm>
          <a:prstGeom prst="rect">
            <a:avLst/>
          </a:prstGeom>
          <a:noFill/>
        </p:spPr>
        <p:txBody>
          <a:bodyPr wrap="none" rtlCol="0">
            <a:spAutoFit/>
          </a:bodyPr>
          <a:lstStyle/>
          <a:p>
            <a:r>
              <a:rPr lang="en-US" dirty="0"/>
              <a:t>Here is a </a:t>
            </a:r>
            <a:r>
              <a:rPr lang="en-US" dirty="0">
                <a:hlinkClick r:id="rId7"/>
              </a:rPr>
              <a:t>download link to the Intro </a:t>
            </a:r>
            <a:r>
              <a:rPr lang="en-US" dirty="0"/>
              <a:t>in Watson Introduction to Flow Cytometry:</a:t>
            </a:r>
          </a:p>
        </p:txBody>
      </p:sp>
    </p:spTree>
  </p:cSld>
  <p:clrMapOvr>
    <a:masterClrMapping/>
  </p:clrMapOvr>
  <mc:AlternateContent xmlns:mc="http://schemas.openxmlformats.org/markup-compatibility/2006" xmlns:p14="http://schemas.microsoft.com/office/powerpoint/2010/main">
    <mc:Choice Requires="p14">
      <p:transition spd="slow" p14:dur="2000" advTm="11897"/>
    </mc:Choice>
    <mc:Fallback xmlns="">
      <p:transition spd="slow" advTm="11897"/>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EC66D271-2BAD-6A4A-B2FC-64E643304FEC}" type="datetime12">
              <a:rPr lang="en-US" altLang="en-US" smtClean="0"/>
              <a:t>6:54 PM</a:t>
            </a:fld>
            <a:endParaRPr lang="en-US" altLang="en-US"/>
          </a:p>
        </p:txBody>
      </p:sp>
      <p:sp>
        <p:nvSpPr>
          <p:cNvPr id="3994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D5E05618-5525-4995-8FE8-5180E65EEEDB}" type="slidenum">
              <a:rPr lang="en-US" altLang="en-US" smtClean="0">
                <a:latin typeface="Comic Sans MS" pitchFamily="66" charset="0"/>
              </a:rPr>
              <a:pPr/>
              <a:t>50</a:t>
            </a:fld>
            <a:endParaRPr lang="en-US" altLang="en-US">
              <a:latin typeface="Comic Sans MS" pitchFamily="66" charset="0"/>
            </a:endParaRPr>
          </a:p>
        </p:txBody>
      </p:sp>
      <p:sp>
        <p:nvSpPr>
          <p:cNvPr id="39941" name="Rectangle 2"/>
          <p:cNvSpPr>
            <a:spLocks noGrp="1" noChangeArrowheads="1"/>
          </p:cNvSpPr>
          <p:nvPr>
            <p:ph type="title"/>
          </p:nvPr>
        </p:nvSpPr>
        <p:spPr>
          <a:xfrm>
            <a:off x="312738" y="712788"/>
            <a:ext cx="4724400" cy="1143000"/>
          </a:xfrm>
        </p:spPr>
        <p:txBody>
          <a:bodyPr/>
          <a:lstStyle/>
          <a:p>
            <a:r>
              <a:rPr lang="en-US" altLang="en-US" sz="2400" dirty="0">
                <a:solidFill>
                  <a:srgbClr val="FF3300"/>
                </a:solidFill>
              </a:rPr>
              <a:t>Mort Mendelsohn </a:t>
            </a:r>
            <a:br>
              <a:rPr lang="en-US" altLang="en-US" sz="2400" dirty="0">
                <a:solidFill>
                  <a:srgbClr val="FF3300"/>
                </a:solidFill>
              </a:rPr>
            </a:br>
            <a:r>
              <a:rPr lang="en-US" altLang="en-US" sz="1400" dirty="0">
                <a:solidFill>
                  <a:srgbClr val="FF3300"/>
                </a:solidFill>
              </a:rPr>
              <a:t>(Died Dec 25, 2019)</a:t>
            </a:r>
            <a:endParaRPr lang="en-US" altLang="en-US" sz="2400" dirty="0">
              <a:solidFill>
                <a:srgbClr val="FF3300"/>
              </a:solidFill>
            </a:endParaRPr>
          </a:p>
        </p:txBody>
      </p:sp>
      <p:sp>
        <p:nvSpPr>
          <p:cNvPr id="39942" name="Rectangle 3"/>
          <p:cNvSpPr>
            <a:spLocks noGrp="1" noChangeArrowheads="1"/>
          </p:cNvSpPr>
          <p:nvPr>
            <p:ph type="body" idx="1"/>
          </p:nvPr>
        </p:nvSpPr>
        <p:spPr>
          <a:xfrm>
            <a:off x="492124" y="3219450"/>
            <a:ext cx="8339137" cy="1697038"/>
          </a:xfrm>
        </p:spPr>
        <p:txBody>
          <a:bodyPr/>
          <a:lstStyle/>
          <a:p>
            <a:pPr marL="0" indent="0">
              <a:buNone/>
            </a:pPr>
            <a:r>
              <a:rPr lang="en-US" altLang="en-US" sz="2000" b="1" dirty="0"/>
              <a:t>CYDAC Analyzer - (1964)</a:t>
            </a:r>
            <a:r>
              <a:rPr lang="en-US" altLang="en-US" sz="2000" dirty="0"/>
              <a:t> - </a:t>
            </a:r>
            <a:r>
              <a:rPr lang="en-US" altLang="en-US" sz="2000" dirty="0">
                <a:solidFill>
                  <a:srgbClr val="FF3300"/>
                </a:solidFill>
              </a:rPr>
              <a:t>Mendelsohn, </a:t>
            </a:r>
            <a:r>
              <a:rPr lang="en-US" altLang="en-US" sz="2000" dirty="0" err="1">
                <a:solidFill>
                  <a:srgbClr val="FF3300"/>
                </a:solidFill>
              </a:rPr>
              <a:t>Mayall</a:t>
            </a:r>
            <a:r>
              <a:rPr lang="en-US" altLang="en-US" sz="2000" dirty="0">
                <a:solidFill>
                  <a:srgbClr val="FF3300"/>
                </a:solidFill>
              </a:rPr>
              <a:t>, Prewitt</a:t>
            </a:r>
            <a:r>
              <a:rPr lang="en-US" altLang="en-US" sz="2000" dirty="0"/>
              <a:t> (</a:t>
            </a:r>
            <a:r>
              <a:rPr lang="en-US" altLang="en-US" sz="2000" dirty="0" err="1"/>
              <a:t>U.Pen</a:t>
            </a:r>
            <a:r>
              <a:rPr lang="en-US" altLang="en-US" sz="2000" dirty="0"/>
              <a:t>)produced high resolution digital images of leukocytes - cells were stained with </a:t>
            </a:r>
            <a:r>
              <a:rPr lang="en-US" altLang="en-US" sz="2000" dirty="0">
                <a:solidFill>
                  <a:srgbClr val="FF3300"/>
                </a:solidFill>
              </a:rPr>
              <a:t>gallocyanin </a:t>
            </a:r>
            <a:r>
              <a:rPr lang="en-US" altLang="en-US" sz="2000" dirty="0" err="1">
                <a:solidFill>
                  <a:srgbClr val="FF3300"/>
                </a:solidFill>
              </a:rPr>
              <a:t>chrom</a:t>
            </a:r>
            <a:r>
              <a:rPr lang="en-US" altLang="en-US" sz="2000" dirty="0">
                <a:solidFill>
                  <a:srgbClr val="FF3300"/>
                </a:solidFill>
              </a:rPr>
              <a:t> alum</a:t>
            </a:r>
            <a:r>
              <a:rPr lang="en-US" altLang="en-US" sz="2000" dirty="0"/>
              <a:t> and </a:t>
            </a:r>
            <a:r>
              <a:rPr lang="en-US" altLang="en-US" sz="2000" dirty="0">
                <a:solidFill>
                  <a:srgbClr val="FF3300"/>
                </a:solidFill>
              </a:rPr>
              <a:t>naphthol yellow S</a:t>
            </a:r>
          </a:p>
        </p:txBody>
      </p:sp>
      <p:pic>
        <p:nvPicPr>
          <p:cNvPr id="39943" name="Picture 4" descr="mendel2"/>
          <p:cNvPicPr>
            <a:picLocks noChangeAspect="1" noChangeArrowheads="1"/>
          </p:cNvPicPr>
          <p:nvPr/>
        </p:nvPicPr>
        <p:blipFill>
          <a:blip r:embed="rId3" cstate="print">
            <a:lum bright="28000" contrast="28000"/>
            <a:extLst>
              <a:ext uri="{28A0092B-C50C-407E-A947-70E740481C1C}">
                <a14:useLocalDpi xmlns:a14="http://schemas.microsoft.com/office/drawing/2010/main" val="0"/>
              </a:ext>
            </a:extLst>
          </a:blip>
          <a:srcRect/>
          <a:stretch>
            <a:fillRect/>
          </a:stretch>
        </p:blipFill>
        <p:spPr bwMode="auto">
          <a:xfrm>
            <a:off x="4609669" y="980281"/>
            <a:ext cx="2075747" cy="155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44" name="Picture 5" descr="mayall1"/>
          <p:cNvPicPr>
            <a:picLocks noChangeAspect="1" noChangeArrowheads="1"/>
          </p:cNvPicPr>
          <p:nvPr/>
        </p:nvPicPr>
        <p:blipFill>
          <a:blip r:embed="rId4" cstate="print">
            <a:lum bright="26000" contrast="20000"/>
            <a:extLst>
              <a:ext uri="{28A0092B-C50C-407E-A947-70E740481C1C}">
                <a14:useLocalDpi xmlns:a14="http://schemas.microsoft.com/office/drawing/2010/main" val="0"/>
              </a:ext>
            </a:extLst>
          </a:blip>
          <a:srcRect/>
          <a:stretch>
            <a:fillRect/>
          </a:stretch>
        </p:blipFill>
        <p:spPr bwMode="auto">
          <a:xfrm>
            <a:off x="5064125" y="4314825"/>
            <a:ext cx="3121025" cy="2341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45" name="Text Box 6"/>
          <p:cNvSpPr txBox="1">
            <a:spLocks noChangeArrowheads="1"/>
          </p:cNvSpPr>
          <p:nvPr/>
        </p:nvSpPr>
        <p:spPr bwMode="auto">
          <a:xfrm>
            <a:off x="3090068" y="4318535"/>
            <a:ext cx="227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400" dirty="0">
                <a:solidFill>
                  <a:srgbClr val="FF3300"/>
                </a:solidFill>
                <a:latin typeface="Comic Sans MS" pitchFamily="66" charset="0"/>
              </a:rPr>
              <a:t>Brian </a:t>
            </a:r>
            <a:r>
              <a:rPr lang="en-US" altLang="en-US" sz="2400" dirty="0" err="1">
                <a:solidFill>
                  <a:srgbClr val="FF3300"/>
                </a:solidFill>
                <a:latin typeface="Comic Sans MS" pitchFamily="66" charset="0"/>
              </a:rPr>
              <a:t>Mayall</a:t>
            </a:r>
            <a:endParaRPr lang="en-US" altLang="en-US" sz="2400" dirty="0">
              <a:solidFill>
                <a:srgbClr val="FF3300"/>
              </a:solidFill>
              <a:latin typeface="Comic Sans MS" pitchFamily="66" charset="0"/>
            </a:endParaRPr>
          </a:p>
        </p:txBody>
      </p:sp>
      <p:sp>
        <p:nvSpPr>
          <p:cNvPr id="39946" name="Text Box 7"/>
          <p:cNvSpPr txBox="1">
            <a:spLocks noChangeArrowheads="1"/>
          </p:cNvSpPr>
          <p:nvPr/>
        </p:nvSpPr>
        <p:spPr bwMode="auto">
          <a:xfrm>
            <a:off x="312738" y="133350"/>
            <a:ext cx="5484812"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3200">
                <a:latin typeface="Arial" pitchFamily="34" charset="0"/>
              </a:rPr>
              <a:t>Early Technology Developers</a:t>
            </a:r>
          </a:p>
        </p:txBody>
      </p:sp>
      <p:pic>
        <p:nvPicPr>
          <p:cNvPr id="3" name="Picture 2" descr="A person wearing a suit and tie smiling at the camera&#10;&#10;Description automatically generated">
            <a:extLst>
              <a:ext uri="{FF2B5EF4-FFF2-40B4-BE49-F238E27FC236}">
                <a16:creationId xmlns:a16="http://schemas.microsoft.com/office/drawing/2014/main" id="{701BECE8-5C1B-224B-9C0F-E1683644BD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47263" y="947057"/>
            <a:ext cx="1983999" cy="2096407"/>
          </a:xfrm>
          <a:prstGeom prst="rect">
            <a:avLst/>
          </a:prstGeom>
        </p:spPr>
      </p:pic>
      <p:sp>
        <p:nvSpPr>
          <p:cNvPr id="4" name="TextBox 3">
            <a:extLst>
              <a:ext uri="{FF2B5EF4-FFF2-40B4-BE49-F238E27FC236}">
                <a16:creationId xmlns:a16="http://schemas.microsoft.com/office/drawing/2014/main" id="{0AC42566-42D1-E641-B592-D1A43CFEAF3D}"/>
              </a:ext>
            </a:extLst>
          </p:cNvPr>
          <p:cNvSpPr txBox="1"/>
          <p:nvPr/>
        </p:nvSpPr>
        <p:spPr>
          <a:xfrm>
            <a:off x="4726225" y="2550726"/>
            <a:ext cx="1959191" cy="276999"/>
          </a:xfrm>
          <a:prstGeom prst="rect">
            <a:avLst/>
          </a:prstGeom>
          <a:noFill/>
        </p:spPr>
        <p:txBody>
          <a:bodyPr wrap="none" rtlCol="0">
            <a:spAutoFit/>
          </a:bodyPr>
          <a:lstStyle/>
          <a:p>
            <a:r>
              <a:rPr lang="en-US" sz="1200" dirty="0"/>
              <a:t>Photos taken in 1998 by JPR</a:t>
            </a:r>
          </a:p>
        </p:txBody>
      </p:sp>
      <p:sp>
        <p:nvSpPr>
          <p:cNvPr id="2" name="TextBox 1">
            <a:extLst>
              <a:ext uri="{FF2B5EF4-FFF2-40B4-BE49-F238E27FC236}">
                <a16:creationId xmlns:a16="http://schemas.microsoft.com/office/drawing/2014/main" id="{3F6F6937-AB38-0143-B245-D14129A4DC5F}"/>
              </a:ext>
            </a:extLst>
          </p:cNvPr>
          <p:cNvSpPr txBox="1"/>
          <p:nvPr/>
        </p:nvSpPr>
        <p:spPr>
          <a:xfrm>
            <a:off x="931862" y="4916488"/>
            <a:ext cx="4105276" cy="1477328"/>
          </a:xfrm>
          <a:prstGeom prst="rect">
            <a:avLst/>
          </a:prstGeom>
          <a:noFill/>
        </p:spPr>
        <p:txBody>
          <a:bodyPr wrap="square" rtlCol="0">
            <a:spAutoFit/>
          </a:bodyPr>
          <a:lstStyle/>
          <a:p>
            <a:r>
              <a:rPr lang="en-US" dirty="0"/>
              <a:t>Mendelsohn, M. &amp; </a:t>
            </a:r>
            <a:r>
              <a:rPr lang="en-US" dirty="0" err="1"/>
              <a:t>Mayall</a:t>
            </a:r>
            <a:r>
              <a:rPr lang="en-US" dirty="0"/>
              <a:t>, B. (1974) in Human Chromo- some </a:t>
            </a:r>
            <a:r>
              <a:rPr lang="en-US" dirty="0" err="1"/>
              <a:t>Methodology,ed.Yunis,J</a:t>
            </a:r>
            <a:r>
              <a:rPr lang="en-US" dirty="0"/>
              <a:t>.(</a:t>
            </a:r>
            <a:r>
              <a:rPr lang="en-US" dirty="0" err="1"/>
              <a:t>AcademicPress,New</a:t>
            </a:r>
            <a:r>
              <a:rPr lang="en-US" dirty="0"/>
              <a:t> York),pp. 311-346.</a:t>
            </a:r>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61638"/>
    </mc:Choice>
    <mc:Fallback xmlns="">
      <p:transition spd="slow" advTm="61638"/>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2"/>
          <p:cNvSpPr>
            <a:spLocks noGrp="1"/>
          </p:cNvSpPr>
          <p:nvPr>
            <p:ph type="dt" sz="quarter" idx="4294967295"/>
          </p:nvPr>
        </p:nvSpPr>
        <p:spPr>
          <a:xfrm>
            <a:off x="1091712"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00B2A6F-B4DB-3E41-893C-A4132CF612F3}" type="datetime12">
              <a:rPr lang="en-US" altLang="en-US" smtClean="0"/>
              <a:t>6:54 PM</a:t>
            </a:fld>
            <a:endParaRPr lang="en-US" altLang="en-US"/>
          </a:p>
        </p:txBody>
      </p:sp>
      <p:sp>
        <p:nvSpPr>
          <p:cNvPr id="40964"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77EF1031-EE6C-4FE1-B714-0BC46FD0436A}" type="slidenum">
              <a:rPr lang="en-US" altLang="en-US" smtClean="0">
                <a:latin typeface="Comic Sans MS" pitchFamily="66" charset="0"/>
              </a:rPr>
              <a:pPr/>
              <a:t>51</a:t>
            </a:fld>
            <a:endParaRPr lang="en-US" altLang="en-US">
              <a:latin typeface="Comic Sans MS" pitchFamily="66" charset="0"/>
            </a:endParaRPr>
          </a:p>
        </p:txBody>
      </p:sp>
      <p:sp>
        <p:nvSpPr>
          <p:cNvPr id="40965" name="Rectangle 2"/>
          <p:cNvSpPr>
            <a:spLocks noGrp="1" noChangeArrowheads="1"/>
          </p:cNvSpPr>
          <p:nvPr>
            <p:ph type="title"/>
          </p:nvPr>
        </p:nvSpPr>
        <p:spPr>
          <a:xfrm>
            <a:off x="685800" y="76200"/>
            <a:ext cx="7772400" cy="885825"/>
          </a:xfrm>
        </p:spPr>
        <p:txBody>
          <a:bodyPr/>
          <a:lstStyle/>
          <a:p>
            <a:r>
              <a:rPr lang="en-US" altLang="en-US" sz="3200" dirty="0"/>
              <a:t>Historical Overview</a:t>
            </a:r>
          </a:p>
        </p:txBody>
      </p:sp>
      <p:sp>
        <p:nvSpPr>
          <p:cNvPr id="40966" name="Text Box 3"/>
          <p:cNvSpPr txBox="1">
            <a:spLocks noChangeArrowheads="1"/>
          </p:cNvSpPr>
          <p:nvPr/>
        </p:nvSpPr>
        <p:spPr bwMode="auto">
          <a:xfrm>
            <a:off x="152401" y="922236"/>
            <a:ext cx="4927600" cy="23376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nSpc>
                <a:spcPct val="96000"/>
              </a:lnSpc>
            </a:pPr>
            <a:r>
              <a:rPr lang="en-US" altLang="en-US" sz="2400" b="1" dirty="0">
                <a:latin typeface="Arial" pitchFamily="34" charset="0"/>
              </a:rPr>
              <a:t>Early flow systems</a:t>
            </a:r>
          </a:p>
          <a:p>
            <a:pPr>
              <a:lnSpc>
                <a:spcPct val="96000"/>
              </a:lnSpc>
            </a:pPr>
            <a:endParaRPr lang="en-US" altLang="en-US" sz="1600" b="1" dirty="0">
              <a:latin typeface="Arial" pitchFamily="34" charset="0"/>
            </a:endParaRPr>
          </a:p>
          <a:p>
            <a:pPr>
              <a:lnSpc>
                <a:spcPct val="96000"/>
              </a:lnSpc>
            </a:pPr>
            <a:r>
              <a:rPr lang="en-US" altLang="en-US" sz="1600" b="1" dirty="0" err="1">
                <a:solidFill>
                  <a:srgbClr val="FF3300"/>
                </a:solidFill>
                <a:latin typeface="Arial" pitchFamily="34" charset="0"/>
              </a:rPr>
              <a:t>Hallermann</a:t>
            </a:r>
            <a:r>
              <a:rPr lang="en-US" altLang="en-US" sz="1600" b="1" dirty="0">
                <a:solidFill>
                  <a:srgbClr val="FF3300"/>
                </a:solidFill>
                <a:latin typeface="Arial" pitchFamily="34" charset="0"/>
              </a:rPr>
              <a:t> et al, </a:t>
            </a:r>
            <a:r>
              <a:rPr lang="en-US" altLang="en-US" sz="1600" b="1" dirty="0" err="1">
                <a:solidFill>
                  <a:srgbClr val="FF3300"/>
                </a:solidFill>
                <a:latin typeface="Arial" pitchFamily="34" charset="0"/>
              </a:rPr>
              <a:t>Kosenow</a:t>
            </a:r>
            <a:r>
              <a:rPr lang="en-US" altLang="en-US" sz="1600" b="1" dirty="0">
                <a:latin typeface="Arial" pitchFamily="34" charset="0"/>
              </a:rPr>
              <a:t> - 1964</a:t>
            </a:r>
            <a:r>
              <a:rPr lang="en-US" altLang="en-US" sz="1600" dirty="0">
                <a:latin typeface="Arial" pitchFamily="34" charset="0"/>
              </a:rPr>
              <a:t> -  AO staining of leukocytes - was able to use fluorescence (in a flow-based system)  to select leukocytes from red cells despite a low ratio (1/1000) because they took up lots of AO - also claimed to be able to discriminate between monocytes and PMN</a:t>
            </a:r>
          </a:p>
          <a:p>
            <a:pPr>
              <a:lnSpc>
                <a:spcPct val="96000"/>
              </a:lnSpc>
            </a:pPr>
            <a:endParaRPr lang="en-US" altLang="en-US" sz="1600" dirty="0">
              <a:latin typeface="Arial" pitchFamily="34" charset="0"/>
            </a:endParaRPr>
          </a:p>
        </p:txBody>
      </p:sp>
      <p:pic>
        <p:nvPicPr>
          <p:cNvPr id="40967" name="Picture 1" descr="Spectra: 15KB"/>
          <p:cNvPicPr>
            <a:picLocks noChangeAspect="1" noChangeArrowheads="1"/>
          </p:cNvPicPr>
          <p:nvPr/>
        </p:nvPicPr>
        <p:blipFill>
          <a:blip r:embed="rId3">
            <a:extLst>
              <a:ext uri="{28A0092B-C50C-407E-A947-70E740481C1C}">
                <a14:useLocalDpi xmlns:a14="http://schemas.microsoft.com/office/drawing/2010/main" val="0"/>
              </a:ext>
            </a:extLst>
          </a:blip>
          <a:srcRect l="14734" t="5223" r="13867" b="6676"/>
          <a:stretch>
            <a:fillRect/>
          </a:stretch>
        </p:blipFill>
        <p:spPr bwMode="auto">
          <a:xfrm>
            <a:off x="116333" y="2956086"/>
            <a:ext cx="2449286" cy="22183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8" name="Text Box 2"/>
          <p:cNvSpPr txBox="1">
            <a:spLocks noChangeArrowheads="1"/>
          </p:cNvSpPr>
          <p:nvPr/>
        </p:nvSpPr>
        <p:spPr bwMode="auto">
          <a:xfrm>
            <a:off x="5667375" y="6240463"/>
            <a:ext cx="233521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a:t>Scan and structure from www.probes.com</a:t>
            </a:r>
          </a:p>
        </p:txBody>
      </p:sp>
      <p:pic>
        <p:nvPicPr>
          <p:cNvPr id="40969" name="Picture 4" descr="Structure: 2K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9070" y="4239047"/>
            <a:ext cx="2828925" cy="1181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70" name="Text Box 32"/>
          <p:cNvSpPr txBox="1">
            <a:spLocks noChangeArrowheads="1"/>
          </p:cNvSpPr>
          <p:nvPr/>
        </p:nvSpPr>
        <p:spPr bwMode="auto">
          <a:xfrm>
            <a:off x="1100592" y="5623164"/>
            <a:ext cx="2960914" cy="8617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000" dirty="0"/>
              <a:t>Molecular Formula:  C</a:t>
            </a:r>
            <a:r>
              <a:rPr lang="en-US" altLang="en-US" sz="1000" baseline="-25000" dirty="0"/>
              <a:t>17</a:t>
            </a:r>
            <a:r>
              <a:rPr lang="en-US" altLang="en-US" sz="1000" dirty="0"/>
              <a:t>H</a:t>
            </a:r>
            <a:r>
              <a:rPr lang="en-US" altLang="en-US" sz="1000" baseline="-25000" dirty="0"/>
              <a:t>20</a:t>
            </a:r>
            <a:r>
              <a:rPr lang="en-US" altLang="en-US" sz="1000" dirty="0"/>
              <a:t>ClN</a:t>
            </a:r>
            <a:r>
              <a:rPr lang="en-US" altLang="en-US" sz="1000" baseline="-25000" dirty="0"/>
              <a:t>3</a:t>
            </a:r>
            <a:r>
              <a:rPr lang="en-US" altLang="en-US" sz="1000" dirty="0"/>
              <a:t> </a:t>
            </a:r>
          </a:p>
          <a:p>
            <a:r>
              <a:rPr lang="en-US" altLang="en-US" sz="1000" dirty="0"/>
              <a:t>Molecular Weight:  301.82 </a:t>
            </a:r>
          </a:p>
          <a:p>
            <a:r>
              <a:rPr lang="en-US" altLang="en-US" sz="1000" dirty="0"/>
              <a:t>CAS Number/Name:  65-61-2 / 3,6-Acridinediamine, N,N,N',N'-tetramethyl-, monohydrochloride </a:t>
            </a:r>
          </a:p>
          <a:p>
            <a:endParaRPr lang="en-US" altLang="en-US" sz="1000" dirty="0"/>
          </a:p>
        </p:txBody>
      </p:sp>
      <p:pic>
        <p:nvPicPr>
          <p:cNvPr id="3" name="Picture 2" descr="A screenshot of a social media post&#10;&#10;Description automatically generated">
            <a:extLst>
              <a:ext uri="{FF2B5EF4-FFF2-40B4-BE49-F238E27FC236}">
                <a16:creationId xmlns:a16="http://schemas.microsoft.com/office/drawing/2014/main" id="{BAF7294C-2E48-E647-BA89-5D58C5189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5989" y="1599051"/>
            <a:ext cx="3716832" cy="3755150"/>
          </a:xfrm>
          <a:prstGeom prst="rect">
            <a:avLst/>
          </a:prstGeom>
          <a:ln>
            <a:solidFill>
              <a:srgbClr val="0070C0"/>
            </a:solidFill>
          </a:ln>
        </p:spPr>
      </p:pic>
    </p:spTree>
  </p:cSld>
  <p:clrMapOvr>
    <a:masterClrMapping/>
  </p:clrMapOvr>
  <mc:AlternateContent xmlns:mc="http://schemas.openxmlformats.org/markup-compatibility/2006" xmlns:p14="http://schemas.microsoft.com/office/powerpoint/2010/main">
    <mc:Choice Requires="p14">
      <p:transition spd="slow" p14:dur="2000" advTm="47952"/>
    </mc:Choice>
    <mc:Fallback xmlns="">
      <p:transition spd="slow" advTm="47952"/>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64EAA3F-BCFA-EF48-B376-6CA5FE170465}" type="datetime12">
              <a:rPr lang="en-US" altLang="en-US" smtClean="0"/>
              <a:t>6:54 PM</a:t>
            </a:fld>
            <a:endParaRPr lang="en-US" altLang="en-US"/>
          </a:p>
        </p:txBody>
      </p:sp>
      <p:sp>
        <p:nvSpPr>
          <p:cNvPr id="4198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AF1B285F-D1A9-40D3-A410-250A4C2F4D65}" type="slidenum">
              <a:rPr lang="en-US" altLang="en-US" smtClean="0">
                <a:latin typeface="Comic Sans MS" pitchFamily="66" charset="0"/>
              </a:rPr>
              <a:pPr/>
              <a:t>52</a:t>
            </a:fld>
            <a:endParaRPr lang="en-US" altLang="en-US">
              <a:latin typeface="Comic Sans MS" pitchFamily="66" charset="0"/>
            </a:endParaRPr>
          </a:p>
        </p:txBody>
      </p:sp>
      <p:sp>
        <p:nvSpPr>
          <p:cNvPr id="41989" name="Rectangle 2"/>
          <p:cNvSpPr>
            <a:spLocks noGrp="1" noChangeArrowheads="1"/>
          </p:cNvSpPr>
          <p:nvPr>
            <p:ph type="title"/>
          </p:nvPr>
        </p:nvSpPr>
        <p:spPr>
          <a:xfrm>
            <a:off x="0" y="0"/>
            <a:ext cx="4392613" cy="736600"/>
          </a:xfrm>
        </p:spPr>
        <p:txBody>
          <a:bodyPr/>
          <a:lstStyle/>
          <a:p>
            <a:r>
              <a:rPr lang="en-US" altLang="en-US" dirty="0">
                <a:solidFill>
                  <a:schemeClr val="tx1"/>
                </a:solidFill>
              </a:rPr>
              <a:t>Lou Kamentsky</a:t>
            </a:r>
          </a:p>
        </p:txBody>
      </p:sp>
      <p:sp>
        <p:nvSpPr>
          <p:cNvPr id="41990" name="Rectangle 3"/>
          <p:cNvSpPr>
            <a:spLocks noGrp="1" noChangeArrowheads="1"/>
          </p:cNvSpPr>
          <p:nvPr>
            <p:ph type="body" idx="1"/>
          </p:nvPr>
        </p:nvSpPr>
        <p:spPr>
          <a:xfrm>
            <a:off x="963168" y="5589183"/>
            <a:ext cx="7612698" cy="804863"/>
          </a:xfrm>
        </p:spPr>
        <p:txBody>
          <a:bodyPr/>
          <a:lstStyle/>
          <a:p>
            <a:pPr>
              <a:buFontTx/>
              <a:buNone/>
            </a:pPr>
            <a:r>
              <a:rPr lang="en-US" altLang="en-US" sz="1600" dirty="0"/>
              <a:t>	Kamentsky’s first benchtop instrument the </a:t>
            </a:r>
            <a:r>
              <a:rPr lang="en-US" altLang="en-US" sz="1600" dirty="0" err="1"/>
              <a:t>Cytograph</a:t>
            </a:r>
            <a:r>
              <a:rPr lang="en-US" altLang="en-US" sz="1600" dirty="0"/>
              <a:t> (1970). This measured scatter using a </a:t>
            </a:r>
            <a:r>
              <a:rPr lang="en-US" altLang="en-US" sz="1600" dirty="0">
                <a:solidFill>
                  <a:srgbClr val="FF3300"/>
                </a:solidFill>
              </a:rPr>
              <a:t>He-Ne laser</a:t>
            </a:r>
            <a:r>
              <a:rPr lang="en-US" altLang="en-US" sz="1600" dirty="0"/>
              <a:t>. This particular instrument was a model prior to the fluorescence detection model.</a:t>
            </a:r>
          </a:p>
        </p:txBody>
      </p:sp>
      <p:sp>
        <p:nvSpPr>
          <p:cNvPr id="41991" name="Text Box 4"/>
          <p:cNvSpPr txBox="1">
            <a:spLocks noChangeArrowheads="1"/>
          </p:cNvSpPr>
          <p:nvPr/>
        </p:nvSpPr>
        <p:spPr bwMode="auto">
          <a:xfrm>
            <a:off x="89860" y="868178"/>
            <a:ext cx="890174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dirty="0"/>
              <a:t>He also built a </a:t>
            </a:r>
            <a:r>
              <a:rPr lang="en-US" altLang="en-US" dirty="0">
                <a:solidFill>
                  <a:srgbClr val="FF3300"/>
                </a:solidFill>
              </a:rPr>
              <a:t>fluidic cell-sorter</a:t>
            </a:r>
            <a:r>
              <a:rPr lang="en-US" altLang="en-US" dirty="0"/>
              <a:t> to evaluate the cells identified in his RCS. An RCS was sent to Stanford for use by </a:t>
            </a:r>
            <a:r>
              <a:rPr lang="en-US" altLang="en-US" dirty="0">
                <a:solidFill>
                  <a:srgbClr val="FF3300"/>
                </a:solidFill>
              </a:rPr>
              <a:t>Leonard Herzenberg</a:t>
            </a:r>
            <a:r>
              <a:rPr lang="en-US" altLang="en-US" dirty="0"/>
              <a:t> . The unit was also the model for the </a:t>
            </a:r>
            <a:r>
              <a:rPr lang="en-US" altLang="en-US" dirty="0">
                <a:solidFill>
                  <a:srgbClr val="FF3300"/>
                </a:solidFill>
              </a:rPr>
              <a:t>Technicon D</a:t>
            </a:r>
            <a:r>
              <a:rPr lang="en-US" altLang="en-US" dirty="0"/>
              <a:t> instrument built by Technicon. (</a:t>
            </a:r>
            <a:r>
              <a:rPr lang="en-US" altLang="en-US" sz="1600" i="1" dirty="0"/>
              <a:t>Reference: Shapiro</a:t>
            </a:r>
            <a:r>
              <a:rPr lang="en-US" altLang="en-US" dirty="0"/>
              <a:t>)</a:t>
            </a:r>
          </a:p>
        </p:txBody>
      </p:sp>
      <p:grpSp>
        <p:nvGrpSpPr>
          <p:cNvPr id="41992" name="Group 5"/>
          <p:cNvGrpSpPr>
            <a:grpSpLocks/>
          </p:cNvGrpSpPr>
          <p:nvPr/>
        </p:nvGrpSpPr>
        <p:grpSpPr bwMode="auto">
          <a:xfrm>
            <a:off x="89860" y="2426493"/>
            <a:ext cx="4021396" cy="2757949"/>
            <a:chOff x="2421" y="1444"/>
            <a:chExt cx="2939" cy="2092"/>
          </a:xfrm>
        </p:grpSpPr>
        <p:pic>
          <p:nvPicPr>
            <p:cNvPr id="41993" name="Picture 6" descr="cytograph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1" y="1444"/>
              <a:ext cx="2939" cy="20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94" name="Text Box 7"/>
            <p:cNvSpPr txBox="1">
              <a:spLocks noChangeArrowheads="1"/>
            </p:cNvSpPr>
            <p:nvPr/>
          </p:nvSpPr>
          <p:spPr bwMode="auto">
            <a:xfrm>
              <a:off x="4248" y="3190"/>
              <a:ext cx="875" cy="3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200">
                  <a:solidFill>
                    <a:schemeClr val="bg1"/>
                  </a:solidFill>
                  <a:latin typeface="Comic Sans MS" pitchFamily="66" charset="0"/>
                </a:rPr>
                <a:t>©J.Paul Robinson</a:t>
              </a:r>
            </a:p>
            <a:p>
              <a:endParaRPr lang="en-US" altLang="en-US"/>
            </a:p>
          </p:txBody>
        </p:sp>
      </p:grpSp>
      <p:pic>
        <p:nvPicPr>
          <p:cNvPr id="3" name="kam5">
            <a:hlinkClick r:id="" action="ppaction://media"/>
            <a:extLst>
              <a:ext uri="{FF2B5EF4-FFF2-40B4-BE49-F238E27FC236}">
                <a16:creationId xmlns:a16="http://schemas.microsoft.com/office/drawing/2014/main" id="{266C3F53-E728-1148-8E66-5B765A2FCF1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164676" y="1826432"/>
            <a:ext cx="4889464" cy="36670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6919"/>
    </mc:Choice>
    <mc:Fallback xmlns="">
      <p:transition spd="slow" advTm="76919"/>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4CD87034-C0D0-914D-B90D-2F851DCF52DA}" type="datetime12">
              <a:rPr lang="en-US" altLang="en-US" smtClean="0"/>
              <a:t>6:54 PM</a:t>
            </a:fld>
            <a:endParaRPr lang="en-US" altLang="en-US"/>
          </a:p>
        </p:txBody>
      </p:sp>
      <p:sp>
        <p:nvSpPr>
          <p:cNvPr id="43012"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EB2410CE-BC72-4427-B0F4-C5FF8B76D75D}" type="slidenum">
              <a:rPr lang="en-US" altLang="en-US" smtClean="0">
                <a:latin typeface="Comic Sans MS" pitchFamily="66" charset="0"/>
              </a:rPr>
              <a:pPr/>
              <a:t>53</a:t>
            </a:fld>
            <a:endParaRPr lang="en-US" altLang="en-US">
              <a:latin typeface="Comic Sans MS" pitchFamily="66" charset="0"/>
            </a:endParaRPr>
          </a:p>
        </p:txBody>
      </p:sp>
      <p:sp>
        <p:nvSpPr>
          <p:cNvPr id="43013" name="Rectangle 2"/>
          <p:cNvSpPr>
            <a:spLocks noGrp="1" noChangeArrowheads="1"/>
          </p:cNvSpPr>
          <p:nvPr>
            <p:ph type="title"/>
          </p:nvPr>
        </p:nvSpPr>
        <p:spPr>
          <a:xfrm>
            <a:off x="0" y="0"/>
            <a:ext cx="5308600" cy="939800"/>
          </a:xfrm>
        </p:spPr>
        <p:txBody>
          <a:bodyPr/>
          <a:lstStyle/>
          <a:p>
            <a:r>
              <a:rPr lang="en-US" altLang="en-US">
                <a:solidFill>
                  <a:schemeClr val="tx1"/>
                </a:solidFill>
              </a:rPr>
              <a:t>Richard Sweet</a:t>
            </a:r>
          </a:p>
        </p:txBody>
      </p:sp>
      <p:sp>
        <p:nvSpPr>
          <p:cNvPr id="43014" name="Rectangle 3"/>
          <p:cNvSpPr>
            <a:spLocks noGrp="1" noChangeArrowheads="1"/>
          </p:cNvSpPr>
          <p:nvPr>
            <p:ph type="body" idx="1"/>
          </p:nvPr>
        </p:nvSpPr>
        <p:spPr>
          <a:xfrm>
            <a:off x="595313" y="946150"/>
            <a:ext cx="7772400" cy="4114800"/>
          </a:xfrm>
        </p:spPr>
        <p:txBody>
          <a:bodyPr/>
          <a:lstStyle/>
          <a:p>
            <a:pPr>
              <a:buFontTx/>
              <a:buNone/>
            </a:pPr>
            <a:r>
              <a:rPr lang="en-US" altLang="en-US" sz="2000">
                <a:solidFill>
                  <a:srgbClr val="FF3300"/>
                </a:solidFill>
              </a:rPr>
              <a:t>	Richard Sweet </a:t>
            </a:r>
            <a:r>
              <a:rPr lang="en-US" altLang="en-US" sz="2000"/>
              <a:t>developed the electrostatic ink-jet printer which was the principle used by </a:t>
            </a:r>
            <a:r>
              <a:rPr lang="en-US" altLang="en-US" sz="2000">
                <a:solidFill>
                  <a:srgbClr val="FF3300"/>
                </a:solidFill>
              </a:rPr>
              <a:t>Mack Fulwyler</a:t>
            </a:r>
            <a:r>
              <a:rPr lang="en-US" altLang="en-US" sz="2000"/>
              <a:t> to create a cell-sorter.</a:t>
            </a:r>
            <a:r>
              <a:rPr lang="en-US" altLang="en-US" sz="2000">
                <a:solidFill>
                  <a:srgbClr val="FF3300"/>
                </a:solidFill>
              </a:rPr>
              <a:t> </a:t>
            </a:r>
          </a:p>
        </p:txBody>
      </p:sp>
      <p:pic>
        <p:nvPicPr>
          <p:cNvPr id="43015" name="Picture 4" descr="swe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0" y="3257550"/>
            <a:ext cx="3829050" cy="3262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6" name="Picture 5" descr="swe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638" y="1654175"/>
            <a:ext cx="3849687" cy="1516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3017" name="Picture 6" descr="sweet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328" y="1654175"/>
            <a:ext cx="3984625" cy="4449763"/>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137087"/>
    </mc:Choice>
    <mc:Fallback xmlns="">
      <p:transition spd="slow" advTm="137087"/>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45AE-C617-CC4B-883A-88C81C96AE2B}"/>
              </a:ext>
            </a:extLst>
          </p:cNvPr>
          <p:cNvSpPr>
            <a:spLocks noGrp="1"/>
          </p:cNvSpPr>
          <p:nvPr>
            <p:ph type="title"/>
          </p:nvPr>
        </p:nvSpPr>
        <p:spPr>
          <a:xfrm>
            <a:off x="276606" y="301269"/>
            <a:ext cx="8172450" cy="460731"/>
          </a:xfrm>
        </p:spPr>
        <p:txBody>
          <a:bodyPr/>
          <a:lstStyle/>
          <a:p>
            <a:r>
              <a:rPr lang="en-US" sz="2800" dirty="0"/>
              <a:t>Dick Sweet (recollection from 1991)</a:t>
            </a:r>
          </a:p>
        </p:txBody>
      </p:sp>
      <p:sp>
        <p:nvSpPr>
          <p:cNvPr id="4" name="Date Placeholder 3">
            <a:extLst>
              <a:ext uri="{FF2B5EF4-FFF2-40B4-BE49-F238E27FC236}">
                <a16:creationId xmlns:a16="http://schemas.microsoft.com/office/drawing/2014/main" id="{30B2EF76-EE79-4B4C-8468-535E6C2746C7}"/>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95A01CE9-E2CF-AC47-944E-357CA0EF3390}"/>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54</a:t>
            </a:fld>
            <a:endParaRPr lang="en-US"/>
          </a:p>
        </p:txBody>
      </p:sp>
      <p:sp>
        <p:nvSpPr>
          <p:cNvPr id="7" name="TextBox 6">
            <a:extLst>
              <a:ext uri="{FF2B5EF4-FFF2-40B4-BE49-F238E27FC236}">
                <a16:creationId xmlns:a16="http://schemas.microsoft.com/office/drawing/2014/main" id="{F6E01B57-AD7E-FA45-B379-34F23C559D7D}"/>
              </a:ext>
            </a:extLst>
          </p:cNvPr>
          <p:cNvSpPr txBox="1"/>
          <p:nvPr/>
        </p:nvSpPr>
        <p:spPr>
          <a:xfrm>
            <a:off x="0" y="4702981"/>
            <a:ext cx="1389888" cy="954107"/>
          </a:xfrm>
          <a:prstGeom prst="rect">
            <a:avLst/>
          </a:prstGeom>
          <a:noFill/>
        </p:spPr>
        <p:txBody>
          <a:bodyPr wrap="square" rtlCol="0">
            <a:spAutoFit/>
          </a:bodyPr>
          <a:lstStyle/>
          <a:p>
            <a:r>
              <a:rPr lang="en-US" sz="1400" dirty="0"/>
              <a:t>From Smithsonian recording used by permission</a:t>
            </a:r>
          </a:p>
        </p:txBody>
      </p:sp>
      <p:sp>
        <p:nvSpPr>
          <p:cNvPr id="8" name="TextBox 7">
            <a:extLst>
              <a:ext uri="{FF2B5EF4-FFF2-40B4-BE49-F238E27FC236}">
                <a16:creationId xmlns:a16="http://schemas.microsoft.com/office/drawing/2014/main" id="{50EA0B48-E097-8F45-8943-471C391770E6}"/>
              </a:ext>
            </a:extLst>
          </p:cNvPr>
          <p:cNvSpPr txBox="1"/>
          <p:nvPr/>
        </p:nvSpPr>
        <p:spPr>
          <a:xfrm>
            <a:off x="134112" y="5864352"/>
            <a:ext cx="960519" cy="276999"/>
          </a:xfrm>
          <a:prstGeom prst="rect">
            <a:avLst/>
          </a:prstGeom>
          <a:noFill/>
        </p:spPr>
        <p:txBody>
          <a:bodyPr wrap="none" rtlCol="0">
            <a:spAutoFit/>
          </a:bodyPr>
          <a:lstStyle/>
          <a:p>
            <a:r>
              <a:rPr lang="en-US" sz="1200" dirty="0"/>
              <a:t>video 1:16m</a:t>
            </a:r>
          </a:p>
        </p:txBody>
      </p:sp>
      <p:pic>
        <p:nvPicPr>
          <p:cNvPr id="11" name="Sweetprinter" descr="Sweetprinter">
            <a:hlinkClick r:id="" action="ppaction://media"/>
            <a:extLst>
              <a:ext uri="{FF2B5EF4-FFF2-40B4-BE49-F238E27FC236}">
                <a16:creationId xmlns:a16="http://schemas.microsoft.com/office/drawing/2014/main" id="{5C0C986F-D970-2D43-AE9B-86A1F4C4163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854137" y="903260"/>
            <a:ext cx="6436423" cy="5236412"/>
          </a:xfrm>
        </p:spPr>
      </p:pic>
    </p:spTree>
    <p:extLst>
      <p:ext uri="{BB962C8B-B14F-4D97-AF65-F5344CB8AC3E}">
        <p14:creationId xmlns:p14="http://schemas.microsoft.com/office/powerpoint/2010/main" val="346174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894"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1A0395C-16DE-864D-A1BE-B6A8DF5865AE}" type="datetime12">
              <a:rPr lang="en-US" altLang="en-US" smtClean="0"/>
              <a:t>6:54 PM</a:t>
            </a:fld>
            <a:endParaRPr lang="en-US" altLang="en-US"/>
          </a:p>
        </p:txBody>
      </p:sp>
      <p:sp>
        <p:nvSpPr>
          <p:cNvPr id="44036"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94BBE68-8EC0-401D-BB61-006C593819A6}" type="slidenum">
              <a:rPr lang="en-US" altLang="en-US" smtClean="0">
                <a:latin typeface="Comic Sans MS" pitchFamily="66" charset="0"/>
              </a:rPr>
              <a:pPr/>
              <a:t>55</a:t>
            </a:fld>
            <a:endParaRPr lang="en-US" altLang="en-US">
              <a:latin typeface="Comic Sans MS" pitchFamily="66" charset="0"/>
            </a:endParaRPr>
          </a:p>
        </p:txBody>
      </p:sp>
      <p:sp>
        <p:nvSpPr>
          <p:cNvPr id="44037" name="Rectangle 2"/>
          <p:cNvSpPr>
            <a:spLocks noGrp="1" noChangeArrowheads="1"/>
          </p:cNvSpPr>
          <p:nvPr>
            <p:ph type="title"/>
          </p:nvPr>
        </p:nvSpPr>
        <p:spPr>
          <a:xfrm>
            <a:off x="0" y="0"/>
            <a:ext cx="5865813" cy="696913"/>
          </a:xfrm>
        </p:spPr>
        <p:txBody>
          <a:bodyPr/>
          <a:lstStyle/>
          <a:p>
            <a:r>
              <a:rPr lang="en-US" altLang="en-US">
                <a:solidFill>
                  <a:schemeClr val="tx1"/>
                </a:solidFill>
              </a:rPr>
              <a:t>Mack Fulwyler</a:t>
            </a:r>
          </a:p>
        </p:txBody>
      </p:sp>
      <p:sp>
        <p:nvSpPr>
          <p:cNvPr id="44038" name="Rectangle 3"/>
          <p:cNvSpPr>
            <a:spLocks noGrp="1" noChangeArrowheads="1"/>
          </p:cNvSpPr>
          <p:nvPr>
            <p:ph type="body" idx="1"/>
          </p:nvPr>
        </p:nvSpPr>
        <p:spPr>
          <a:xfrm>
            <a:off x="331788" y="965200"/>
            <a:ext cx="8523287" cy="2276475"/>
          </a:xfrm>
        </p:spPr>
        <p:txBody>
          <a:bodyPr/>
          <a:lstStyle/>
          <a:p>
            <a:pPr>
              <a:lnSpc>
                <a:spcPct val="96000"/>
              </a:lnSpc>
              <a:buFontTx/>
              <a:buNone/>
            </a:pPr>
            <a:r>
              <a:rPr lang="en-US" altLang="en-US" sz="1800" b="1">
                <a:solidFill>
                  <a:srgbClr val="FF3300"/>
                </a:solidFill>
              </a:rPr>
              <a:t>   Mack Fulwyler</a:t>
            </a:r>
            <a:r>
              <a:rPr lang="en-US" altLang="en-US" sz="1800" b="1"/>
              <a:t> – worked in Marvin van Dilla’s lab at Los Alamos. – developed the sorter in 1965</a:t>
            </a:r>
            <a:r>
              <a:rPr lang="en-US" altLang="en-US" sz="1800"/>
              <a:t> – initially used electronic cell volume - at Los Alamos National Labs - this instrument separated cells based on </a:t>
            </a:r>
            <a:r>
              <a:rPr lang="en-US" altLang="en-US" sz="1800">
                <a:solidFill>
                  <a:srgbClr val="FF3300"/>
                </a:solidFill>
              </a:rPr>
              <a:t>electronic cell volume</a:t>
            </a:r>
            <a:r>
              <a:rPr lang="en-US" altLang="en-US" sz="1800"/>
              <a:t> (same principle as the Coulter counter) and used electrostatic deflection to sort. The cells sorted were RBC because they observed a </a:t>
            </a:r>
            <a:r>
              <a:rPr lang="en-US" altLang="en-US" sz="1800">
                <a:solidFill>
                  <a:srgbClr val="FF3300"/>
                </a:solidFill>
              </a:rPr>
              <a:t>bimodal distribution</a:t>
            </a:r>
            <a:r>
              <a:rPr lang="en-US" altLang="en-US" sz="1800"/>
              <a:t> of cell volume when counting cells - the sorting principle was based on that developed for the </a:t>
            </a:r>
            <a:r>
              <a:rPr lang="en-US" altLang="en-US" sz="1800">
                <a:solidFill>
                  <a:srgbClr val="FF3300"/>
                </a:solidFill>
              </a:rPr>
              <a:t>inkjet printer by Richard Sweet</a:t>
            </a:r>
            <a:r>
              <a:rPr lang="en-US" altLang="en-US" sz="1800"/>
              <a:t> at Stanford in 1965.</a:t>
            </a:r>
            <a:r>
              <a:rPr lang="en-US" altLang="en-US" sz="2000"/>
              <a:t> </a:t>
            </a:r>
            <a:endParaRPr lang="en-US" altLang="en-US"/>
          </a:p>
        </p:txBody>
      </p:sp>
      <p:sp>
        <p:nvSpPr>
          <p:cNvPr id="44039" name="Text Box 8"/>
          <p:cNvSpPr txBox="1">
            <a:spLocks noChangeArrowheads="1"/>
          </p:cNvSpPr>
          <p:nvPr/>
        </p:nvSpPr>
        <p:spPr bwMode="auto">
          <a:xfrm>
            <a:off x="1132680" y="5723335"/>
            <a:ext cx="7010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dirty="0"/>
              <a:t>After determining that the bimodal distribution was </a:t>
            </a:r>
            <a:r>
              <a:rPr lang="en-US" altLang="en-US" dirty="0" err="1">
                <a:solidFill>
                  <a:srgbClr val="FF3300"/>
                </a:solidFill>
              </a:rPr>
              <a:t>artifactual</a:t>
            </a:r>
            <a:r>
              <a:rPr lang="en-US" altLang="en-US" dirty="0"/>
              <a:t>, this group were able to </a:t>
            </a:r>
            <a:r>
              <a:rPr lang="en-US" altLang="en-US" dirty="0">
                <a:solidFill>
                  <a:srgbClr val="FF3300"/>
                </a:solidFill>
              </a:rPr>
              <a:t>sort neutrophils and lymphocytes</a:t>
            </a:r>
            <a:r>
              <a:rPr lang="en-US" altLang="en-US" dirty="0"/>
              <a:t> from blood.</a:t>
            </a:r>
          </a:p>
        </p:txBody>
      </p:sp>
      <p:pic>
        <p:nvPicPr>
          <p:cNvPr id="4404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9725" y="3136900"/>
            <a:ext cx="2246313" cy="1684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41" name="Text Box 10"/>
          <p:cNvSpPr txBox="1">
            <a:spLocks noChangeArrowheads="1"/>
          </p:cNvSpPr>
          <p:nvPr/>
        </p:nvSpPr>
        <p:spPr bwMode="auto">
          <a:xfrm>
            <a:off x="6796088" y="4975225"/>
            <a:ext cx="175895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Marvin van Dilla</a:t>
            </a:r>
          </a:p>
          <a:p>
            <a:r>
              <a:rPr lang="en-US" altLang="en-US" sz="1400"/>
              <a:t>(Photo dated 6/91)</a:t>
            </a:r>
          </a:p>
        </p:txBody>
      </p:sp>
      <p:pic>
        <p:nvPicPr>
          <p:cNvPr id="44042" name="Picture 11"/>
          <p:cNvPicPr>
            <a:picLocks noChangeAspect="1" noChangeArrowheads="1"/>
          </p:cNvPicPr>
          <p:nvPr/>
        </p:nvPicPr>
        <p:blipFill>
          <a:blip r:embed="rId4">
            <a:extLst>
              <a:ext uri="{28A0092B-C50C-407E-A947-70E740481C1C}">
                <a14:useLocalDpi xmlns:a14="http://schemas.microsoft.com/office/drawing/2010/main" val="0"/>
              </a:ext>
            </a:extLst>
          </a:blip>
          <a:srcRect t="20767"/>
          <a:stretch>
            <a:fillRect/>
          </a:stretch>
        </p:blipFill>
        <p:spPr bwMode="auto">
          <a:xfrm>
            <a:off x="133350" y="3435350"/>
            <a:ext cx="2149475" cy="1277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43" name="Text Box 12"/>
          <p:cNvSpPr txBox="1">
            <a:spLocks noChangeArrowheads="1"/>
          </p:cNvSpPr>
          <p:nvPr/>
        </p:nvSpPr>
        <p:spPr bwMode="auto">
          <a:xfrm>
            <a:off x="222250" y="4905375"/>
            <a:ext cx="1587500"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Mack Fulwyler</a:t>
            </a:r>
          </a:p>
          <a:p>
            <a:r>
              <a:rPr lang="en-US" altLang="en-US" sz="1400"/>
              <a:t>(Photo dated 6/91)</a:t>
            </a:r>
          </a:p>
        </p:txBody>
      </p:sp>
      <p:pic>
        <p:nvPicPr>
          <p:cNvPr id="44044"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425" y="2860675"/>
            <a:ext cx="3935413" cy="2900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1978025" y="6270625"/>
            <a:ext cx="6386513" cy="738188"/>
          </a:xfrm>
          <a:prstGeom prst="rect">
            <a:avLst/>
          </a:prstGeom>
          <a:noFill/>
        </p:spPr>
        <p:txBody>
          <a:bodyPr wrap="none">
            <a:spAutoFit/>
          </a:bodyPr>
          <a:lstStyle/>
          <a:p>
            <a:pPr>
              <a:defRPr/>
            </a:pPr>
            <a:r>
              <a:rPr lang="en-US" sz="1050" i="1" dirty="0" err="1"/>
              <a:t>Lushbaugh</a:t>
            </a:r>
            <a:r>
              <a:rPr lang="en-US" sz="1050" i="1" dirty="0"/>
              <a:t>, CC, </a:t>
            </a:r>
            <a:r>
              <a:rPr lang="en-US" sz="1050" i="1" dirty="0" err="1"/>
              <a:t>Basmann,NJ</a:t>
            </a:r>
            <a:r>
              <a:rPr lang="en-US" sz="1050" i="1" dirty="0"/>
              <a:t>, Glascock, B. Electronic measurement of cellular volumes. </a:t>
            </a:r>
          </a:p>
          <a:p>
            <a:pPr>
              <a:defRPr/>
            </a:pPr>
            <a:r>
              <a:rPr lang="en-US" sz="1050" i="1" dirty="0"/>
              <a:t>II Frequency distribution of erythrocyte volume. Blood 1962 20:241-248  Correspondence Blood 1964:23:403-405</a:t>
            </a:r>
          </a:p>
          <a:p>
            <a:pPr>
              <a:defRPr/>
            </a:pPr>
            <a:r>
              <a:rPr lang="en-US" sz="1050" i="1" dirty="0"/>
              <a:t> </a:t>
            </a:r>
          </a:p>
          <a:p>
            <a:pPr>
              <a:defRPr/>
            </a:pPr>
            <a:endParaRPr lang="en-US" sz="1050" i="1" dirty="0"/>
          </a:p>
        </p:txBody>
      </p:sp>
    </p:spTree>
  </p:cSld>
  <p:clrMapOvr>
    <a:masterClrMapping/>
  </p:clrMapOvr>
  <mc:AlternateContent xmlns:mc="http://schemas.openxmlformats.org/markup-compatibility/2006" xmlns:p14="http://schemas.microsoft.com/office/powerpoint/2010/main">
    <mc:Choice Requires="p14">
      <p:transition spd="slow" p14:dur="2000" advTm="35468"/>
    </mc:Choice>
    <mc:Fallback xmlns="">
      <p:transition spd="slow" advTm="35468"/>
    </mc:Fallback>
  </mc:AlternateContent>
  <p:extLst>
    <p:ext uri="{3A86A75C-4F4B-4683-9AE1-C65F6400EC91}">
      <p14:laserTraceLst xmlns:p14="http://schemas.microsoft.com/office/powerpoint/2010/main">
        <p14:tracePtLst>
          <p14:tracePt t="10317" x="381000" y="2235200"/>
          <p14:tracePt t="10320" x="381000" y="2317750"/>
          <p14:tracePt t="10338" x="381000" y="2336800"/>
          <p14:tracePt t="10545" x="381000" y="2349500"/>
          <p14:tracePt t="10558" x="387350" y="2374900"/>
          <p14:tracePt t="10559" x="406400" y="2438400"/>
          <p14:tracePt t="10573" x="457200" y="2546350"/>
          <p14:tracePt t="10589" x="749300" y="2952750"/>
          <p14:tracePt t="10605" x="946150" y="3194050"/>
          <p14:tracePt t="10622" x="1422400" y="3632200"/>
          <p14:tracePt t="10638" x="1638300" y="3810000"/>
          <p14:tracePt t="10657" x="1835150" y="3949700"/>
          <p14:tracePt t="10672" x="2051050" y="4057650"/>
          <p14:tracePt t="10689" x="2082800" y="4057650"/>
          <p14:tracePt t="10865" x="2101850" y="4070350"/>
          <p14:tracePt t="10877" x="2159000" y="4108450"/>
          <p14:tracePt t="10888" x="2228850" y="4152900"/>
          <p14:tracePt t="10905" x="2552700" y="4330700"/>
          <p14:tracePt t="10922" x="2762250" y="4432300"/>
          <p14:tracePt t="10938" x="2978150" y="4540250"/>
          <p14:tracePt t="10955" x="3378200" y="4686300"/>
          <p14:tracePt t="10972" x="3549650" y="4724400"/>
          <p14:tracePt t="10989" x="3765550" y="4749800"/>
          <p14:tracePt t="11005" x="3835400" y="4756150"/>
          <p14:tracePt t="11022" x="3886200" y="4756150"/>
          <p14:tracePt t="11038" x="3937000" y="4756150"/>
          <p14:tracePt t="11055" x="3949700" y="4756150"/>
          <p14:tracePt t="11072" x="3956050" y="4756150"/>
          <p14:tracePt t="11159" x="3987800" y="4749800"/>
          <p14:tracePt t="11171" x="4051300" y="4718050"/>
          <p14:tracePt t="11189" x="4089400" y="4699000"/>
          <p14:tracePt t="11205" x="4184650" y="4641850"/>
          <p14:tracePt t="11222" x="4235450" y="4616450"/>
          <p14:tracePt t="11240" x="4311650" y="4578350"/>
          <p14:tracePt t="11255" x="4324350" y="4559300"/>
          <p14:tracePt t="11272" x="4343400" y="4533900"/>
          <p14:tracePt t="11289" x="4356100" y="4521200"/>
          <p14:tracePt t="11306" x="4362450" y="4502150"/>
          <p14:tracePt t="11322" x="4362450" y="4432300"/>
          <p14:tracePt t="11339" x="4349750" y="4394200"/>
          <p14:tracePt t="11355" x="4305300" y="4368800"/>
          <p14:tracePt t="11355" x="4267200" y="4343400"/>
          <p14:tracePt t="11373" x="4229100" y="4311650"/>
          <p14:tracePt t="11388" x="4191000" y="4305300"/>
          <p14:tracePt t="11406" x="4121150" y="4298950"/>
          <p14:tracePt t="11422" x="4083050" y="4298950"/>
          <p14:tracePt t="11439" x="3987800" y="4298950"/>
          <p14:tracePt t="11455" x="3917950" y="4305300"/>
          <p14:tracePt t="11473" x="3841750" y="4324350"/>
          <p14:tracePt t="11488" x="3727450" y="4375150"/>
          <p14:tracePt t="11506" x="3689350" y="4400550"/>
          <p14:tracePt t="11522" x="3638550" y="4451350"/>
          <p14:tracePt t="11539" x="3625850" y="4483100"/>
          <p14:tracePt t="11555" x="3619500" y="4527550"/>
          <p14:tracePt t="11572" x="3619500" y="4616450"/>
          <p14:tracePt t="11588" x="3632200" y="4667250"/>
          <p14:tracePt t="11605" x="3676650" y="4781550"/>
          <p14:tracePt t="11621" x="3702050" y="4832350"/>
          <p14:tracePt t="11639" x="3765550" y="4927600"/>
          <p14:tracePt t="11655" x="3803650" y="4972050"/>
          <p14:tracePt t="11672" x="3829050" y="5003800"/>
          <p14:tracePt t="11688" x="3898900" y="5054600"/>
          <p14:tracePt t="11706" x="3937000" y="5067300"/>
          <p14:tracePt t="11722" x="4013200" y="5092700"/>
          <p14:tracePt t="11739" x="4051300" y="5099050"/>
          <p14:tracePt t="11755" x="4089400" y="5111750"/>
          <p14:tracePt t="11772" x="4140200" y="5111750"/>
          <p14:tracePt t="11788" x="4178300" y="5124450"/>
          <p14:tracePt t="11805" x="4222750" y="5137150"/>
          <p14:tracePt t="12047" x="4235450" y="5137150"/>
          <p14:tracePt t="12059" x="4254500" y="5137150"/>
          <p14:tracePt t="12063" x="4286250" y="5137150"/>
          <p14:tracePt t="12071" x="4337050" y="5137150"/>
          <p14:tracePt t="12088" x="4419600" y="5130800"/>
          <p14:tracePt t="12106" x="4572000" y="5105400"/>
          <p14:tracePt t="12122" x="4641850" y="5105400"/>
          <p14:tracePt t="12139" x="4730750" y="5099050"/>
          <p14:tracePt t="12155" x="4762500" y="5099050"/>
          <p14:tracePt t="12172" x="4768850" y="5099050"/>
          <p14:tracePt t="12307" x="4781550" y="5099050"/>
          <p14:tracePt t="12330" x="4787900" y="5099050"/>
          <p14:tracePt t="12365" x="4794250" y="5099050"/>
          <p14:tracePt t="12448" x="4794250" y="5111750"/>
          <p14:tracePt t="12458" x="4787900" y="5137150"/>
          <p14:tracePt t="12472" x="4781550" y="5143500"/>
          <p14:tracePt t="12489" x="4775200" y="5149850"/>
          <p14:tracePt t="12505" x="4743450" y="5175250"/>
          <p14:tracePt t="12522" x="4730750" y="5187950"/>
          <p14:tracePt t="12539" x="4718050" y="5200650"/>
          <p14:tracePt t="12555" x="4705350" y="5207000"/>
          <p14:tracePt t="12572" x="4699000" y="5207000"/>
          <p14:tracePt t="12588" x="4654550" y="5207000"/>
          <p14:tracePt t="12605" x="4610100" y="5207000"/>
          <p14:tracePt t="12622" x="4489450" y="5175250"/>
          <p14:tracePt t="12639" x="4425950" y="5137150"/>
          <p14:tracePt t="12655" x="4349750" y="5086350"/>
          <p14:tracePt t="12672" x="4337050" y="5080000"/>
          <p14:tracePt t="12688" x="4330700" y="5067300"/>
          <p14:tracePt t="12705" x="4324350" y="5067300"/>
          <p14:tracePt t="12722" x="4324350" y="5054600"/>
          <p14:tracePt t="12738" x="4324350" y="5048250"/>
          <p14:tracePt t="12738" x="4324350" y="5041900"/>
          <p14:tracePt t="12756" x="4324350" y="5029200"/>
          <p14:tracePt t="12772" x="4324350" y="5022850"/>
          <p14:tracePt t="12789" x="4324350" y="5016500"/>
          <p14:tracePt t="12805" x="4324350" y="5010150"/>
          <p14:tracePt t="13490" x="4324350" y="5022850"/>
          <p14:tracePt t="13505" x="4311650" y="5041900"/>
          <p14:tracePt t="13505" x="4286250" y="5073650"/>
          <p14:tracePt t="13523" x="4267200" y="5105400"/>
          <p14:tracePt t="13524" x="4248150" y="5137150"/>
          <p14:tracePt t="13538" x="4222750" y="5168900"/>
          <p14:tracePt t="13555" x="4165600" y="5264150"/>
          <p14:tracePt t="13572" x="4127500" y="5302250"/>
          <p14:tracePt t="13589" x="4095750" y="5353050"/>
          <p14:tracePt t="13605" x="4019550" y="5441950"/>
          <p14:tracePt t="13622" x="3987800" y="5480050"/>
          <p14:tracePt t="13638" x="3956050" y="5524500"/>
          <p14:tracePt t="13655" x="3943350" y="5537200"/>
          <p14:tracePt t="13671" x="3943350" y="5549900"/>
          <p14:tracePt t="13688" x="3943350" y="5556250"/>
          <p14:tracePt t="13726" x="3937000" y="5556250"/>
          <p14:tracePt t="13796" x="3937000" y="5568950"/>
          <p14:tracePt t="13807" x="3937000" y="5588000"/>
          <p14:tracePt t="13822" x="3937000" y="5594350"/>
          <p14:tracePt t="13838" x="3937000" y="5613400"/>
          <p14:tracePt t="13856" x="3937000" y="5619750"/>
          <p14:tracePt t="13872" x="3943350" y="5619750"/>
          <p14:tracePt t="14211" x="3956050" y="5619750"/>
          <p14:tracePt t="14212" x="3968750" y="5619750"/>
          <p14:tracePt t="14222" x="3981450" y="5619750"/>
          <p14:tracePt t="14239" x="3987800" y="5619750"/>
          <p14:tracePt t="14255" x="3994150" y="5619750"/>
          <p14:tracePt t="14293" x="4000500" y="5619750"/>
          <p14:tracePt t="16326" x="4000500" y="5613400"/>
          <p14:tracePt t="16338" x="4006850" y="5594350"/>
          <p14:tracePt t="16355" x="4006850" y="5588000"/>
          <p14:tracePt t="16370" x="4025900" y="5549900"/>
          <p14:tracePt t="16389" x="4025900" y="5530850"/>
          <p14:tracePt t="16405" x="4038600" y="5518150"/>
          <p14:tracePt t="16422" x="4044950" y="5505450"/>
          <p14:tracePt t="16457" x="4044950" y="5499100"/>
          <p14:tracePt t="16906" x="4051300" y="5499100"/>
          <p14:tracePt t="16930" x="4051300" y="5492750"/>
          <p14:tracePt t="17284" x="4051300" y="5486400"/>
          <p14:tracePt t="17290" x="4057650" y="5467350"/>
          <p14:tracePt t="17307" x="4083050" y="5359400"/>
          <p14:tracePt t="17322" x="4095750" y="5289550"/>
          <p14:tracePt t="17341" x="4140200" y="5041900"/>
          <p14:tracePt t="17356" x="4146550" y="4953000"/>
          <p14:tracePt t="17373" x="4152900" y="4876800"/>
          <p14:tracePt t="17389" x="4152900" y="4762500"/>
          <p14:tracePt t="17406" x="4152900" y="4730750"/>
          <p14:tracePt t="17424" x="4146550" y="4679950"/>
          <p14:tracePt t="17441" x="4146550" y="4654550"/>
          <p14:tracePt t="17456" x="4146550" y="4622800"/>
          <p14:tracePt t="17473" x="4146550" y="4591050"/>
          <p14:tracePt t="17489" x="4146550" y="4572000"/>
          <p14:tracePt t="17506" x="4146550" y="4559300"/>
          <p14:tracePt t="17522" x="4146550" y="4552950"/>
          <p14:tracePt t="17541" x="4146550" y="4546600"/>
          <p14:tracePt t="17558" x="4146550" y="4540250"/>
          <p14:tracePt t="17573" x="4146550" y="4533900"/>
          <p14:tracePt t="17589" x="4146550" y="4508500"/>
          <p14:tracePt t="17607" x="4146550" y="4489450"/>
          <p14:tracePt t="17624" x="4146550" y="4470400"/>
          <p14:tracePt t="17640" x="4140200" y="4438650"/>
          <p14:tracePt t="17656" x="4140200" y="4432300"/>
          <p14:tracePt t="17673" x="4140200" y="4425950"/>
          <p14:tracePt t="17948" x="4133850" y="4425950"/>
          <p14:tracePt t="18007" x="4121150" y="4445000"/>
          <p14:tracePt t="18018" x="4114800" y="4476750"/>
          <p14:tracePt t="18026" x="4102100" y="4514850"/>
          <p14:tracePt t="18040" x="4076700" y="4610100"/>
          <p14:tracePt t="18055" x="4070350" y="4648200"/>
          <p14:tracePt t="18073" x="4064000" y="4686300"/>
          <p14:tracePt t="18089" x="4044950" y="4768850"/>
          <p14:tracePt t="18107" x="4038600" y="4813300"/>
          <p14:tracePt t="18122" x="4025900" y="4902200"/>
          <p14:tracePt t="18140" x="4019550" y="4940300"/>
          <p14:tracePt t="18156" x="4013200" y="4991100"/>
          <p14:tracePt t="18173" x="4013200" y="5003800"/>
          <p14:tracePt t="18189" x="4013200" y="5016500"/>
          <p14:tracePt t="18206" x="4013200" y="5022850"/>
          <p14:tracePt t="18222" x="4013200" y="5029200"/>
          <p14:tracePt t="18290" x="4013200" y="5016500"/>
          <p14:tracePt t="18294" x="4013200" y="4984750"/>
          <p14:tracePt t="18306" x="4013200" y="4953000"/>
          <p14:tracePt t="18323" x="4019550" y="4876800"/>
          <p14:tracePt t="18340" x="4019550" y="4838700"/>
          <p14:tracePt t="18356" x="4019550" y="4806950"/>
          <p14:tracePt t="18373" x="4019550" y="4749800"/>
          <p14:tracePt t="18389" x="4025900" y="4711700"/>
          <p14:tracePt t="18406" x="4032250" y="4673600"/>
          <p14:tracePt t="18422" x="4032250" y="4660900"/>
          <p14:tracePt t="18439" x="4032250" y="4641850"/>
          <p14:tracePt t="18480" x="4032250" y="4635500"/>
          <p14:tracePt t="18599" x="4032250" y="4641850"/>
          <p14:tracePt t="18609" x="4032250" y="4667250"/>
          <p14:tracePt t="18624" x="4038600" y="4679950"/>
          <p14:tracePt t="18639" x="4044950" y="4692650"/>
          <p14:tracePt t="18656" x="4064000" y="4730750"/>
          <p14:tracePt t="18673" x="4070350" y="4743450"/>
          <p14:tracePt t="18689" x="4114800" y="4775200"/>
          <p14:tracePt t="18706" x="4146550" y="4794250"/>
          <p14:tracePt t="18723" x="4184650" y="4800600"/>
          <p14:tracePt t="18739" x="4260850" y="4800600"/>
          <p14:tracePt t="18756" x="4305300" y="4800600"/>
          <p14:tracePt t="18772" x="4387850" y="4787900"/>
          <p14:tracePt t="18789" x="4432300" y="4787900"/>
          <p14:tracePt t="18806" x="4476750" y="4787900"/>
          <p14:tracePt t="18823" x="4495800" y="4787900"/>
          <p14:tracePt t="18839" x="4514850" y="4787900"/>
          <p14:tracePt t="18857" x="4540250" y="4794250"/>
          <p14:tracePt t="18872" x="4559300" y="4806950"/>
          <p14:tracePt t="18890" x="4572000" y="4819650"/>
          <p14:tracePt t="18906" x="4584700" y="4826000"/>
          <p14:tracePt t="18941" x="4597400" y="4832350"/>
          <p14:tracePt t="18942" x="4597400" y="4838700"/>
          <p14:tracePt t="18956" x="4603750" y="4838700"/>
          <p14:tracePt t="18972" x="4610100" y="4845050"/>
          <p14:tracePt t="18990" x="4616450" y="4845050"/>
          <p14:tracePt t="19006" x="4616450" y="4851400"/>
          <p14:tracePt t="19165" x="4610100" y="4851400"/>
          <p14:tracePt t="19177" x="4597400" y="4851400"/>
          <p14:tracePt t="19177" x="4578350" y="4851400"/>
          <p14:tracePt t="19190" x="4552950" y="4845050"/>
          <p14:tracePt t="19205" x="4527550" y="4845050"/>
          <p14:tracePt t="19223" x="4470400" y="4838700"/>
          <p14:tracePt t="19239" x="4432300" y="4838700"/>
          <p14:tracePt t="19256" x="4337050" y="4838700"/>
          <p14:tracePt t="19273" x="4260850" y="4851400"/>
          <p14:tracePt t="19290" x="4171950" y="4870450"/>
          <p14:tracePt t="19306" x="4032250" y="4914900"/>
          <p14:tracePt t="19323" x="3975100" y="4933950"/>
          <p14:tracePt t="19339" x="3917950" y="4965700"/>
          <p14:tracePt t="19357" x="3898900" y="4972050"/>
          <p14:tracePt t="19372" x="3898900" y="4984750"/>
          <p14:tracePt t="19389" x="3886200" y="4991100"/>
          <p14:tracePt t="19405" x="3886200" y="5003800"/>
          <p14:tracePt t="19423" x="3873500" y="5016500"/>
          <p14:tracePt t="19486" x="3867150" y="5016500"/>
          <p14:tracePt t="19567" x="3886200" y="5010150"/>
          <p14:tracePt t="19580" x="3917950" y="4997450"/>
          <p14:tracePt t="19589" x="4057650" y="4978400"/>
          <p14:tracePt t="19605" x="4146550" y="4965700"/>
          <p14:tracePt t="19623" x="4324350" y="4959350"/>
          <p14:tracePt t="19639" x="4406900" y="4959350"/>
          <p14:tracePt t="19656" x="4476750" y="4959350"/>
          <p14:tracePt t="19672" x="4591050" y="4965700"/>
          <p14:tracePt t="19689" x="4622800" y="4978400"/>
          <p14:tracePt t="19705" x="4686300" y="5003800"/>
          <p14:tracePt t="19723" x="4692650" y="5016500"/>
          <p14:tracePt t="19739" x="4699000" y="5022850"/>
          <p14:tracePt t="19756" x="4705350" y="5022850"/>
          <p14:tracePt t="19934" x="4699000" y="5022850"/>
          <p14:tracePt t="19942" x="4679950" y="5022850"/>
          <p14:tracePt t="19956" x="4616450" y="5016500"/>
          <p14:tracePt t="19972" x="4584700" y="5016500"/>
          <p14:tracePt t="19989" x="4489450" y="5016500"/>
          <p14:tracePt t="20005" x="4438650" y="5016500"/>
          <p14:tracePt t="20023" x="4400550" y="5016500"/>
          <p14:tracePt t="20039" x="4349750" y="5016500"/>
          <p14:tracePt t="20056" x="4324350" y="5029200"/>
          <p14:tracePt t="20072" x="4286250" y="5035550"/>
          <p14:tracePt t="20089" x="4273550" y="5041900"/>
          <p14:tracePt t="20106" x="4254500" y="5048250"/>
          <p14:tracePt t="20123" x="4235450" y="5060950"/>
          <p14:tracePt t="20139" x="4216400" y="5060950"/>
          <p14:tracePt t="20156" x="4210050" y="5067300"/>
          <p14:tracePt t="20277" x="4216400" y="5067300"/>
          <p14:tracePt t="20278" x="4235450" y="5067300"/>
          <p14:tracePt t="20289" x="4279900" y="5060950"/>
          <p14:tracePt t="20306" x="4349750" y="5048250"/>
          <p14:tracePt t="20322" x="4514850" y="5010150"/>
          <p14:tracePt t="20339" x="4603750" y="5003800"/>
          <p14:tracePt t="20355" x="4743450" y="4997450"/>
          <p14:tracePt t="20374" x="4794250" y="4997450"/>
          <p14:tracePt t="20389" x="4838700" y="4997450"/>
          <p14:tracePt t="20406" x="4883150" y="4997450"/>
          <p14:tracePt t="20422" x="4895850" y="4997450"/>
          <p14:tracePt t="20439" x="4902200" y="5003800"/>
          <p14:tracePt t="20537" x="4883150" y="5003800"/>
          <p14:tracePt t="20539" x="4857750" y="5003800"/>
          <p14:tracePt t="20556" x="4819650" y="5003800"/>
          <p14:tracePt t="20556" x="4762500" y="5003800"/>
          <p14:tracePt t="20574" x="4679950" y="5003800"/>
          <p14:tracePt t="20589" x="4603750" y="5003800"/>
          <p14:tracePt t="20607" x="4438650" y="5003800"/>
          <p14:tracePt t="20622" x="4362450" y="5003800"/>
          <p14:tracePt t="20640" x="4241800" y="5003800"/>
          <p14:tracePt t="20656" x="4191000" y="5003800"/>
          <p14:tracePt t="20673" x="4152900" y="5010150"/>
          <p14:tracePt t="20689" x="4095750" y="5016500"/>
          <p14:tracePt t="20707" x="4083050" y="5022850"/>
          <p14:tracePt t="20723" x="4076700" y="5022850"/>
          <p14:tracePt t="20797" x="4076700" y="5029200"/>
          <p14:tracePt t="20809" x="4089400" y="5029200"/>
          <p14:tracePt t="20810" x="4108450" y="5029200"/>
          <p14:tracePt t="20822" x="4146550" y="5029200"/>
          <p14:tracePt t="20840" x="4197350" y="5029200"/>
          <p14:tracePt t="20856" x="4337050" y="5003800"/>
          <p14:tracePt t="20873" x="4406900" y="4991100"/>
          <p14:tracePt t="20889" x="4521200" y="4978400"/>
          <p14:tracePt t="20906" x="4572000" y="4978400"/>
          <p14:tracePt t="20922" x="4603750" y="4978400"/>
          <p14:tracePt t="20922" x="4616450" y="4978400"/>
          <p14:tracePt t="20940" x="4622800" y="4978400"/>
          <p14:tracePt t="20955" x="4629150" y="4978400"/>
          <p14:tracePt t="21023" x="4616450" y="4978400"/>
          <p14:tracePt t="21031" x="4578350" y="4978400"/>
          <p14:tracePt t="21040" x="4514850" y="4978400"/>
          <p14:tracePt t="21056" x="4337050" y="4978400"/>
          <p14:tracePt t="21074" x="4248150" y="4978400"/>
          <p14:tracePt t="21090" x="4127500" y="4984750"/>
          <p14:tracePt t="21107" x="4095750" y="4991100"/>
          <p14:tracePt t="21122" x="4083050" y="4997450"/>
          <p14:tracePt t="21139" x="4064000" y="4997450"/>
          <p14:tracePt t="21259" x="4076700" y="4997450"/>
          <p14:tracePt t="21262" x="4108450" y="4997450"/>
          <p14:tracePt t="21273" x="4165600" y="4997450"/>
          <p14:tracePt t="21290" x="4298950" y="4997450"/>
          <p14:tracePt t="21307" x="4375150" y="4997450"/>
          <p14:tracePt t="21323" x="4457700" y="4997450"/>
          <p14:tracePt t="21340" x="4584700" y="4997450"/>
          <p14:tracePt t="21357" x="4629150" y="4997450"/>
          <p14:tracePt t="21374" x="4673600" y="4997450"/>
          <p14:tracePt t="21436" x="4667250" y="5010150"/>
          <p14:tracePt t="21456" x="4641850" y="5016500"/>
          <p14:tracePt t="21460" x="4565650" y="5041900"/>
          <p14:tracePt t="21473" x="4533900" y="5054600"/>
          <p14:tracePt t="21490" x="4502150" y="5073650"/>
          <p14:tracePt t="21507" x="4470400" y="5137150"/>
          <p14:tracePt t="21523" x="4470400" y="5162550"/>
          <p14:tracePt t="21540" x="4470400" y="5245100"/>
          <p14:tracePt t="21556" x="4476750" y="5289550"/>
          <p14:tracePt t="21573" x="4502150" y="5334000"/>
          <p14:tracePt t="21590" x="4565650" y="5429250"/>
          <p14:tracePt t="21608" x="4584700" y="5454650"/>
          <p14:tracePt t="21623" x="4629150" y="5480050"/>
          <p14:tracePt t="21640" x="4648200" y="5486400"/>
          <p14:tracePt t="21656" x="4673600" y="5492750"/>
          <p14:tracePt t="21674" x="4679950" y="5492750"/>
          <p14:tracePt t="21780" x="4692650" y="5492750"/>
          <p14:tracePt t="21793" x="4699000" y="5492750"/>
          <p14:tracePt t="21794" x="4718050" y="5492750"/>
          <p14:tracePt t="21806" x="4724400" y="5492750"/>
          <p14:tracePt t="21824" x="4737100" y="5492750"/>
          <p14:tracePt t="22134" x="4756150" y="5492750"/>
          <p14:tracePt t="22156" x="4781550" y="5492750"/>
          <p14:tracePt t="22156" x="4800600" y="5492750"/>
          <p14:tracePt t="22158" x="4819650" y="5486400"/>
          <p14:tracePt t="22173" x="4838700" y="5486400"/>
          <p14:tracePt t="22190" x="4870450" y="5486400"/>
          <p14:tracePt t="22206" x="4870450" y="5480050"/>
          <p14:tracePt t="22223" x="4876800" y="5480050"/>
          <p14:tracePt t="25310" x="0" y="0"/>
        </p14:tracePtLst>
      </p14:laserTraceLst>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CCB9D-5882-174A-9C9F-AD3CF0CED50D}"/>
              </a:ext>
            </a:extLst>
          </p:cNvPr>
          <p:cNvSpPr>
            <a:spLocks noGrp="1"/>
          </p:cNvSpPr>
          <p:nvPr>
            <p:ph type="title"/>
          </p:nvPr>
        </p:nvSpPr>
        <p:spPr/>
        <p:txBody>
          <a:bodyPr/>
          <a:lstStyle/>
          <a:p>
            <a:r>
              <a:rPr lang="en-US" sz="2400" dirty="0"/>
              <a:t>Here is Mack Fulwyler telling the story (1991 recollection)</a:t>
            </a:r>
          </a:p>
        </p:txBody>
      </p:sp>
      <p:sp>
        <p:nvSpPr>
          <p:cNvPr id="4" name="Date Placeholder 3">
            <a:extLst>
              <a:ext uri="{FF2B5EF4-FFF2-40B4-BE49-F238E27FC236}">
                <a16:creationId xmlns:a16="http://schemas.microsoft.com/office/drawing/2014/main" id="{605E7E1E-F5D5-F243-BB22-38738E8FDAFD}"/>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2C69E57C-BFF8-3A40-B9AB-AC0971D050E5}"/>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56</a:t>
            </a:fld>
            <a:endParaRPr lang="en-US"/>
          </a:p>
        </p:txBody>
      </p:sp>
      <p:pic>
        <p:nvPicPr>
          <p:cNvPr id="6" name="Fulwylerwhybuild">
            <a:hlinkClick r:id="" action="ppaction://media"/>
            <a:extLst>
              <a:ext uri="{FF2B5EF4-FFF2-40B4-BE49-F238E27FC236}">
                <a16:creationId xmlns:a16="http://schemas.microsoft.com/office/drawing/2014/main" id="{FCC465F0-DC00-F146-BE43-1BC3C18FB29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85182" y="944903"/>
            <a:ext cx="6828588" cy="5517301"/>
          </a:xfrm>
          <a:prstGeom prst="rect">
            <a:avLst/>
          </a:prstGeom>
        </p:spPr>
      </p:pic>
      <p:sp>
        <p:nvSpPr>
          <p:cNvPr id="3" name="TextBox 2">
            <a:extLst>
              <a:ext uri="{FF2B5EF4-FFF2-40B4-BE49-F238E27FC236}">
                <a16:creationId xmlns:a16="http://schemas.microsoft.com/office/drawing/2014/main" id="{63338101-21BD-C241-A219-AE1985664360}"/>
              </a:ext>
            </a:extLst>
          </p:cNvPr>
          <p:cNvSpPr txBox="1"/>
          <p:nvPr/>
        </p:nvSpPr>
        <p:spPr>
          <a:xfrm>
            <a:off x="329184" y="4754880"/>
            <a:ext cx="1389888" cy="954107"/>
          </a:xfrm>
          <a:prstGeom prst="rect">
            <a:avLst/>
          </a:prstGeom>
          <a:noFill/>
        </p:spPr>
        <p:txBody>
          <a:bodyPr wrap="square" rtlCol="0">
            <a:spAutoFit/>
          </a:bodyPr>
          <a:lstStyle/>
          <a:p>
            <a:r>
              <a:rPr lang="en-US" sz="1400" dirty="0"/>
              <a:t>From Smithsonian recording used by permission</a:t>
            </a:r>
          </a:p>
        </p:txBody>
      </p:sp>
      <p:sp>
        <p:nvSpPr>
          <p:cNvPr id="7" name="TextBox 6">
            <a:extLst>
              <a:ext uri="{FF2B5EF4-FFF2-40B4-BE49-F238E27FC236}">
                <a16:creationId xmlns:a16="http://schemas.microsoft.com/office/drawing/2014/main" id="{02192C96-3DBC-6D46-9AFF-626D10AA6AFB}"/>
              </a:ext>
            </a:extLst>
          </p:cNvPr>
          <p:cNvSpPr txBox="1"/>
          <p:nvPr/>
        </p:nvSpPr>
        <p:spPr>
          <a:xfrm>
            <a:off x="329184" y="5904011"/>
            <a:ext cx="1176925" cy="261610"/>
          </a:xfrm>
          <a:prstGeom prst="rect">
            <a:avLst/>
          </a:prstGeom>
          <a:noFill/>
        </p:spPr>
        <p:txBody>
          <a:bodyPr wrap="none" rtlCol="0">
            <a:spAutoFit/>
          </a:bodyPr>
          <a:lstStyle/>
          <a:p>
            <a:r>
              <a:rPr lang="en-US" sz="1100" dirty="0"/>
              <a:t>Video is 6:15Min</a:t>
            </a:r>
          </a:p>
        </p:txBody>
      </p:sp>
    </p:spTree>
    <p:extLst>
      <p:ext uri="{BB962C8B-B14F-4D97-AF65-F5344CB8AC3E}">
        <p14:creationId xmlns:p14="http://schemas.microsoft.com/office/powerpoint/2010/main" val="63921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52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8568D-231E-8142-9CA1-FCA0A995DAD7}"/>
              </a:ext>
            </a:extLst>
          </p:cNvPr>
          <p:cNvSpPr>
            <a:spLocks noGrp="1"/>
          </p:cNvSpPr>
          <p:nvPr>
            <p:ph type="title"/>
          </p:nvPr>
        </p:nvSpPr>
        <p:spPr>
          <a:xfrm>
            <a:off x="666750" y="218718"/>
            <a:ext cx="7879842" cy="460731"/>
          </a:xfrm>
        </p:spPr>
        <p:txBody>
          <a:bodyPr/>
          <a:lstStyle/>
          <a:p>
            <a:r>
              <a:rPr lang="en-US" sz="2000" dirty="0"/>
              <a:t>Here is Marvin van </a:t>
            </a:r>
            <a:r>
              <a:rPr lang="en-US" sz="2000" dirty="0" err="1"/>
              <a:t>Dilla</a:t>
            </a:r>
            <a:r>
              <a:rPr lang="en-US" sz="2000" dirty="0"/>
              <a:t> on the why they were interested in fluorescence (1991 recollection)</a:t>
            </a:r>
          </a:p>
        </p:txBody>
      </p:sp>
      <p:pic>
        <p:nvPicPr>
          <p:cNvPr id="6" name="VanDillafluorescence">
            <a:hlinkClick r:id="" action="ppaction://media"/>
            <a:extLst>
              <a:ext uri="{FF2B5EF4-FFF2-40B4-BE49-F238E27FC236}">
                <a16:creationId xmlns:a16="http://schemas.microsoft.com/office/drawing/2014/main" id="{B4890FA5-1159-5448-B793-A029599BB10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257670" y="953169"/>
            <a:ext cx="7729960" cy="5374479"/>
          </a:xfrm>
        </p:spPr>
      </p:pic>
      <p:sp>
        <p:nvSpPr>
          <p:cNvPr id="4" name="Date Placeholder 3">
            <a:extLst>
              <a:ext uri="{FF2B5EF4-FFF2-40B4-BE49-F238E27FC236}">
                <a16:creationId xmlns:a16="http://schemas.microsoft.com/office/drawing/2014/main" id="{867D227C-92B0-2440-92A0-8D8FC7EA024A}"/>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91A9485F-7FEF-EB49-83E5-BEEC998EBB95}"/>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57</a:t>
            </a:fld>
            <a:endParaRPr lang="en-US"/>
          </a:p>
        </p:txBody>
      </p:sp>
      <p:sp>
        <p:nvSpPr>
          <p:cNvPr id="7" name="TextBox 6">
            <a:extLst>
              <a:ext uri="{FF2B5EF4-FFF2-40B4-BE49-F238E27FC236}">
                <a16:creationId xmlns:a16="http://schemas.microsoft.com/office/drawing/2014/main" id="{CFE955DA-1734-B540-9AC6-B70571828002}"/>
              </a:ext>
            </a:extLst>
          </p:cNvPr>
          <p:cNvSpPr txBox="1"/>
          <p:nvPr/>
        </p:nvSpPr>
        <p:spPr>
          <a:xfrm>
            <a:off x="50662" y="5145024"/>
            <a:ext cx="1389888" cy="954107"/>
          </a:xfrm>
          <a:prstGeom prst="rect">
            <a:avLst/>
          </a:prstGeom>
          <a:noFill/>
        </p:spPr>
        <p:txBody>
          <a:bodyPr wrap="square" rtlCol="0">
            <a:spAutoFit/>
          </a:bodyPr>
          <a:lstStyle/>
          <a:p>
            <a:r>
              <a:rPr lang="en-US" sz="1400" dirty="0"/>
              <a:t>From Smithsonian recording used by permission</a:t>
            </a:r>
          </a:p>
        </p:txBody>
      </p:sp>
      <p:sp>
        <p:nvSpPr>
          <p:cNvPr id="3" name="TextBox 2">
            <a:extLst>
              <a:ext uri="{FF2B5EF4-FFF2-40B4-BE49-F238E27FC236}">
                <a16:creationId xmlns:a16="http://schemas.microsoft.com/office/drawing/2014/main" id="{0AFDD4D9-229B-AC42-A15E-47A56763DDAD}"/>
              </a:ext>
            </a:extLst>
          </p:cNvPr>
          <p:cNvSpPr txBox="1"/>
          <p:nvPr/>
        </p:nvSpPr>
        <p:spPr>
          <a:xfrm>
            <a:off x="50662" y="6039209"/>
            <a:ext cx="1212191" cy="261610"/>
          </a:xfrm>
          <a:prstGeom prst="rect">
            <a:avLst/>
          </a:prstGeom>
          <a:noFill/>
        </p:spPr>
        <p:txBody>
          <a:bodyPr wrap="none" rtlCol="0">
            <a:spAutoFit/>
          </a:bodyPr>
          <a:lstStyle/>
          <a:p>
            <a:r>
              <a:rPr lang="en-US" sz="1100" dirty="0"/>
              <a:t>Video is 4:30 Min</a:t>
            </a:r>
          </a:p>
        </p:txBody>
      </p:sp>
    </p:spTree>
    <p:extLst>
      <p:ext uri="{BB962C8B-B14F-4D97-AF65-F5344CB8AC3E}">
        <p14:creationId xmlns:p14="http://schemas.microsoft.com/office/powerpoint/2010/main" val="10229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24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89986D44-7708-2A4F-8DEB-8653D55EFBC9}" type="datetime12">
              <a:rPr lang="en-US" altLang="en-US" smtClean="0"/>
              <a:t>6:54 PM</a:t>
            </a:fld>
            <a:endParaRPr lang="en-US" altLang="en-US"/>
          </a:p>
        </p:txBody>
      </p:sp>
      <p:sp>
        <p:nvSpPr>
          <p:cNvPr id="45060"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85C5A00-8327-4309-9B6E-3EA54F42995C}" type="slidenum">
              <a:rPr lang="en-US" altLang="en-US" smtClean="0">
                <a:latin typeface="Comic Sans MS" pitchFamily="66" charset="0"/>
              </a:rPr>
              <a:pPr/>
              <a:t>58</a:t>
            </a:fld>
            <a:endParaRPr lang="en-US" altLang="en-US">
              <a:latin typeface="Comic Sans MS" pitchFamily="66" charset="0"/>
            </a:endParaRPr>
          </a:p>
        </p:txBody>
      </p:sp>
      <p:sp>
        <p:nvSpPr>
          <p:cNvPr id="45061" name="Rectangle 2"/>
          <p:cNvSpPr>
            <a:spLocks noGrp="1" noChangeArrowheads="1"/>
          </p:cNvSpPr>
          <p:nvPr>
            <p:ph type="title"/>
          </p:nvPr>
        </p:nvSpPr>
        <p:spPr>
          <a:xfrm>
            <a:off x="0" y="0"/>
            <a:ext cx="8140700" cy="774700"/>
          </a:xfrm>
        </p:spPr>
        <p:txBody>
          <a:bodyPr/>
          <a:lstStyle/>
          <a:p>
            <a:r>
              <a:rPr lang="en-US" altLang="en-US"/>
              <a:t>The mysterious red cell problem</a:t>
            </a:r>
          </a:p>
        </p:txBody>
      </p:sp>
      <p:grpSp>
        <p:nvGrpSpPr>
          <p:cNvPr id="45062" name="Group 3"/>
          <p:cNvGrpSpPr>
            <a:grpSpLocks/>
          </p:cNvGrpSpPr>
          <p:nvPr/>
        </p:nvGrpSpPr>
        <p:grpSpPr bwMode="auto">
          <a:xfrm rot="-5400000">
            <a:off x="623094" y="1666082"/>
            <a:ext cx="1612900" cy="2760662"/>
            <a:chOff x="2004" y="1053"/>
            <a:chExt cx="1882" cy="3004"/>
          </a:xfrm>
        </p:grpSpPr>
        <p:sp>
          <p:nvSpPr>
            <p:cNvPr id="45065" name="Rectangle 4"/>
            <p:cNvSpPr>
              <a:spLocks noChangeArrowheads="1"/>
            </p:cNvSpPr>
            <p:nvPr/>
          </p:nvSpPr>
          <p:spPr bwMode="auto">
            <a:xfrm>
              <a:off x="2274" y="1137"/>
              <a:ext cx="1382" cy="274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6" name="Oval 5"/>
            <p:cNvSpPr>
              <a:spLocks noChangeArrowheads="1"/>
            </p:cNvSpPr>
            <p:nvPr/>
          </p:nvSpPr>
          <p:spPr bwMode="auto">
            <a:xfrm>
              <a:off x="2610" y="1407"/>
              <a:ext cx="845" cy="474"/>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7" name="Oval 6"/>
            <p:cNvSpPr>
              <a:spLocks noChangeArrowheads="1"/>
            </p:cNvSpPr>
            <p:nvPr/>
          </p:nvSpPr>
          <p:spPr bwMode="auto">
            <a:xfrm>
              <a:off x="2945" y="1949"/>
              <a:ext cx="435" cy="833"/>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8" name="Oval 7"/>
            <p:cNvSpPr>
              <a:spLocks noChangeArrowheads="1"/>
            </p:cNvSpPr>
            <p:nvPr/>
          </p:nvSpPr>
          <p:spPr bwMode="auto">
            <a:xfrm rot="1237951">
              <a:off x="2467" y="2764"/>
              <a:ext cx="845" cy="474"/>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45069" name="Freeform 8"/>
            <p:cNvSpPr>
              <a:spLocks/>
            </p:cNvSpPr>
            <p:nvPr/>
          </p:nvSpPr>
          <p:spPr bwMode="auto">
            <a:xfrm>
              <a:off x="2004" y="3772"/>
              <a:ext cx="1772" cy="285"/>
            </a:xfrm>
            <a:custGeom>
              <a:avLst/>
              <a:gdLst>
                <a:gd name="T0" fmla="*/ 5 w 1772"/>
                <a:gd name="T1" fmla="*/ 183 h 285"/>
                <a:gd name="T2" fmla="*/ 287 w 1772"/>
                <a:gd name="T3" fmla="*/ 132 h 285"/>
                <a:gd name="T4" fmla="*/ 325 w 1772"/>
                <a:gd name="T5" fmla="*/ 80 h 285"/>
                <a:gd name="T6" fmla="*/ 351 w 1772"/>
                <a:gd name="T7" fmla="*/ 29 h 285"/>
                <a:gd name="T8" fmla="*/ 492 w 1772"/>
                <a:gd name="T9" fmla="*/ 42 h 285"/>
                <a:gd name="T10" fmla="*/ 505 w 1772"/>
                <a:gd name="T11" fmla="*/ 16 h 285"/>
                <a:gd name="T12" fmla="*/ 569 w 1772"/>
                <a:gd name="T13" fmla="*/ 68 h 285"/>
                <a:gd name="T14" fmla="*/ 607 w 1772"/>
                <a:gd name="T15" fmla="*/ 55 h 285"/>
                <a:gd name="T16" fmla="*/ 633 w 1772"/>
                <a:gd name="T17" fmla="*/ 29 h 285"/>
                <a:gd name="T18" fmla="*/ 671 w 1772"/>
                <a:gd name="T19" fmla="*/ 106 h 285"/>
                <a:gd name="T20" fmla="*/ 786 w 1772"/>
                <a:gd name="T21" fmla="*/ 55 h 285"/>
                <a:gd name="T22" fmla="*/ 889 w 1772"/>
                <a:gd name="T23" fmla="*/ 144 h 285"/>
                <a:gd name="T24" fmla="*/ 1042 w 1772"/>
                <a:gd name="T25" fmla="*/ 68 h 285"/>
                <a:gd name="T26" fmla="*/ 1081 w 1772"/>
                <a:gd name="T27" fmla="*/ 29 h 285"/>
                <a:gd name="T28" fmla="*/ 1093 w 1772"/>
                <a:gd name="T29" fmla="*/ 4 h 285"/>
                <a:gd name="T30" fmla="*/ 1106 w 1772"/>
                <a:gd name="T31" fmla="*/ 42 h 285"/>
                <a:gd name="T32" fmla="*/ 1132 w 1772"/>
                <a:gd name="T33" fmla="*/ 93 h 285"/>
                <a:gd name="T34" fmla="*/ 1170 w 1772"/>
                <a:gd name="T35" fmla="*/ 55 h 285"/>
                <a:gd name="T36" fmla="*/ 1183 w 1772"/>
                <a:gd name="T37" fmla="*/ 16 h 285"/>
                <a:gd name="T38" fmla="*/ 1221 w 1772"/>
                <a:gd name="T39" fmla="*/ 42 h 285"/>
                <a:gd name="T40" fmla="*/ 1247 w 1772"/>
                <a:gd name="T41" fmla="*/ 55 h 285"/>
                <a:gd name="T42" fmla="*/ 1273 w 1772"/>
                <a:gd name="T43" fmla="*/ 29 h 285"/>
                <a:gd name="T44" fmla="*/ 1362 w 1772"/>
                <a:gd name="T45" fmla="*/ 93 h 285"/>
                <a:gd name="T46" fmla="*/ 1439 w 1772"/>
                <a:gd name="T47" fmla="*/ 55 h 285"/>
                <a:gd name="T48" fmla="*/ 1477 w 1772"/>
                <a:gd name="T49" fmla="*/ 29 h 285"/>
                <a:gd name="T50" fmla="*/ 1516 w 1772"/>
                <a:gd name="T51" fmla="*/ 55 h 285"/>
                <a:gd name="T52" fmla="*/ 1580 w 1772"/>
                <a:gd name="T53" fmla="*/ 4 h 285"/>
                <a:gd name="T54" fmla="*/ 1618 w 1772"/>
                <a:gd name="T55" fmla="*/ 68 h 285"/>
                <a:gd name="T56" fmla="*/ 1644 w 1772"/>
                <a:gd name="T57" fmla="*/ 42 h 285"/>
                <a:gd name="T58" fmla="*/ 1746 w 1772"/>
                <a:gd name="T59" fmla="*/ 144 h 285"/>
                <a:gd name="T60" fmla="*/ 1772 w 1772"/>
                <a:gd name="T61" fmla="*/ 196 h 285"/>
                <a:gd name="T62" fmla="*/ 1759 w 1772"/>
                <a:gd name="T63" fmla="*/ 234 h 285"/>
                <a:gd name="T64" fmla="*/ 1490 w 1772"/>
                <a:gd name="T65" fmla="*/ 285 h 285"/>
                <a:gd name="T66" fmla="*/ 82 w 1772"/>
                <a:gd name="T67" fmla="*/ 247 h 285"/>
                <a:gd name="T68" fmla="*/ 5 w 1772"/>
                <a:gd name="T69" fmla="*/ 183 h 2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72"/>
                <a:gd name="T106" fmla="*/ 0 h 285"/>
                <a:gd name="T107" fmla="*/ 1772 w 1772"/>
                <a:gd name="T108" fmla="*/ 285 h 2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72" h="285">
                  <a:moveTo>
                    <a:pt x="5" y="183"/>
                  </a:moveTo>
                  <a:cubicBezTo>
                    <a:pt x="115" y="174"/>
                    <a:pt x="192" y="176"/>
                    <a:pt x="287" y="132"/>
                  </a:cubicBezTo>
                  <a:cubicBezTo>
                    <a:pt x="330" y="46"/>
                    <a:pt x="263" y="174"/>
                    <a:pt x="325" y="80"/>
                  </a:cubicBezTo>
                  <a:cubicBezTo>
                    <a:pt x="336" y="64"/>
                    <a:pt x="351" y="29"/>
                    <a:pt x="351" y="29"/>
                  </a:cubicBezTo>
                  <a:cubicBezTo>
                    <a:pt x="432" y="62"/>
                    <a:pt x="417" y="80"/>
                    <a:pt x="492" y="42"/>
                  </a:cubicBezTo>
                  <a:cubicBezTo>
                    <a:pt x="496" y="33"/>
                    <a:pt x="495" y="16"/>
                    <a:pt x="505" y="16"/>
                  </a:cubicBezTo>
                  <a:cubicBezTo>
                    <a:pt x="549" y="16"/>
                    <a:pt x="555" y="40"/>
                    <a:pt x="569" y="68"/>
                  </a:cubicBezTo>
                  <a:cubicBezTo>
                    <a:pt x="582" y="64"/>
                    <a:pt x="596" y="62"/>
                    <a:pt x="607" y="55"/>
                  </a:cubicBezTo>
                  <a:cubicBezTo>
                    <a:pt x="617" y="49"/>
                    <a:pt x="621" y="26"/>
                    <a:pt x="633" y="29"/>
                  </a:cubicBezTo>
                  <a:cubicBezTo>
                    <a:pt x="649" y="33"/>
                    <a:pt x="667" y="93"/>
                    <a:pt x="671" y="106"/>
                  </a:cubicBezTo>
                  <a:cubicBezTo>
                    <a:pt x="717" y="94"/>
                    <a:pt x="745" y="76"/>
                    <a:pt x="786" y="55"/>
                  </a:cubicBezTo>
                  <a:cubicBezTo>
                    <a:pt x="853" y="88"/>
                    <a:pt x="841" y="97"/>
                    <a:pt x="889" y="144"/>
                  </a:cubicBezTo>
                  <a:cubicBezTo>
                    <a:pt x="1008" y="128"/>
                    <a:pt x="957" y="153"/>
                    <a:pt x="1042" y="68"/>
                  </a:cubicBezTo>
                  <a:cubicBezTo>
                    <a:pt x="1055" y="55"/>
                    <a:pt x="1081" y="29"/>
                    <a:pt x="1081" y="29"/>
                  </a:cubicBezTo>
                  <a:cubicBezTo>
                    <a:pt x="1085" y="21"/>
                    <a:pt x="1085" y="0"/>
                    <a:pt x="1093" y="4"/>
                  </a:cubicBezTo>
                  <a:cubicBezTo>
                    <a:pt x="1105" y="10"/>
                    <a:pt x="1101" y="30"/>
                    <a:pt x="1106" y="42"/>
                  </a:cubicBezTo>
                  <a:cubicBezTo>
                    <a:pt x="1114" y="59"/>
                    <a:pt x="1132" y="93"/>
                    <a:pt x="1132" y="93"/>
                  </a:cubicBezTo>
                  <a:cubicBezTo>
                    <a:pt x="1145" y="80"/>
                    <a:pt x="1160" y="70"/>
                    <a:pt x="1170" y="55"/>
                  </a:cubicBezTo>
                  <a:cubicBezTo>
                    <a:pt x="1178" y="44"/>
                    <a:pt x="1170" y="19"/>
                    <a:pt x="1183" y="16"/>
                  </a:cubicBezTo>
                  <a:cubicBezTo>
                    <a:pt x="1198" y="12"/>
                    <a:pt x="1208" y="34"/>
                    <a:pt x="1221" y="42"/>
                  </a:cubicBezTo>
                  <a:cubicBezTo>
                    <a:pt x="1229" y="47"/>
                    <a:pt x="1238" y="51"/>
                    <a:pt x="1247" y="55"/>
                  </a:cubicBezTo>
                  <a:cubicBezTo>
                    <a:pt x="1256" y="46"/>
                    <a:pt x="1261" y="29"/>
                    <a:pt x="1273" y="29"/>
                  </a:cubicBezTo>
                  <a:cubicBezTo>
                    <a:pt x="1321" y="29"/>
                    <a:pt x="1326" y="74"/>
                    <a:pt x="1362" y="93"/>
                  </a:cubicBezTo>
                  <a:cubicBezTo>
                    <a:pt x="1388" y="80"/>
                    <a:pt x="1414" y="69"/>
                    <a:pt x="1439" y="55"/>
                  </a:cubicBezTo>
                  <a:cubicBezTo>
                    <a:pt x="1452" y="48"/>
                    <a:pt x="1462" y="29"/>
                    <a:pt x="1477" y="29"/>
                  </a:cubicBezTo>
                  <a:cubicBezTo>
                    <a:pt x="1493" y="29"/>
                    <a:pt x="1503" y="46"/>
                    <a:pt x="1516" y="55"/>
                  </a:cubicBezTo>
                  <a:cubicBezTo>
                    <a:pt x="1550" y="120"/>
                    <a:pt x="1563" y="37"/>
                    <a:pt x="1580" y="4"/>
                  </a:cubicBezTo>
                  <a:cubicBezTo>
                    <a:pt x="1586" y="15"/>
                    <a:pt x="1611" y="66"/>
                    <a:pt x="1618" y="68"/>
                  </a:cubicBezTo>
                  <a:cubicBezTo>
                    <a:pt x="1630" y="71"/>
                    <a:pt x="1635" y="51"/>
                    <a:pt x="1644" y="42"/>
                  </a:cubicBezTo>
                  <a:cubicBezTo>
                    <a:pt x="1700" y="61"/>
                    <a:pt x="1717" y="94"/>
                    <a:pt x="1746" y="144"/>
                  </a:cubicBezTo>
                  <a:cubicBezTo>
                    <a:pt x="1756" y="161"/>
                    <a:pt x="1772" y="196"/>
                    <a:pt x="1772" y="196"/>
                  </a:cubicBezTo>
                  <a:cubicBezTo>
                    <a:pt x="1768" y="209"/>
                    <a:pt x="1769" y="225"/>
                    <a:pt x="1759" y="234"/>
                  </a:cubicBezTo>
                  <a:cubicBezTo>
                    <a:pt x="1698" y="284"/>
                    <a:pt x="1560" y="277"/>
                    <a:pt x="1490" y="285"/>
                  </a:cubicBezTo>
                  <a:cubicBezTo>
                    <a:pt x="1009" y="268"/>
                    <a:pt x="579" y="254"/>
                    <a:pt x="82" y="247"/>
                  </a:cubicBezTo>
                  <a:cubicBezTo>
                    <a:pt x="0" y="205"/>
                    <a:pt x="57" y="235"/>
                    <a:pt x="5" y="18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45070" name="Freeform 9"/>
            <p:cNvSpPr>
              <a:spLocks/>
            </p:cNvSpPr>
            <p:nvPr/>
          </p:nvSpPr>
          <p:spPr bwMode="auto">
            <a:xfrm flipV="1">
              <a:off x="2114" y="1053"/>
              <a:ext cx="1772" cy="285"/>
            </a:xfrm>
            <a:custGeom>
              <a:avLst/>
              <a:gdLst>
                <a:gd name="T0" fmla="*/ 5 w 1772"/>
                <a:gd name="T1" fmla="*/ 183 h 285"/>
                <a:gd name="T2" fmla="*/ 287 w 1772"/>
                <a:gd name="T3" fmla="*/ 132 h 285"/>
                <a:gd name="T4" fmla="*/ 325 w 1772"/>
                <a:gd name="T5" fmla="*/ 80 h 285"/>
                <a:gd name="T6" fmla="*/ 351 w 1772"/>
                <a:gd name="T7" fmla="*/ 29 h 285"/>
                <a:gd name="T8" fmla="*/ 492 w 1772"/>
                <a:gd name="T9" fmla="*/ 42 h 285"/>
                <a:gd name="T10" fmla="*/ 505 w 1772"/>
                <a:gd name="T11" fmla="*/ 16 h 285"/>
                <a:gd name="T12" fmla="*/ 569 w 1772"/>
                <a:gd name="T13" fmla="*/ 68 h 285"/>
                <a:gd name="T14" fmla="*/ 607 w 1772"/>
                <a:gd name="T15" fmla="*/ 55 h 285"/>
                <a:gd name="T16" fmla="*/ 633 w 1772"/>
                <a:gd name="T17" fmla="*/ 29 h 285"/>
                <a:gd name="T18" fmla="*/ 671 w 1772"/>
                <a:gd name="T19" fmla="*/ 106 h 285"/>
                <a:gd name="T20" fmla="*/ 786 w 1772"/>
                <a:gd name="T21" fmla="*/ 55 h 285"/>
                <a:gd name="T22" fmla="*/ 889 w 1772"/>
                <a:gd name="T23" fmla="*/ 144 h 285"/>
                <a:gd name="T24" fmla="*/ 1042 w 1772"/>
                <a:gd name="T25" fmla="*/ 68 h 285"/>
                <a:gd name="T26" fmla="*/ 1081 w 1772"/>
                <a:gd name="T27" fmla="*/ 29 h 285"/>
                <a:gd name="T28" fmla="*/ 1093 w 1772"/>
                <a:gd name="T29" fmla="*/ 4 h 285"/>
                <a:gd name="T30" fmla="*/ 1106 w 1772"/>
                <a:gd name="T31" fmla="*/ 42 h 285"/>
                <a:gd name="T32" fmla="*/ 1132 w 1772"/>
                <a:gd name="T33" fmla="*/ 93 h 285"/>
                <a:gd name="T34" fmla="*/ 1170 w 1772"/>
                <a:gd name="T35" fmla="*/ 55 h 285"/>
                <a:gd name="T36" fmla="*/ 1183 w 1772"/>
                <a:gd name="T37" fmla="*/ 16 h 285"/>
                <a:gd name="T38" fmla="*/ 1221 w 1772"/>
                <a:gd name="T39" fmla="*/ 42 h 285"/>
                <a:gd name="T40" fmla="*/ 1247 w 1772"/>
                <a:gd name="T41" fmla="*/ 55 h 285"/>
                <a:gd name="T42" fmla="*/ 1273 w 1772"/>
                <a:gd name="T43" fmla="*/ 29 h 285"/>
                <a:gd name="T44" fmla="*/ 1362 w 1772"/>
                <a:gd name="T45" fmla="*/ 93 h 285"/>
                <a:gd name="T46" fmla="*/ 1439 w 1772"/>
                <a:gd name="T47" fmla="*/ 55 h 285"/>
                <a:gd name="T48" fmla="*/ 1477 w 1772"/>
                <a:gd name="T49" fmla="*/ 29 h 285"/>
                <a:gd name="T50" fmla="*/ 1516 w 1772"/>
                <a:gd name="T51" fmla="*/ 55 h 285"/>
                <a:gd name="T52" fmla="*/ 1580 w 1772"/>
                <a:gd name="T53" fmla="*/ 4 h 285"/>
                <a:gd name="T54" fmla="*/ 1618 w 1772"/>
                <a:gd name="T55" fmla="*/ 68 h 285"/>
                <a:gd name="T56" fmla="*/ 1644 w 1772"/>
                <a:gd name="T57" fmla="*/ 42 h 285"/>
                <a:gd name="T58" fmla="*/ 1746 w 1772"/>
                <a:gd name="T59" fmla="*/ 144 h 285"/>
                <a:gd name="T60" fmla="*/ 1772 w 1772"/>
                <a:gd name="T61" fmla="*/ 196 h 285"/>
                <a:gd name="T62" fmla="*/ 1759 w 1772"/>
                <a:gd name="T63" fmla="*/ 234 h 285"/>
                <a:gd name="T64" fmla="*/ 1490 w 1772"/>
                <a:gd name="T65" fmla="*/ 285 h 285"/>
                <a:gd name="T66" fmla="*/ 82 w 1772"/>
                <a:gd name="T67" fmla="*/ 247 h 285"/>
                <a:gd name="T68" fmla="*/ 5 w 1772"/>
                <a:gd name="T69" fmla="*/ 183 h 2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72"/>
                <a:gd name="T106" fmla="*/ 0 h 285"/>
                <a:gd name="T107" fmla="*/ 1772 w 1772"/>
                <a:gd name="T108" fmla="*/ 285 h 2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72" h="285">
                  <a:moveTo>
                    <a:pt x="5" y="183"/>
                  </a:moveTo>
                  <a:cubicBezTo>
                    <a:pt x="115" y="174"/>
                    <a:pt x="192" y="176"/>
                    <a:pt x="287" y="132"/>
                  </a:cubicBezTo>
                  <a:cubicBezTo>
                    <a:pt x="330" y="46"/>
                    <a:pt x="263" y="174"/>
                    <a:pt x="325" y="80"/>
                  </a:cubicBezTo>
                  <a:cubicBezTo>
                    <a:pt x="336" y="64"/>
                    <a:pt x="351" y="29"/>
                    <a:pt x="351" y="29"/>
                  </a:cubicBezTo>
                  <a:cubicBezTo>
                    <a:pt x="432" y="62"/>
                    <a:pt x="417" y="80"/>
                    <a:pt x="492" y="42"/>
                  </a:cubicBezTo>
                  <a:cubicBezTo>
                    <a:pt x="496" y="33"/>
                    <a:pt x="495" y="16"/>
                    <a:pt x="505" y="16"/>
                  </a:cubicBezTo>
                  <a:cubicBezTo>
                    <a:pt x="549" y="16"/>
                    <a:pt x="555" y="40"/>
                    <a:pt x="569" y="68"/>
                  </a:cubicBezTo>
                  <a:cubicBezTo>
                    <a:pt x="582" y="64"/>
                    <a:pt x="596" y="62"/>
                    <a:pt x="607" y="55"/>
                  </a:cubicBezTo>
                  <a:cubicBezTo>
                    <a:pt x="617" y="49"/>
                    <a:pt x="621" y="26"/>
                    <a:pt x="633" y="29"/>
                  </a:cubicBezTo>
                  <a:cubicBezTo>
                    <a:pt x="649" y="33"/>
                    <a:pt x="667" y="93"/>
                    <a:pt x="671" y="106"/>
                  </a:cubicBezTo>
                  <a:cubicBezTo>
                    <a:pt x="717" y="94"/>
                    <a:pt x="745" y="76"/>
                    <a:pt x="786" y="55"/>
                  </a:cubicBezTo>
                  <a:cubicBezTo>
                    <a:pt x="853" y="88"/>
                    <a:pt x="841" y="97"/>
                    <a:pt x="889" y="144"/>
                  </a:cubicBezTo>
                  <a:cubicBezTo>
                    <a:pt x="1008" y="128"/>
                    <a:pt x="957" y="153"/>
                    <a:pt x="1042" y="68"/>
                  </a:cubicBezTo>
                  <a:cubicBezTo>
                    <a:pt x="1055" y="55"/>
                    <a:pt x="1081" y="29"/>
                    <a:pt x="1081" y="29"/>
                  </a:cubicBezTo>
                  <a:cubicBezTo>
                    <a:pt x="1085" y="21"/>
                    <a:pt x="1085" y="0"/>
                    <a:pt x="1093" y="4"/>
                  </a:cubicBezTo>
                  <a:cubicBezTo>
                    <a:pt x="1105" y="10"/>
                    <a:pt x="1101" y="30"/>
                    <a:pt x="1106" y="42"/>
                  </a:cubicBezTo>
                  <a:cubicBezTo>
                    <a:pt x="1114" y="59"/>
                    <a:pt x="1132" y="93"/>
                    <a:pt x="1132" y="93"/>
                  </a:cubicBezTo>
                  <a:cubicBezTo>
                    <a:pt x="1145" y="80"/>
                    <a:pt x="1160" y="70"/>
                    <a:pt x="1170" y="55"/>
                  </a:cubicBezTo>
                  <a:cubicBezTo>
                    <a:pt x="1178" y="44"/>
                    <a:pt x="1170" y="19"/>
                    <a:pt x="1183" y="16"/>
                  </a:cubicBezTo>
                  <a:cubicBezTo>
                    <a:pt x="1198" y="12"/>
                    <a:pt x="1208" y="34"/>
                    <a:pt x="1221" y="42"/>
                  </a:cubicBezTo>
                  <a:cubicBezTo>
                    <a:pt x="1229" y="47"/>
                    <a:pt x="1238" y="51"/>
                    <a:pt x="1247" y="55"/>
                  </a:cubicBezTo>
                  <a:cubicBezTo>
                    <a:pt x="1256" y="46"/>
                    <a:pt x="1261" y="29"/>
                    <a:pt x="1273" y="29"/>
                  </a:cubicBezTo>
                  <a:cubicBezTo>
                    <a:pt x="1321" y="29"/>
                    <a:pt x="1326" y="74"/>
                    <a:pt x="1362" y="93"/>
                  </a:cubicBezTo>
                  <a:cubicBezTo>
                    <a:pt x="1388" y="80"/>
                    <a:pt x="1414" y="69"/>
                    <a:pt x="1439" y="55"/>
                  </a:cubicBezTo>
                  <a:cubicBezTo>
                    <a:pt x="1452" y="48"/>
                    <a:pt x="1462" y="29"/>
                    <a:pt x="1477" y="29"/>
                  </a:cubicBezTo>
                  <a:cubicBezTo>
                    <a:pt x="1493" y="29"/>
                    <a:pt x="1503" y="46"/>
                    <a:pt x="1516" y="55"/>
                  </a:cubicBezTo>
                  <a:cubicBezTo>
                    <a:pt x="1550" y="120"/>
                    <a:pt x="1563" y="37"/>
                    <a:pt x="1580" y="4"/>
                  </a:cubicBezTo>
                  <a:cubicBezTo>
                    <a:pt x="1586" y="15"/>
                    <a:pt x="1611" y="66"/>
                    <a:pt x="1618" y="68"/>
                  </a:cubicBezTo>
                  <a:cubicBezTo>
                    <a:pt x="1630" y="71"/>
                    <a:pt x="1635" y="51"/>
                    <a:pt x="1644" y="42"/>
                  </a:cubicBezTo>
                  <a:cubicBezTo>
                    <a:pt x="1700" y="61"/>
                    <a:pt x="1717" y="94"/>
                    <a:pt x="1746" y="144"/>
                  </a:cubicBezTo>
                  <a:cubicBezTo>
                    <a:pt x="1756" y="161"/>
                    <a:pt x="1772" y="196"/>
                    <a:pt x="1772" y="196"/>
                  </a:cubicBezTo>
                  <a:cubicBezTo>
                    <a:pt x="1768" y="209"/>
                    <a:pt x="1769" y="225"/>
                    <a:pt x="1759" y="234"/>
                  </a:cubicBezTo>
                  <a:cubicBezTo>
                    <a:pt x="1698" y="284"/>
                    <a:pt x="1560" y="277"/>
                    <a:pt x="1490" y="285"/>
                  </a:cubicBezTo>
                  <a:cubicBezTo>
                    <a:pt x="1009" y="268"/>
                    <a:pt x="579" y="254"/>
                    <a:pt x="82" y="247"/>
                  </a:cubicBezTo>
                  <a:cubicBezTo>
                    <a:pt x="0" y="205"/>
                    <a:pt x="57" y="235"/>
                    <a:pt x="5" y="18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45063" name="Text Box 10"/>
          <p:cNvSpPr txBox="1">
            <a:spLocks noChangeArrowheads="1"/>
          </p:cNvSpPr>
          <p:nvPr/>
        </p:nvSpPr>
        <p:spPr bwMode="auto">
          <a:xfrm>
            <a:off x="3021579" y="1028700"/>
            <a:ext cx="5920809" cy="56015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dirty="0"/>
              <a:t>So, it was determined that RBC traveling past the laser were identified as “different” only because of the artifacts developed from the current being too high at the aperture of the coulter counter.</a:t>
            </a:r>
          </a:p>
          <a:p>
            <a:endParaRPr lang="en-US" altLang="en-US" sz="2000" dirty="0"/>
          </a:p>
          <a:p>
            <a:r>
              <a:rPr lang="en-US" altLang="en-US" sz="2000" dirty="0"/>
              <a:t>When Fulwyler sorted a single population and reran that population through the Coulter Counter, he again saw the bimodal population proving that the bimodality was an artifact.</a:t>
            </a:r>
          </a:p>
          <a:p>
            <a:endParaRPr lang="en-US" altLang="en-US" sz="2000" dirty="0"/>
          </a:p>
          <a:p>
            <a:r>
              <a:rPr lang="en-US" altLang="en-US" sz="2000" dirty="0"/>
              <a:t>As a matter of interest, I spoke to Mack Fulwyler about this experiment, and he told me that the essentially determined the solution to this enormous problem in one afternoon, and after all that, they never actually published a paper about the problem……like good scientists, they just went on to solve a real (biological) problem!!!</a:t>
            </a:r>
          </a:p>
          <a:p>
            <a:endParaRPr lang="en-US" altLang="en-US" sz="2000" dirty="0"/>
          </a:p>
        </p:txBody>
      </p:sp>
      <p:sp>
        <p:nvSpPr>
          <p:cNvPr id="45064" name="Oval 7"/>
          <p:cNvSpPr>
            <a:spLocks noChangeArrowheads="1"/>
          </p:cNvSpPr>
          <p:nvPr/>
        </p:nvSpPr>
        <p:spPr bwMode="auto">
          <a:xfrm rot="-7111026">
            <a:off x="2024063" y="2943225"/>
            <a:ext cx="660400" cy="381000"/>
          </a:xfrm>
          <a:prstGeom prst="ellipse">
            <a:avLst/>
          </a:prstGeom>
          <a:gradFill rotWithShape="0">
            <a:gsLst>
              <a:gs pos="0">
                <a:srgbClr val="FF3300"/>
              </a:gs>
              <a:gs pos="100000">
                <a:srgbClr val="571100"/>
              </a:gs>
            </a:gsLst>
            <a:path path="shape">
              <a:fillToRect l="50000" t="50000" r="50000" b="50000"/>
            </a:path>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2000" advTm="53504"/>
    </mc:Choice>
    <mc:Fallback xmlns="">
      <p:transition spd="slow" advTm="53504"/>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B78082E-0799-7142-A0A2-72F5A40C30AE}" type="datetime12">
              <a:rPr lang="en-US" altLang="en-US" smtClean="0"/>
              <a:t>6:54 PM</a:t>
            </a:fld>
            <a:endParaRPr lang="en-US" altLang="en-US"/>
          </a:p>
        </p:txBody>
      </p:sp>
      <p:sp>
        <p:nvSpPr>
          <p:cNvPr id="46084"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BBA2907A-BCD8-4D51-B879-17783197A838}" type="slidenum">
              <a:rPr lang="en-US" altLang="en-US" smtClean="0">
                <a:latin typeface="Comic Sans MS" pitchFamily="66" charset="0"/>
              </a:rPr>
              <a:pPr/>
              <a:t>59</a:t>
            </a:fld>
            <a:endParaRPr lang="en-US" altLang="en-US">
              <a:latin typeface="Comic Sans MS" pitchFamily="66" charset="0"/>
            </a:endParaRPr>
          </a:p>
        </p:txBody>
      </p:sp>
      <p:sp>
        <p:nvSpPr>
          <p:cNvPr id="46085" name="Rectangle 2"/>
          <p:cNvSpPr>
            <a:spLocks noGrp="1" noChangeArrowheads="1"/>
          </p:cNvSpPr>
          <p:nvPr>
            <p:ph type="title"/>
          </p:nvPr>
        </p:nvSpPr>
        <p:spPr>
          <a:xfrm>
            <a:off x="696913" y="47625"/>
            <a:ext cx="7772400" cy="604838"/>
          </a:xfrm>
        </p:spPr>
        <p:txBody>
          <a:bodyPr/>
          <a:lstStyle/>
          <a:p>
            <a:r>
              <a:rPr lang="en-US" altLang="en-US"/>
              <a:t>Fulwyler’s Sorter</a:t>
            </a:r>
          </a:p>
        </p:txBody>
      </p:sp>
      <p:pic>
        <p:nvPicPr>
          <p:cNvPr id="46086"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6348413" y="4183063"/>
            <a:ext cx="2673350" cy="2301875"/>
          </a:xfrm>
        </p:spPr>
      </p:pic>
      <p:pic>
        <p:nvPicPr>
          <p:cNvPr id="46087" name="Picture 4"/>
          <p:cNvPicPr>
            <a:picLocks noChangeAspect="1" noChangeArrowheads="1"/>
          </p:cNvPicPr>
          <p:nvPr/>
        </p:nvPicPr>
        <p:blipFill>
          <a:blip r:embed="rId4">
            <a:extLst>
              <a:ext uri="{28A0092B-C50C-407E-A947-70E740481C1C}">
                <a14:useLocalDpi xmlns:a14="http://schemas.microsoft.com/office/drawing/2010/main" val="0"/>
              </a:ext>
            </a:extLst>
          </a:blip>
          <a:srcRect b="6348"/>
          <a:stretch>
            <a:fillRect/>
          </a:stretch>
        </p:blipFill>
        <p:spPr bwMode="auto">
          <a:xfrm>
            <a:off x="28575" y="779463"/>
            <a:ext cx="4033838" cy="2833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8" name="Picture 6"/>
          <p:cNvPicPr>
            <a:picLocks noChangeAspect="1" noChangeArrowheads="1"/>
          </p:cNvPicPr>
          <p:nvPr/>
        </p:nvPicPr>
        <p:blipFill>
          <a:blip r:embed="rId5">
            <a:extLst>
              <a:ext uri="{28A0092B-C50C-407E-A947-70E740481C1C}">
                <a14:useLocalDpi xmlns:a14="http://schemas.microsoft.com/office/drawing/2010/main" val="0"/>
              </a:ext>
            </a:extLst>
          </a:blip>
          <a:srcRect l="1959" b="18990"/>
          <a:stretch>
            <a:fillRect/>
          </a:stretch>
        </p:blipFill>
        <p:spPr bwMode="auto">
          <a:xfrm>
            <a:off x="344488" y="3835400"/>
            <a:ext cx="3573462" cy="2214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8925" y="649288"/>
            <a:ext cx="2227263" cy="36401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90" name="Picture 5"/>
          <p:cNvPicPr>
            <a:picLocks noChangeAspect="1" noChangeArrowheads="1"/>
          </p:cNvPicPr>
          <p:nvPr/>
        </p:nvPicPr>
        <p:blipFill>
          <a:blip r:embed="rId7">
            <a:extLst>
              <a:ext uri="{28A0092B-C50C-407E-A947-70E740481C1C}">
                <a14:useLocalDpi xmlns:a14="http://schemas.microsoft.com/office/drawing/2010/main" val="0"/>
              </a:ext>
            </a:extLst>
          </a:blip>
          <a:srcRect l="11804" t="12523" b="18503"/>
          <a:stretch>
            <a:fillRect/>
          </a:stretch>
        </p:blipFill>
        <p:spPr bwMode="auto">
          <a:xfrm>
            <a:off x="6178550" y="1830388"/>
            <a:ext cx="2965450" cy="173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advTm="57538"/>
    </mc:Choice>
    <mc:Fallback xmlns="">
      <p:transition spd="slow" advTm="57538"/>
    </mc:Fallback>
  </mc:AlternateContent>
  <p:extLst>
    <p:ext uri="{3A86A75C-4F4B-4683-9AE1-C65F6400EC91}">
      <p14:laserTraceLst xmlns:p14="http://schemas.microsoft.com/office/powerpoint/2010/main">
        <p14:tracePtLst>
          <p14:tracePt t="17270" x="4870450" y="5492750"/>
          <p14:tracePt t="17460" x="4864100" y="5492750"/>
          <p14:tracePt t="17468" x="4838700" y="5492750"/>
          <p14:tracePt t="17486" x="4806950" y="5492750"/>
          <p14:tracePt t="17503" x="4768850" y="5473700"/>
          <p14:tracePt t="17519" x="4679950" y="5429250"/>
          <p14:tracePt t="17536" x="4629150" y="5391150"/>
          <p14:tracePt t="17553" x="4578350" y="5346700"/>
          <p14:tracePt t="17569" x="4565650" y="5327650"/>
          <p14:tracePt t="17585" x="4559300" y="5314950"/>
          <p14:tracePt t="17874" x="4559300" y="5302250"/>
          <p14:tracePt t="17886" x="4552950" y="5251450"/>
          <p14:tracePt t="17903" x="4552950" y="5187950"/>
          <p14:tracePt t="17919" x="4552950" y="5060950"/>
          <p14:tracePt t="17936" x="4552950" y="4984750"/>
          <p14:tracePt t="17952" x="4552950" y="4889500"/>
          <p14:tracePt t="17970" x="4552950" y="4864100"/>
          <p14:tracePt t="17985" x="4552950" y="4838700"/>
          <p14:tracePt t="18003" x="4552950" y="4832350"/>
          <p14:tracePt t="18242" x="4552950" y="4819650"/>
          <p14:tracePt t="18250" x="4552950" y="4775200"/>
          <p14:tracePt t="18271" x="4552950" y="4762500"/>
          <p14:tracePt t="18286" x="4552950" y="4737100"/>
          <p14:tracePt t="18305" x="4559300" y="4724400"/>
          <p14:tracePt t="18322" x="4559300" y="4711700"/>
          <p14:tracePt t="18443" x="4559300" y="4718050"/>
          <p14:tracePt t="18457" x="4559300" y="4724400"/>
          <p14:tracePt t="18470" x="4559300" y="4730750"/>
          <p14:tracePt t="18487" x="4559300" y="4762500"/>
          <p14:tracePt t="18504" x="4559300" y="4781550"/>
          <p14:tracePt t="18520" x="4559300" y="4800600"/>
          <p14:tracePt t="18520" x="4559300" y="4826000"/>
          <p14:tracePt t="18537" x="4559300" y="4864100"/>
          <p14:tracePt t="18553" x="4559300" y="4889500"/>
          <p14:tracePt t="18570" x="4559300" y="4927600"/>
          <p14:tracePt t="18586" x="4559300" y="4946650"/>
          <p14:tracePt t="18604" x="4559300" y="4959350"/>
          <p14:tracePt t="18620" x="4565650" y="4959350"/>
          <p14:tracePt t="20843" x="4565650" y="4972050"/>
          <p14:tracePt t="20854" x="4565650" y="4984750"/>
          <p14:tracePt t="20890" x="4565650" y="4991100"/>
          <p14:tracePt t="21800" x="4572000" y="4991100"/>
          <p14:tracePt t="23007" x="4572000" y="5003800"/>
          <p14:tracePt t="23030" x="4572000" y="5010150"/>
          <p14:tracePt t="23053" x="4572000" y="5016500"/>
          <p14:tracePt t="23054" x="4578350" y="5041900"/>
          <p14:tracePt t="23070" x="4584700" y="5048250"/>
          <p14:tracePt t="23087" x="4591050" y="5067300"/>
          <p14:tracePt t="23125" x="4597400" y="5067300"/>
          <p14:tracePt t="23326" x="4597400" y="5080000"/>
          <p14:tracePt t="23335" x="4629150" y="5105400"/>
          <p14:tracePt t="23355" x="4654550" y="5118100"/>
          <p14:tracePt t="23370" x="4711700" y="5162550"/>
          <p14:tracePt t="23387" x="4743450" y="5187950"/>
          <p14:tracePt t="23403" x="4787900" y="5213350"/>
          <p14:tracePt t="23422" x="4800600" y="5226050"/>
          <p14:tracePt t="23438" x="4813300" y="5232400"/>
          <p14:tracePt t="23527" x="4813300" y="5238750"/>
          <p14:tracePt t="27856" x="4813300" y="5219700"/>
          <p14:tracePt t="27856" x="4787900" y="5162550"/>
          <p14:tracePt t="27869" x="4749800" y="5099050"/>
          <p14:tracePt t="27886" x="4667250" y="4876800"/>
          <p14:tracePt t="27903" x="4622800" y="4781550"/>
          <p14:tracePt t="27922" x="4597400" y="4692650"/>
          <p14:tracePt t="27936" x="4565650" y="4591050"/>
          <p14:tracePt t="27953" x="4565650" y="4572000"/>
          <p14:tracePt t="27970" x="4565650" y="4552950"/>
          <p14:tracePt t="28245" x="4540250" y="4533900"/>
          <p14:tracePt t="28250" x="4400550" y="4381500"/>
          <p14:tracePt t="28271" x="4235450" y="4197350"/>
          <p14:tracePt t="28287" x="4057650" y="3994150"/>
          <p14:tracePt t="28303" x="3765550" y="3644900"/>
          <p14:tracePt t="28323" x="3676650" y="3549650"/>
          <p14:tracePt t="28336" x="3587750" y="3454400"/>
          <p14:tracePt t="28353" x="3562350" y="3435350"/>
          <p14:tracePt t="28370" x="3543300" y="3435350"/>
          <p14:tracePt t="28564" x="3517900" y="3435350"/>
          <p14:tracePt t="28576" x="3397250" y="3416300"/>
          <p14:tracePt t="28588" x="3270250" y="3371850"/>
          <p14:tracePt t="28603" x="3086100" y="3295650"/>
          <p14:tracePt t="28620" x="2762250" y="3181350"/>
          <p14:tracePt t="28637" x="2673350" y="3162300"/>
          <p14:tracePt t="28653" x="2603500" y="3143250"/>
          <p14:tracePt t="28670" x="2520950" y="3130550"/>
          <p14:tracePt t="28836" x="2520950" y="3143250"/>
          <p14:tracePt t="28854" x="2508250" y="3162300"/>
          <p14:tracePt t="28855" x="2489200" y="3175000"/>
          <p14:tracePt t="28869" x="2406650" y="3200400"/>
          <p14:tracePt t="28887" x="2336800" y="3213100"/>
          <p14:tracePt t="28903" x="2184400" y="3225800"/>
          <p14:tracePt t="28920" x="2114550" y="3232150"/>
          <p14:tracePt t="28936" x="2057400" y="3238500"/>
          <p14:tracePt t="28953" x="1974850" y="3263900"/>
          <p14:tracePt t="28969" x="1943100" y="3276600"/>
          <p14:tracePt t="28986" x="1911350" y="3295650"/>
          <p14:tracePt t="29004" x="1898650" y="3308350"/>
          <p14:tracePt t="29020" x="1892300" y="3314700"/>
          <p14:tracePt t="29038" x="1879600" y="3321050"/>
          <p14:tracePt t="29054" x="1873250" y="3321050"/>
          <p14:tracePt t="29120" x="1873250" y="3333750"/>
          <p14:tracePt t="29136" x="1866900" y="3340100"/>
          <p14:tracePt t="29137" x="1860550" y="3352800"/>
          <p14:tracePt t="29153" x="1860550" y="3359150"/>
          <p14:tracePt t="29215" x="1860550" y="3365500"/>
          <p14:tracePt t="29227" x="1854200" y="3371850"/>
          <p14:tracePt t="29239" x="1854200" y="3378200"/>
          <p14:tracePt t="29380" x="1854200" y="3371850"/>
          <p14:tracePt t="29464" x="1854200" y="3365500"/>
          <p14:tracePt t="29470" x="1847850" y="3359150"/>
          <p14:tracePt t="29510" x="1847850" y="3352800"/>
          <p14:tracePt t="33721" x="1847850" y="3346450"/>
          <p14:tracePt t="33723" x="1847850" y="3333750"/>
          <p14:tracePt t="33739" x="1841500" y="3295650"/>
          <p14:tracePt t="33753" x="1784350" y="3155950"/>
          <p14:tracePt t="33786" x="1720850" y="3022600"/>
          <p14:tracePt t="33787" x="1549400" y="2743200"/>
          <p14:tracePt t="33804" x="1466850" y="2635250"/>
          <p14:tracePt t="33820" x="1377950" y="2527300"/>
          <p14:tracePt t="33840" x="1339850" y="2501900"/>
          <p14:tracePt t="33853" x="1314450" y="2489200"/>
          <p14:tracePt t="33870" x="1250950" y="2470150"/>
          <p14:tracePt t="33888" x="1225550" y="2470150"/>
          <p14:tracePt t="33903" x="1193800" y="2470150"/>
          <p14:tracePt t="33920" x="1149350" y="2476500"/>
          <p14:tracePt t="33938" x="1130300" y="2476500"/>
          <p14:tracePt t="33954" x="1111250" y="2489200"/>
          <p14:tracePt t="33970" x="1079500" y="2514600"/>
          <p14:tracePt t="33988" x="1054100" y="2533650"/>
          <p14:tracePt t="34003" x="990600" y="2578100"/>
          <p14:tracePt t="34022" x="971550" y="2597150"/>
          <p14:tracePt t="34037" x="933450" y="2628900"/>
          <p14:tracePt t="34055" x="920750" y="2641600"/>
          <p14:tracePt t="34112" x="920750" y="2647950"/>
          <p14:tracePt t="34118" x="920750" y="2660650"/>
          <p14:tracePt t="34138" x="914400" y="2660650"/>
          <p14:tracePt t="34360" x="914400" y="2667000"/>
          <p14:tracePt t="34407" x="914400" y="2673350"/>
          <p14:tracePt t="34431" x="914400" y="2686050"/>
          <p14:tracePt t="34443" x="914400" y="2692400"/>
          <p14:tracePt t="34454" x="914400" y="2705100"/>
          <p14:tracePt t="34470" x="914400" y="2736850"/>
          <p14:tracePt t="34487" x="914400" y="2787650"/>
          <p14:tracePt t="34504" x="914400" y="2806700"/>
          <p14:tracePt t="34521" x="914400" y="2819400"/>
          <p14:tracePt t="34537" x="914400" y="2825750"/>
          <p14:tracePt t="34702" x="914400" y="2806700"/>
          <p14:tracePt t="34708" x="914400" y="2781300"/>
          <p14:tracePt t="34720" x="914400" y="2743200"/>
          <p14:tracePt t="34736" x="914400" y="2654300"/>
          <p14:tracePt t="34754" x="920750" y="2616200"/>
          <p14:tracePt t="34770" x="927100" y="2578100"/>
          <p14:tracePt t="34787" x="927100" y="2565400"/>
          <p14:tracePt t="34803" x="933450" y="2552700"/>
          <p14:tracePt t="34820" x="958850" y="2527300"/>
          <p14:tracePt t="34837" x="984250" y="2495550"/>
          <p14:tracePt t="34854" x="1079500" y="2419350"/>
          <p14:tracePt t="34870" x="1174750" y="2355850"/>
          <p14:tracePt t="34887" x="1320800" y="2247900"/>
          <p14:tracePt t="34903" x="1644650" y="2082800"/>
          <p14:tracePt t="34921" x="1828800" y="1993900"/>
          <p14:tracePt t="34937" x="2120900" y="1822450"/>
          <p14:tracePt t="34954" x="2241550" y="1771650"/>
          <p14:tracePt t="34970" x="2374900" y="1714500"/>
          <p14:tracePt t="34987" x="2419350" y="1695450"/>
          <p14:tracePt t="35003" x="2457450" y="1689100"/>
          <p14:tracePt t="35020" x="2501900" y="1682750"/>
          <p14:tracePt t="35037" x="2527300" y="1682750"/>
          <p14:tracePt t="35054" x="2540000" y="1682750"/>
          <p14:tracePt t="35247" x="2546350" y="1682750"/>
          <p14:tracePt t="35255" x="2578100" y="1676400"/>
          <p14:tracePt t="35270" x="2609850" y="1670050"/>
          <p14:tracePt t="35288" x="2641600" y="1670050"/>
          <p14:tracePt t="35303" x="2730500" y="1670050"/>
          <p14:tracePt t="35320" x="2781300" y="1676400"/>
          <p14:tracePt t="35337" x="2914650" y="1708150"/>
          <p14:tracePt t="35354" x="2978150" y="1727200"/>
          <p14:tracePt t="35370" x="3041650" y="1771650"/>
          <p14:tracePt t="35387" x="3149600" y="1860550"/>
          <p14:tracePt t="35404" x="3181350" y="1917700"/>
          <p14:tracePt t="35420" x="3213100" y="1981200"/>
          <p14:tracePt t="35420" x="3232150" y="2038350"/>
          <p14:tracePt t="35438" x="3251200" y="2089150"/>
          <p14:tracePt t="35453" x="3276600" y="2146300"/>
          <p14:tracePt t="35471" x="3289300" y="2190750"/>
          <p14:tracePt t="35487" x="3302000" y="2305050"/>
          <p14:tracePt t="35504" x="3308350" y="2413000"/>
          <p14:tracePt t="35520" x="3308350" y="2451100"/>
          <p14:tracePt t="35537" x="3302000" y="2501900"/>
          <p14:tracePt t="35553" x="3225800" y="2578100"/>
          <p14:tracePt t="35571" x="3168650" y="2609850"/>
          <p14:tracePt t="35587" x="3041650" y="2654300"/>
          <p14:tracePt t="35604" x="2978150" y="2686050"/>
          <p14:tracePt t="35620" x="2921000" y="2705100"/>
          <p14:tracePt t="35637" x="2787650" y="2724150"/>
          <p14:tracePt t="35653" x="2724150" y="2736850"/>
          <p14:tracePt t="35670" x="2571750" y="2736850"/>
          <p14:tracePt t="35687" x="2489200" y="2736850"/>
          <p14:tracePt t="35704" x="2330450" y="2692400"/>
          <p14:tracePt t="35720" x="2254250" y="2654300"/>
          <p14:tracePt t="35737" x="2197100" y="2609850"/>
          <p14:tracePt t="35753" x="2089150" y="2527300"/>
          <p14:tracePt t="35770" x="2051050" y="2476500"/>
          <p14:tracePt t="35787" x="2000250" y="2374900"/>
          <p14:tracePt t="35804" x="1987550" y="2317750"/>
          <p14:tracePt t="35820" x="1987550" y="2254250"/>
          <p14:tracePt t="35837" x="2006600" y="2095500"/>
          <p14:tracePt t="35853" x="2032000" y="2006600"/>
          <p14:tracePt t="35870" x="2146300" y="1828800"/>
          <p14:tracePt t="35886" x="2197100" y="1758950"/>
          <p14:tracePt t="35904" x="2254250" y="1708150"/>
          <p14:tracePt t="35920" x="2355850" y="1638300"/>
          <p14:tracePt t="35937" x="2413000" y="1619250"/>
          <p14:tracePt t="35953" x="2501900" y="1606550"/>
          <p14:tracePt t="35970" x="2552700" y="1606550"/>
          <p14:tracePt t="35987" x="2667000" y="1612900"/>
          <p14:tracePt t="36004" x="2736850" y="1651000"/>
          <p14:tracePt t="36020" x="2813050" y="1695450"/>
          <p14:tracePt t="36037" x="2952750" y="1809750"/>
          <p14:tracePt t="36053" x="3016250" y="1873250"/>
          <p14:tracePt t="36070" x="3136900" y="2063750"/>
          <p14:tracePt t="36087" x="3181350" y="2159000"/>
          <p14:tracePt t="36104" x="3219450" y="2260600"/>
          <p14:tracePt t="36120" x="3282950" y="2457450"/>
          <p14:tracePt t="36137" x="3308350" y="2546350"/>
          <p14:tracePt t="36153" x="3327400" y="2667000"/>
          <p14:tracePt t="36171" x="3327400" y="2692400"/>
          <p14:tracePt t="36186" x="3327400" y="2717800"/>
          <p14:tracePt t="36204" x="3333750" y="2717800"/>
          <p14:tracePt t="36631" x="3340100" y="2724150"/>
          <p14:tracePt t="36643" x="3352800" y="2724150"/>
          <p14:tracePt t="36654" x="3359150" y="2736850"/>
          <p14:tracePt t="36670" x="3365500" y="2736850"/>
          <p14:tracePt t="36785" x="3365500" y="2743200"/>
          <p14:tracePt t="36820" x="3365500" y="2749550"/>
          <p14:tracePt t="36822" x="3365500" y="2755900"/>
          <p14:tracePt t="36836" x="3371850" y="2755900"/>
          <p14:tracePt t="36853" x="3371850" y="2768600"/>
          <p14:tracePt t="36870" x="3371850" y="2774950"/>
          <p14:tracePt t="36886" x="3371850" y="2787650"/>
          <p14:tracePt t="36904" x="3371850" y="2794000"/>
          <p14:tracePt t="36920" x="3378200" y="2794000"/>
          <p14:tracePt t="40013" x="3384550" y="2806700"/>
          <p14:tracePt t="40019" x="3448050" y="2825750"/>
          <p14:tracePt t="40036" x="3511550" y="2857500"/>
          <p14:tracePt t="40055" x="3613150" y="2908300"/>
          <p14:tracePt t="40070" x="3937000" y="3073400"/>
          <p14:tracePt t="40103" x="4070350" y="3136900"/>
          <p14:tracePt t="40103" x="4318000" y="3289300"/>
          <p14:tracePt t="40121" x="4425950" y="3359150"/>
          <p14:tracePt t="40136" x="4514850" y="3429000"/>
          <p14:tracePt t="40153" x="4654550" y="3511550"/>
          <p14:tracePt t="40170" x="4705350" y="3536950"/>
          <p14:tracePt t="40189" x="4787900" y="3556000"/>
          <p14:tracePt t="40204" x="4819650" y="3562350"/>
          <p14:tracePt t="40221" x="4832350" y="3562350"/>
          <p14:tracePt t="40236" x="4851400" y="3562350"/>
          <p14:tracePt t="40497" x="4851400" y="3556000"/>
          <p14:tracePt t="40509" x="4851400" y="3536950"/>
          <p14:tracePt t="40520" x="4870450" y="3454400"/>
          <p14:tracePt t="40537" x="4895850" y="3384550"/>
          <p14:tracePt t="40554" x="4965700" y="3124200"/>
          <p14:tracePt t="40570" x="5003800" y="2965450"/>
          <p14:tracePt t="40587" x="5035550" y="2813050"/>
          <p14:tracePt t="40603" x="5080000" y="2578100"/>
          <p14:tracePt t="40620" x="5086350" y="2489200"/>
          <p14:tracePt t="40636" x="5092700" y="2374900"/>
          <p14:tracePt t="40654" x="5092700" y="2355850"/>
          <p14:tracePt t="40670" x="5092700" y="2343150"/>
          <p14:tracePt t="40670" x="5092700" y="2336800"/>
          <p14:tracePt t="40687" x="5080000" y="2336800"/>
          <p14:tracePt t="40703" x="5073650" y="2330450"/>
          <p14:tracePt t="40720" x="5029200" y="2317750"/>
          <p14:tracePt t="40737" x="5010150" y="2317750"/>
          <p14:tracePt t="40754" x="4972050" y="2298700"/>
          <p14:tracePt t="40770" x="4959350" y="2292350"/>
          <p14:tracePt t="40787" x="4940300" y="2279650"/>
          <p14:tracePt t="40803" x="4921250" y="2247900"/>
          <p14:tracePt t="40820" x="4914900" y="2235200"/>
          <p14:tracePt t="40836" x="4914900" y="2209800"/>
          <p14:tracePt t="40877" x="4914900" y="2203450"/>
          <p14:tracePt t="41100" x="4902200" y="2203450"/>
          <p14:tracePt t="41107" x="4889500" y="2209800"/>
          <p14:tracePt t="41120" x="4864100" y="2216150"/>
          <p14:tracePt t="41137" x="4857750" y="2216150"/>
          <p14:tracePt t="41153" x="4851400" y="2222500"/>
          <p14:tracePt t="41170" x="4838700" y="2222500"/>
          <p14:tracePt t="41187" x="4832350" y="2228850"/>
          <p14:tracePt t="41203" x="4819650" y="2260600"/>
          <p14:tracePt t="41220" x="4806950" y="2298700"/>
          <p14:tracePt t="41236" x="4787900" y="2362200"/>
          <p14:tracePt t="41253" x="4749800" y="2546350"/>
          <p14:tracePt t="41269" x="4718050" y="2686050"/>
          <p14:tracePt t="41287" x="4699000" y="2851150"/>
          <p14:tracePt t="41303" x="4692650" y="2921000"/>
          <p14:tracePt t="41320" x="4692650" y="2990850"/>
          <p14:tracePt t="41336" x="4692650" y="3111500"/>
          <p14:tracePt t="41354" x="4692650" y="3162300"/>
          <p14:tracePt t="41370" x="4699000" y="3244850"/>
          <p14:tracePt t="41387" x="4711700" y="3276600"/>
          <p14:tracePt t="41403" x="4730750" y="3308350"/>
          <p14:tracePt t="41420" x="4743450" y="3327400"/>
          <p14:tracePt t="41436" x="4756150" y="3333750"/>
          <p14:tracePt t="41453" x="4768850" y="3340100"/>
          <p14:tracePt t="41470" x="4775200" y="3340100"/>
          <p14:tracePt t="41486" x="4794250" y="3346450"/>
          <p14:tracePt t="41504" x="4806950" y="3346450"/>
          <p14:tracePt t="41520" x="4819650" y="3346450"/>
          <p14:tracePt t="41537" x="4864100" y="3308350"/>
          <p14:tracePt t="41553" x="4889500" y="3270250"/>
          <p14:tracePt t="41586" x="4927600" y="3181350"/>
          <p14:tracePt t="41587" x="4953000" y="3124200"/>
          <p14:tracePt t="41603" x="4972050" y="3060700"/>
          <p14:tracePt t="41619" x="4984750" y="2914650"/>
          <p14:tracePt t="41637" x="4997450" y="2832100"/>
          <p14:tracePt t="41653" x="5016500" y="2667000"/>
          <p14:tracePt t="41670" x="5022850" y="2584450"/>
          <p14:tracePt t="41686" x="5022850" y="2489200"/>
          <p14:tracePt t="41703" x="5022850" y="2355850"/>
          <p14:tracePt t="41719" x="5022850" y="2324100"/>
          <p14:tracePt t="41737" x="4991100" y="2279650"/>
          <p14:tracePt t="41753" x="4984750" y="2273300"/>
          <p14:tracePt t="41770" x="4978400" y="2266950"/>
          <p14:tracePt t="41857" x="4972050" y="2266950"/>
          <p14:tracePt t="42190" x="4965700" y="2266950"/>
          <p14:tracePt t="42203" x="4959350" y="2279650"/>
          <p14:tracePt t="42203" x="4946650" y="2292350"/>
          <p14:tracePt t="42220" x="4921250" y="2349500"/>
          <p14:tracePt t="42237" x="4902200" y="2419350"/>
          <p14:tracePt t="42253" x="4883150" y="2501900"/>
          <p14:tracePt t="42270" x="4864100" y="2705100"/>
          <p14:tracePt t="42286" x="4864100" y="2806700"/>
          <p14:tracePt t="42303" x="4864100" y="2946400"/>
          <p14:tracePt t="42319" x="4864100" y="2984500"/>
          <p14:tracePt t="42337" x="4864100" y="3009900"/>
          <p14:tracePt t="42353" x="4864100" y="3022600"/>
          <p14:tracePt t="42415" x="4864100" y="3028950"/>
          <p14:tracePt t="42875" x="4864100" y="3041650"/>
          <p14:tracePt t="42886" x="4864100" y="3054350"/>
          <p14:tracePt t="42888" x="4857750" y="3079750"/>
          <p14:tracePt t="42903" x="4845050" y="3111500"/>
          <p14:tracePt t="42921" x="4832350" y="3175000"/>
          <p14:tracePt t="42936" x="4826000" y="3194050"/>
          <p14:tracePt t="42953" x="4826000" y="3232150"/>
          <p14:tracePt t="42970" x="4826000" y="3251200"/>
          <p14:tracePt t="42987" x="4826000" y="3263900"/>
          <p14:tracePt t="43003" x="4826000" y="3276600"/>
          <p14:tracePt t="43041" x="4826000" y="3282950"/>
          <p14:tracePt t="43703" x="4826000" y="3276600"/>
          <p14:tracePt t="43710" x="4826000" y="3257550"/>
          <p14:tracePt t="43720" x="4826000" y="3225800"/>
          <p14:tracePt t="43736" x="4826000" y="3067050"/>
          <p14:tracePt t="43769" x="4838700" y="2921000"/>
          <p14:tracePt t="43770" x="4857750" y="2508250"/>
          <p14:tracePt t="43787" x="4864100" y="2362200"/>
          <p14:tracePt t="43803" x="4876800" y="2247900"/>
          <p14:tracePt t="43820" x="4876800" y="2152650"/>
          <p14:tracePt t="43836" x="4876800" y="2139950"/>
          <p14:tracePt t="45109" x="4876800" y="2146300"/>
          <p14:tracePt t="45120" x="4864100" y="2241550"/>
          <p14:tracePt t="45136" x="4857750" y="2343150"/>
          <p14:tracePt t="45152" x="4857750" y="2540000"/>
          <p14:tracePt t="45169" x="4857750" y="2914650"/>
          <p14:tracePt t="45185" x="4857750" y="3041650"/>
          <p14:tracePt t="45202" x="4870450" y="3162300"/>
          <p14:tracePt t="45218" x="4876800" y="3194050"/>
          <p14:tracePt t="45238" x="4883150" y="3206750"/>
          <p14:tracePt t="45252" x="4883150" y="3213100"/>
          <p14:tracePt t="45287" x="4883150" y="3219450"/>
          <p14:tracePt t="45369" x="4883150" y="3225800"/>
          <p14:tracePt t="45385" x="4889500" y="3232150"/>
          <p14:tracePt t="45386" x="4889500" y="3238500"/>
          <p14:tracePt t="45402" x="4889500" y="3251200"/>
          <p14:tracePt t="45441" x="4889500" y="3257550"/>
          <p14:tracePt t="45476" x="4889500" y="3263900"/>
          <p14:tracePt t="45486" x="4889500" y="3270250"/>
          <p14:tracePt t="45505" x="4889500" y="3276600"/>
          <p14:tracePt t="46458" x="4889500" y="3270250"/>
          <p14:tracePt t="46469" x="4889500" y="3225800"/>
          <p14:tracePt t="46488" x="4889500" y="3181350"/>
          <p14:tracePt t="46502" x="4883150" y="3035300"/>
          <p14:tracePt t="46519" x="4883150" y="2933700"/>
          <p14:tracePt t="46535" x="4870450" y="2692400"/>
          <p14:tracePt t="46554" x="4870450" y="2597150"/>
          <p14:tracePt t="46568" x="4857750" y="2489200"/>
          <p14:tracePt t="46587" x="4845050" y="2470150"/>
          <p14:tracePt t="46602" x="4845050" y="2463800"/>
          <p14:tracePt t="49948" x="4845050" y="2476500"/>
          <p14:tracePt t="49958" x="4832350" y="2533650"/>
          <p14:tracePt t="49970" x="4781550" y="2787650"/>
          <p14:tracePt t="49985" x="4756150" y="2984500"/>
          <p14:tracePt t="50001" x="4730750" y="3333750"/>
          <p14:tracePt t="50018" x="4718050" y="3467100"/>
          <p14:tracePt t="50035" x="4718050" y="3543300"/>
          <p14:tracePt t="50052" x="4718050" y="3644900"/>
          <p14:tracePt t="50068" x="4718050" y="3683000"/>
          <p14:tracePt t="50085" x="4718050" y="3702050"/>
          <p14:tracePt t="50103" x="4718050" y="3708400"/>
          <p14:tracePt t="50196" x="4724400" y="3727450"/>
          <p14:tracePt t="50208" x="4730750" y="3746500"/>
          <p14:tracePt t="50219" x="4737100" y="3771900"/>
          <p14:tracePt t="50220" x="4749800" y="3797300"/>
          <p14:tracePt t="50236" x="4762500" y="3835400"/>
          <p14:tracePt t="50253" x="4787900" y="3911600"/>
          <p14:tracePt t="50270" x="4800600" y="3930650"/>
          <p14:tracePt t="50286" x="4813300" y="3949700"/>
          <p14:tracePt t="50286" x="4819650" y="3949700"/>
          <p14:tracePt t="50539" x="4813300" y="4000500"/>
          <p14:tracePt t="50552" x="4800600" y="4076700"/>
          <p14:tracePt t="50569" x="4787900" y="4165600"/>
          <p14:tracePt t="50570" x="4781550" y="4343400"/>
          <p14:tracePt t="50586" x="4781550" y="4425950"/>
          <p14:tracePt t="50603" x="4781550" y="4495800"/>
          <p14:tracePt t="50619" x="4800600" y="4597400"/>
          <p14:tracePt t="50636" x="4806950" y="4635500"/>
          <p14:tracePt t="50652" x="4826000" y="4692650"/>
          <p14:tracePt t="50670" x="4832350" y="4730750"/>
          <p14:tracePt t="50703" x="4832350" y="4743450"/>
          <p14:tracePt t="50740" x="4832350" y="4749800"/>
          <p14:tracePt t="50776" x="4832350" y="4756150"/>
          <p14:tracePt t="50787" x="4832350" y="4762500"/>
          <p14:tracePt t="50803" x="4832350" y="4768850"/>
          <p14:tracePt t="50819" x="4832350" y="4775200"/>
          <p14:tracePt t="50836" x="4832350" y="4781550"/>
          <p14:tracePt t="50852" x="4832350" y="4787900"/>
          <p14:tracePt t="50869" x="4832350" y="4794250"/>
          <p14:tracePt t="51118" x="4832350" y="4813300"/>
          <p14:tracePt t="51129" x="4832350" y="4832350"/>
          <p14:tracePt t="51136" x="4832350" y="4857750"/>
          <p14:tracePt t="51153" x="4832350" y="4883150"/>
          <p14:tracePt t="51170" x="4832350" y="4895850"/>
          <p14:tracePt t="51186" x="4832350" y="4902200"/>
          <p14:tracePt t="51203" x="4832350" y="4908550"/>
          <p14:tracePt t="51219" x="4832350" y="4914900"/>
          <p14:tracePt t="54193" x="4838700" y="4914900"/>
          <p14:tracePt t="54477" x="4851400" y="4914900"/>
          <p14:tracePt t="54489" x="4927600" y="4883150"/>
          <p14:tracePt t="54503" x="5022850" y="4826000"/>
          <p14:tracePt t="54521" x="5181600" y="4711700"/>
          <p14:tracePt t="54536" x="5556250" y="4438650"/>
          <p14:tracePt t="54552" x="5702300" y="4324350"/>
          <p14:tracePt t="54569" x="5892800" y="4203700"/>
          <p14:tracePt t="54585" x="5937250" y="4178300"/>
          <p14:tracePt t="54602" x="5956300" y="4165600"/>
          <p14:tracePt t="54619" x="5969000" y="4152900"/>
          <p14:tracePt t="54636" x="5962650" y="4152900"/>
          <p14:tracePt t="54832" x="5969000" y="4152900"/>
          <p14:tracePt t="54844" x="5988050" y="4140200"/>
          <p14:tracePt t="54854" x="6134100" y="4044950"/>
          <p14:tracePt t="54869" x="6292850" y="3924300"/>
          <p14:tracePt t="54886" x="6496050" y="3759200"/>
          <p14:tracePt t="54902" x="6858000" y="3454400"/>
          <p14:tracePt t="54921" x="7004050" y="3352800"/>
          <p14:tracePt t="54935" x="7137400" y="3244850"/>
          <p14:tracePt t="54953" x="7156450" y="3232150"/>
          <p14:tracePt t="54969" x="7175500" y="3219450"/>
          <p14:tracePt t="54986" x="7181850" y="3213100"/>
          <p14:tracePt t="55187" x="7175500" y="3238500"/>
          <p14:tracePt t="55188" x="7137400" y="3282950"/>
          <p14:tracePt t="55219" x="7086600" y="3365500"/>
          <p14:tracePt t="55221" x="6864350" y="3721100"/>
          <p14:tracePt t="55237" x="6737350" y="3930650"/>
          <p14:tracePt t="55254" x="6477000" y="4381500"/>
          <p14:tracePt t="55271" x="6375400" y="4584700"/>
          <p14:tracePt t="55286" x="6292850" y="4737100"/>
          <p14:tracePt t="55302" x="6210300" y="4933950"/>
          <p14:tracePt t="55320" x="6191250" y="4997450"/>
          <p14:tracePt t="55336" x="6184900" y="5041900"/>
          <p14:tracePt t="55336" x="6184900" y="5067300"/>
          <p14:tracePt t="55353" x="6184900" y="5086350"/>
          <p14:tracePt t="55369" x="6178550" y="5099050"/>
          <p14:tracePt t="55566" x="6140450" y="5137150"/>
          <p14:tracePt t="55577" x="6057900" y="5238750"/>
          <p14:tracePt t="55586" x="5740400" y="5594350"/>
          <p14:tracePt t="55602" x="5607050" y="5727700"/>
          <p14:tracePt t="55619" x="5492750" y="5822950"/>
          <p14:tracePt t="55635" x="5378450" y="5892800"/>
          <p14:tracePt t="55653" x="5353050" y="5905500"/>
          <p14:tracePt t="55669" x="5334000" y="5911850"/>
          <p14:tracePt t="56078"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ate Placeholder 4"/>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D6B0DAA7-46F2-8C45-AB2B-2DDCA7A2B547}" type="datetime12">
              <a:rPr lang="en-US" altLang="en-US" smtClean="0"/>
              <a:t>6:53 PM</a:t>
            </a:fld>
            <a:endParaRPr lang="en-US" altLang="en-US"/>
          </a:p>
        </p:txBody>
      </p:sp>
      <p:sp>
        <p:nvSpPr>
          <p:cNvPr id="7172" name="Slide Number Placeholder 6"/>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C562B63A-BC49-45C3-BADA-0FF3D77521EE}" type="slidenum">
              <a:rPr lang="en-US" altLang="en-US" smtClean="0">
                <a:latin typeface="Comic Sans MS" pitchFamily="66" charset="0"/>
              </a:rPr>
              <a:pPr/>
              <a:t>6</a:t>
            </a:fld>
            <a:endParaRPr lang="en-US" altLang="en-US">
              <a:latin typeface="Comic Sans MS" pitchFamily="66" charset="0"/>
            </a:endParaRPr>
          </a:p>
        </p:txBody>
      </p:sp>
      <p:sp>
        <p:nvSpPr>
          <p:cNvPr id="7173" name="Rectangle 2050"/>
          <p:cNvSpPr>
            <a:spLocks noGrp="1" noChangeArrowheads="1"/>
          </p:cNvSpPr>
          <p:nvPr>
            <p:ph type="title"/>
          </p:nvPr>
        </p:nvSpPr>
        <p:spPr>
          <a:xfrm>
            <a:off x="614363" y="0"/>
            <a:ext cx="7772400" cy="666750"/>
          </a:xfrm>
        </p:spPr>
        <p:txBody>
          <a:bodyPr/>
          <a:lstStyle/>
          <a:p>
            <a:r>
              <a:rPr lang="en-US" altLang="en-US" dirty="0"/>
              <a:t>Additional Background Sources</a:t>
            </a:r>
          </a:p>
        </p:txBody>
      </p:sp>
      <p:sp>
        <p:nvSpPr>
          <p:cNvPr id="7174" name="Rectangle 2051"/>
          <p:cNvSpPr>
            <a:spLocks noGrp="1" noChangeArrowheads="1"/>
          </p:cNvSpPr>
          <p:nvPr>
            <p:ph type="body" sz="half" idx="1"/>
          </p:nvPr>
        </p:nvSpPr>
        <p:spPr>
          <a:xfrm>
            <a:off x="0" y="1131888"/>
            <a:ext cx="3810000" cy="1819275"/>
          </a:xfrm>
        </p:spPr>
        <p:txBody>
          <a:bodyPr/>
          <a:lstStyle/>
          <a:p>
            <a:r>
              <a:rPr lang="en-US" altLang="en-US" sz="1200" dirty="0" err="1"/>
              <a:t>Powerpoint</a:t>
            </a:r>
            <a:r>
              <a:rPr lang="en-US" altLang="en-US" sz="1200" dirty="0"/>
              <a:t> presentations references as J.Paul Robinson (</a:t>
            </a:r>
            <a:r>
              <a:rPr lang="en-US" altLang="en-US" sz="1400" b="1" dirty="0">
                <a:solidFill>
                  <a:srgbClr val="FC0128"/>
                </a:solidFill>
              </a:rPr>
              <a:t>JPR</a:t>
            </a:r>
            <a:r>
              <a:rPr lang="en-US" altLang="en-US" sz="1200" dirty="0"/>
              <a:t>); Robert </a:t>
            </a:r>
            <a:r>
              <a:rPr lang="en-US" altLang="en-US" sz="1200" dirty="0" err="1"/>
              <a:t>Murphry</a:t>
            </a:r>
            <a:r>
              <a:rPr lang="en-US" altLang="en-US" sz="1200" dirty="0"/>
              <a:t> (</a:t>
            </a:r>
            <a:r>
              <a:rPr lang="en-US" altLang="en-US" sz="1400" b="1" dirty="0">
                <a:solidFill>
                  <a:srgbClr val="FC0128"/>
                </a:solidFill>
              </a:rPr>
              <a:t>RFM</a:t>
            </a:r>
            <a:r>
              <a:rPr lang="en-US" altLang="en-US" sz="1200" dirty="0"/>
              <a:t>), Carleton Stewart (</a:t>
            </a:r>
            <a:r>
              <a:rPr lang="en-US" altLang="en-US" sz="1400" b="1" dirty="0">
                <a:solidFill>
                  <a:srgbClr val="FC0128"/>
                </a:solidFill>
              </a:rPr>
              <a:t>CS</a:t>
            </a:r>
            <a:r>
              <a:rPr lang="en-US" altLang="en-US" sz="1200" dirty="0"/>
              <a:t>)</a:t>
            </a:r>
          </a:p>
          <a:p>
            <a:r>
              <a:rPr lang="en-US" altLang="en-US" sz="1200" dirty="0"/>
              <a:t>Web sources of these presentation are:</a:t>
            </a:r>
          </a:p>
          <a:p>
            <a:r>
              <a:rPr lang="en-US" altLang="en-US" sz="1200" dirty="0">
                <a:hlinkClick r:id="rId3"/>
              </a:rPr>
              <a:t>http://www.cyto.purdue.edu/flowcyt/educate/pptslide.htm</a:t>
            </a:r>
            <a:endParaRPr lang="en-US" altLang="en-US" sz="1200" dirty="0"/>
          </a:p>
          <a:p>
            <a:r>
              <a:rPr lang="en-US" altLang="en-US" sz="1200" dirty="0"/>
              <a:t>http://</a:t>
            </a:r>
            <a:r>
              <a:rPr lang="en-US" altLang="en-US" sz="1200" dirty="0" err="1"/>
              <a:t>www.cyto.purdue.edu</a:t>
            </a:r>
            <a:r>
              <a:rPr lang="en-US" altLang="en-US" sz="1200" dirty="0"/>
              <a:t>/</a:t>
            </a:r>
            <a:r>
              <a:rPr lang="en-US" altLang="en-US" sz="1200" dirty="0" err="1"/>
              <a:t>flowcyt</a:t>
            </a:r>
            <a:r>
              <a:rPr lang="en-US" altLang="en-US" sz="1200" dirty="0"/>
              <a:t>/educate1.htm</a:t>
            </a:r>
          </a:p>
        </p:txBody>
      </p:sp>
      <p:sp>
        <p:nvSpPr>
          <p:cNvPr id="7175" name="Text Box 2052"/>
          <p:cNvSpPr txBox="1">
            <a:spLocks noChangeArrowheads="1"/>
          </p:cNvSpPr>
          <p:nvPr/>
        </p:nvSpPr>
        <p:spPr bwMode="auto">
          <a:xfrm>
            <a:off x="346075" y="3181350"/>
            <a:ext cx="79200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000">
                <a:latin typeface="Comic Sans MS" pitchFamily="66" charset="0"/>
              </a:rPr>
              <a:t>Additional Sources include the Purdue Cytometry CD-ROM series</a:t>
            </a:r>
          </a:p>
        </p:txBody>
      </p:sp>
      <p:pic>
        <p:nvPicPr>
          <p:cNvPr id="7176" name="Picture 2053" descr="cd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4463" y="1122363"/>
            <a:ext cx="1235075" cy="1309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7" name="Picture 2054" descr="flocel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8725" y="1184275"/>
            <a:ext cx="1277938" cy="1262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8" name="Picture 2055" descr="isac11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062413"/>
            <a:ext cx="1295400" cy="1258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9" name="Picture 2056" descr="cd2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13338" y="1179513"/>
            <a:ext cx="1266825"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0" name="Picture 2057" descr="cd3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34138" y="1179513"/>
            <a:ext cx="1266825" cy="126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1" name="Text Box 2058"/>
          <p:cNvSpPr txBox="1">
            <a:spLocks noChangeArrowheads="1"/>
          </p:cNvSpPr>
          <p:nvPr/>
        </p:nvSpPr>
        <p:spPr bwMode="auto">
          <a:xfrm>
            <a:off x="155575" y="5335588"/>
            <a:ext cx="78867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 Vol. 5	        Vol. 6             Vol. 7	       Vol. 8     Microscopy 1 	Microscopy II</a:t>
            </a:r>
          </a:p>
        </p:txBody>
      </p:sp>
      <p:pic>
        <p:nvPicPr>
          <p:cNvPr id="7182" name="Picture 2062" descr="cover1bb"/>
          <p:cNvPicPr>
            <a:picLocks noGrp="1" noChangeAspect="1" noChangeArrowheads="1"/>
          </p:cNvPicPr>
          <p:nvPr>
            <p:ph sz="half" idx="2"/>
          </p:nvPr>
        </p:nvPicPr>
        <p:blipFill>
          <a:blip r:embed="rId9">
            <a:extLst>
              <a:ext uri="{28A0092B-C50C-407E-A947-70E740481C1C}">
                <a14:useLocalDpi xmlns:a14="http://schemas.microsoft.com/office/drawing/2010/main" val="0"/>
              </a:ext>
            </a:extLst>
          </a:blip>
          <a:srcRect/>
          <a:stretch>
            <a:fillRect/>
          </a:stretch>
        </p:blipFill>
        <p:spPr>
          <a:xfrm>
            <a:off x="5235575" y="4081463"/>
            <a:ext cx="1231900" cy="1250950"/>
          </a:xfrm>
          <a:noFill/>
        </p:spPr>
      </p:pic>
      <p:sp>
        <p:nvSpPr>
          <p:cNvPr id="7183" name="Rectangle 2065"/>
          <p:cNvSpPr>
            <a:spLocks noChangeArrowheads="1"/>
          </p:cNvSpPr>
          <p:nvPr/>
        </p:nvSpPr>
        <p:spPr bwMode="auto">
          <a:xfrm>
            <a:off x="4084638" y="2576513"/>
            <a:ext cx="46990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t>Vol. 1	      Vol. 2             Vol. 3	     Vol. 4</a:t>
            </a:r>
          </a:p>
        </p:txBody>
      </p:sp>
      <p:pic>
        <p:nvPicPr>
          <p:cNvPr id="7184" name="Picture 206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71925" y="4108450"/>
            <a:ext cx="1239838" cy="1239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5" name="Picture 206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3513" y="4103688"/>
            <a:ext cx="1241425" cy="1241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6" name="Picture 206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93825" y="4071938"/>
            <a:ext cx="1260475" cy="1260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87" name="Picture 206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00813" y="4089400"/>
            <a:ext cx="1236662" cy="1231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88" name="Rectangle 2070"/>
          <p:cNvSpPr>
            <a:spLocks noChangeArrowheads="1"/>
          </p:cNvSpPr>
          <p:nvPr/>
        </p:nvSpPr>
        <p:spPr bwMode="auto">
          <a:xfrm>
            <a:off x="1403350" y="5897563"/>
            <a:ext cx="623887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2400">
                <a:solidFill>
                  <a:schemeClr val="accent2"/>
                </a:solidFill>
              </a:rPr>
              <a:t>http://www.cyto.purdue.edu/flowcyt/cdseries.htm</a:t>
            </a:r>
          </a:p>
        </p:txBody>
      </p:sp>
      <p:pic>
        <p:nvPicPr>
          <p:cNvPr id="7189" name="Picture 207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20025" y="3721100"/>
            <a:ext cx="1160463" cy="163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90" name="Text Box 2072"/>
          <p:cNvSpPr txBox="1">
            <a:spLocks noChangeArrowheads="1"/>
          </p:cNvSpPr>
          <p:nvPr/>
        </p:nvSpPr>
        <p:spPr bwMode="auto">
          <a:xfrm>
            <a:off x="8107363" y="532288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7191" name="Text Box 2074"/>
          <p:cNvSpPr txBox="1">
            <a:spLocks noChangeArrowheads="1"/>
          </p:cNvSpPr>
          <p:nvPr/>
        </p:nvSpPr>
        <p:spPr bwMode="auto">
          <a:xfrm>
            <a:off x="8259763" y="547528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endParaRPr lang="en-US" altLang="en-US"/>
          </a:p>
        </p:txBody>
      </p:sp>
      <p:sp>
        <p:nvSpPr>
          <p:cNvPr id="7192" name="Text Box 2075"/>
          <p:cNvSpPr txBox="1">
            <a:spLocks noChangeArrowheads="1"/>
          </p:cNvSpPr>
          <p:nvPr/>
        </p:nvSpPr>
        <p:spPr bwMode="auto">
          <a:xfrm>
            <a:off x="8013700" y="5345113"/>
            <a:ext cx="102235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a:t>DVD V10</a:t>
            </a:r>
          </a:p>
        </p:txBody>
      </p:sp>
      <p:sp>
        <p:nvSpPr>
          <p:cNvPr id="3" name="TextBox 2">
            <a:extLst>
              <a:ext uri="{FF2B5EF4-FFF2-40B4-BE49-F238E27FC236}">
                <a16:creationId xmlns:a16="http://schemas.microsoft.com/office/drawing/2014/main" id="{C8840CF8-FF1D-B045-8A7C-3B0BB25BD27A}"/>
              </a:ext>
            </a:extLst>
          </p:cNvPr>
          <p:cNvSpPr txBox="1"/>
          <p:nvPr/>
        </p:nvSpPr>
        <p:spPr>
          <a:xfrm>
            <a:off x="861966" y="449838"/>
            <a:ext cx="7581947" cy="646331"/>
          </a:xfrm>
          <a:prstGeom prst="rect">
            <a:avLst/>
          </a:prstGeom>
          <a:noFill/>
        </p:spPr>
        <p:txBody>
          <a:bodyPr wrap="none" rtlCol="0">
            <a:spAutoFit/>
          </a:bodyPr>
          <a:lstStyle/>
          <a:p>
            <a:r>
              <a:rPr lang="en-US" altLang="en-US" dirty="0">
                <a:hlinkClick r:id="rId3"/>
              </a:rPr>
              <a:t>Go here to download:  http://www.cyto.purdue.edu/flowcyt/educate/pptslide.htm</a:t>
            </a:r>
            <a:endParaRPr lang="en-US" altLang="en-US" dirty="0"/>
          </a:p>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37388"/>
    </mc:Choice>
    <mc:Fallback xmlns="">
      <p:transition spd="slow" advTm="37388"/>
    </mc:Fallback>
  </mc:AlternateContent>
  <p:extLst>
    <p:ext uri="{3A86A75C-4F4B-4683-9AE1-C65F6400EC91}">
      <p14:laserTraceLst xmlns:p14="http://schemas.microsoft.com/office/powerpoint/2010/main">
        <p14:tracePtLst>
          <p14:tracePt t="20760" x="2806700" y="3657600"/>
          <p14:tracePt t="21183" x="2806700" y="3663950"/>
          <p14:tracePt t="21185" x="2806700" y="3676650"/>
          <p14:tracePt t="21200" x="2806700" y="3683000"/>
          <p14:tracePt t="21217" x="2806700" y="3702050"/>
          <p14:tracePt t="21236" x="2813050" y="3714750"/>
          <p14:tracePt t="21250" x="2832100" y="3746500"/>
          <p14:tracePt t="21267" x="2844800" y="3778250"/>
          <p14:tracePt t="21284" x="2870200" y="3835400"/>
          <p14:tracePt t="21301" x="2882900" y="3867150"/>
          <p14:tracePt t="21318" x="2895600" y="3905250"/>
          <p14:tracePt t="21334" x="2914650" y="3975100"/>
          <p14:tracePt t="21351" x="2921000" y="4006850"/>
          <p14:tracePt t="21367" x="2927350" y="4032250"/>
          <p14:tracePt t="21384" x="2940050" y="4057650"/>
          <p14:tracePt t="21644" x="2940050" y="4121150"/>
          <p14:tracePt t="21656" x="2940050" y="4203700"/>
          <p14:tracePt t="21657" x="2940050" y="4311650"/>
          <p14:tracePt t="21669" x="2946400" y="4476750"/>
          <p14:tracePt t="21684" x="2971800" y="4660900"/>
          <p14:tracePt t="21700" x="3041650" y="5003800"/>
          <p14:tracePt t="21719" x="3092450" y="5162550"/>
          <p14:tracePt t="21733" x="3181350" y="5403850"/>
          <p14:tracePt t="21767" x="3206750" y="5473700"/>
          <p14:tracePt t="21768" x="3244850" y="5562600"/>
          <p14:tracePt t="21998" x="3244850" y="5568950"/>
          <p14:tracePt t="22008" x="3244850" y="5594350"/>
          <p14:tracePt t="22017" x="3194050" y="5715000"/>
          <p14:tracePt t="22033" x="3181350" y="5784850"/>
          <p14:tracePt t="22051" x="3162300" y="5873750"/>
          <p14:tracePt t="22067" x="3155950" y="6026150"/>
          <p14:tracePt t="22084" x="3162300" y="6089650"/>
          <p14:tracePt t="22100" x="3200400" y="6184900"/>
          <p14:tracePt t="22118" x="3213100" y="6210300"/>
          <p14:tracePt t="22133" x="3232150" y="6229350"/>
          <p14:tracePt t="22151" x="3251200" y="6242050"/>
          <p14:tracePt t="22168" x="3257550" y="6242050"/>
          <p14:tracePt t="22184" x="3263900" y="6242050"/>
          <p14:tracePt t="22200" x="3282950" y="6242050"/>
          <p14:tracePt t="22218" x="3295650" y="6242050"/>
          <p14:tracePt t="22233" x="3327400" y="6235700"/>
          <p14:tracePt t="22251" x="3359150" y="6235700"/>
          <p14:tracePt t="22267" x="3416300" y="6235700"/>
          <p14:tracePt t="22284" x="3454400" y="6235700"/>
          <p14:tracePt t="22300" x="3536950" y="6235700"/>
          <p14:tracePt t="22318" x="3581400" y="6248400"/>
          <p14:tracePt t="22333" x="3625850" y="6267450"/>
          <p14:tracePt t="22351" x="3695700" y="6299200"/>
          <p14:tracePt t="22367" x="3727450" y="6318250"/>
          <p14:tracePt t="22384" x="3746500" y="6330950"/>
          <p14:tracePt t="22612" x="3759200" y="6330950"/>
          <p14:tracePt t="22625" x="3778250" y="6330950"/>
          <p14:tracePt t="22625" x="3803650" y="6330950"/>
          <p14:tracePt t="22636" x="3854450" y="6330950"/>
          <p14:tracePt t="22650" x="3924300" y="6330950"/>
          <p14:tracePt t="22667" x="4095750" y="6330950"/>
          <p14:tracePt t="22684" x="4191000" y="6330950"/>
          <p14:tracePt t="22700" x="4273550" y="6330950"/>
          <p14:tracePt t="22717" x="4406900" y="6330950"/>
          <p14:tracePt t="22733" x="4432300" y="6330950"/>
          <p14:tracePt t="22751" x="4470400" y="6330950"/>
          <p14:tracePt t="22790" x="4476750" y="6337300"/>
          <p14:tracePt t="24590" x="0" y="0"/>
        </p14:tracePtLst>
      </p14:laserTraceLst>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649A5-056C-7643-AEC6-2B144D9AD9A4}"/>
              </a:ext>
            </a:extLst>
          </p:cNvPr>
          <p:cNvSpPr>
            <a:spLocks noGrp="1"/>
          </p:cNvSpPr>
          <p:nvPr>
            <p:ph type="title"/>
          </p:nvPr>
        </p:nvSpPr>
        <p:spPr>
          <a:xfrm>
            <a:off x="-170847" y="133350"/>
            <a:ext cx="9790493" cy="460731"/>
          </a:xfrm>
        </p:spPr>
        <p:txBody>
          <a:bodyPr/>
          <a:lstStyle/>
          <a:p>
            <a:r>
              <a:rPr lang="en-US" sz="2400" dirty="0"/>
              <a:t>Personal perspective on why flow </a:t>
            </a:r>
            <a:r>
              <a:rPr lang="en-US" sz="2000" dirty="0"/>
              <a:t>cytometry</a:t>
            </a:r>
            <a:r>
              <a:rPr lang="en-US" sz="2400" dirty="0"/>
              <a:t> was important</a:t>
            </a:r>
          </a:p>
        </p:txBody>
      </p:sp>
      <p:pic>
        <p:nvPicPr>
          <p:cNvPr id="9" name="Flowtheinvention 2" descr="Flowtheinvention 2">
            <a:hlinkClick r:id="" action="ppaction://media"/>
            <a:extLst>
              <a:ext uri="{FF2B5EF4-FFF2-40B4-BE49-F238E27FC236}">
                <a16:creationId xmlns:a16="http://schemas.microsoft.com/office/drawing/2014/main" id="{713AF1E8-77F4-FE40-BBA5-0EDA70A6006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02159" y="1744063"/>
            <a:ext cx="6339682" cy="4863112"/>
          </a:xfrm>
        </p:spPr>
      </p:pic>
      <p:sp>
        <p:nvSpPr>
          <p:cNvPr id="4" name="Date Placeholder 3">
            <a:extLst>
              <a:ext uri="{FF2B5EF4-FFF2-40B4-BE49-F238E27FC236}">
                <a16:creationId xmlns:a16="http://schemas.microsoft.com/office/drawing/2014/main" id="{3D051E43-E195-D84A-9BA0-F0258EDDC70A}"/>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0D5A6459-29D3-7A4E-92F8-663C6AD0293A}"/>
              </a:ext>
            </a:extLst>
          </p:cNvPr>
          <p:cNvSpPr>
            <a:spLocks noGrp="1"/>
          </p:cNvSpPr>
          <p:nvPr>
            <p:ph type="sldNum" sz="quarter" idx="12"/>
          </p:nvPr>
        </p:nvSpPr>
        <p:spPr/>
        <p:txBody>
          <a:bodyPr/>
          <a:lstStyle/>
          <a:p>
            <a:pPr>
              <a:defRPr/>
            </a:pPr>
            <a:r>
              <a:rPr lang="en-US"/>
              <a:t>Page </a:t>
            </a:r>
            <a:fld id="{51A33C25-B002-4BD5-8BBA-097041D972EE}" type="slidenum">
              <a:rPr lang="en-US" smtClean="0"/>
              <a:pPr>
                <a:defRPr/>
              </a:pPr>
              <a:t>60</a:t>
            </a:fld>
            <a:endParaRPr lang="en-US"/>
          </a:p>
        </p:txBody>
      </p:sp>
      <p:sp>
        <p:nvSpPr>
          <p:cNvPr id="8" name="TextBox 7">
            <a:extLst>
              <a:ext uri="{FF2B5EF4-FFF2-40B4-BE49-F238E27FC236}">
                <a16:creationId xmlns:a16="http://schemas.microsoft.com/office/drawing/2014/main" id="{A69821D9-716D-A342-BD7F-2639415A2E8D}"/>
              </a:ext>
            </a:extLst>
          </p:cNvPr>
          <p:cNvSpPr txBox="1"/>
          <p:nvPr/>
        </p:nvSpPr>
        <p:spPr>
          <a:xfrm>
            <a:off x="487680" y="861020"/>
            <a:ext cx="8168640" cy="923330"/>
          </a:xfrm>
          <a:prstGeom prst="rect">
            <a:avLst/>
          </a:prstGeom>
          <a:noFill/>
        </p:spPr>
        <p:txBody>
          <a:bodyPr wrap="square" rtlCol="0">
            <a:spAutoFit/>
          </a:bodyPr>
          <a:lstStyle/>
          <a:p>
            <a:r>
              <a:rPr lang="en-US" dirty="0"/>
              <a:t>In 2006, my group tried to bring low-cost flow cytometry to the community. It was not a popular idea, but it was inspired by Mack Fulwyler and Stephen Lewis. I think it is useful in this first lecture to get a feeling for why flow is important in many areas </a:t>
            </a:r>
          </a:p>
        </p:txBody>
      </p:sp>
      <p:sp>
        <p:nvSpPr>
          <p:cNvPr id="10" name="TextBox 9">
            <a:extLst>
              <a:ext uri="{FF2B5EF4-FFF2-40B4-BE49-F238E27FC236}">
                <a16:creationId xmlns:a16="http://schemas.microsoft.com/office/drawing/2014/main" id="{608ADCCE-B99D-864C-B4AE-690EE65910E6}"/>
              </a:ext>
            </a:extLst>
          </p:cNvPr>
          <p:cNvSpPr txBox="1"/>
          <p:nvPr/>
        </p:nvSpPr>
        <p:spPr>
          <a:xfrm>
            <a:off x="56744" y="5946728"/>
            <a:ext cx="1075936" cy="276999"/>
          </a:xfrm>
          <a:prstGeom prst="rect">
            <a:avLst/>
          </a:prstGeom>
          <a:noFill/>
        </p:spPr>
        <p:txBody>
          <a:bodyPr wrap="none" rtlCol="0">
            <a:spAutoFit/>
          </a:bodyPr>
          <a:lstStyle/>
          <a:p>
            <a:r>
              <a:rPr lang="en-US" sz="1200" dirty="0"/>
              <a:t>video 12:25 m</a:t>
            </a:r>
          </a:p>
        </p:txBody>
      </p:sp>
    </p:spTree>
    <p:extLst>
      <p:ext uri="{BB962C8B-B14F-4D97-AF65-F5344CB8AC3E}">
        <p14:creationId xmlns:p14="http://schemas.microsoft.com/office/powerpoint/2010/main" val="33202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519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D4632-5504-DD46-9A13-0B2C71687587}"/>
              </a:ext>
            </a:extLst>
          </p:cNvPr>
          <p:cNvSpPr>
            <a:spLocks noGrp="1"/>
          </p:cNvSpPr>
          <p:nvPr>
            <p:ph type="title"/>
          </p:nvPr>
        </p:nvSpPr>
        <p:spPr>
          <a:xfrm>
            <a:off x="0" y="301269"/>
            <a:ext cx="8827469" cy="460731"/>
          </a:xfrm>
        </p:spPr>
        <p:txBody>
          <a:bodyPr/>
          <a:lstStyle/>
          <a:p>
            <a:r>
              <a:rPr lang="en-US" dirty="0"/>
              <a:t>So where is flow cytometry by 1965?</a:t>
            </a:r>
          </a:p>
        </p:txBody>
      </p:sp>
      <p:sp>
        <p:nvSpPr>
          <p:cNvPr id="3" name="Content Placeholder 2">
            <a:extLst>
              <a:ext uri="{FF2B5EF4-FFF2-40B4-BE49-F238E27FC236}">
                <a16:creationId xmlns:a16="http://schemas.microsoft.com/office/drawing/2014/main" id="{645E0800-4BCE-134D-819B-FD09E8257755}"/>
              </a:ext>
            </a:extLst>
          </p:cNvPr>
          <p:cNvSpPr>
            <a:spLocks noGrp="1"/>
          </p:cNvSpPr>
          <p:nvPr>
            <p:ph idx="1"/>
          </p:nvPr>
        </p:nvSpPr>
        <p:spPr>
          <a:xfrm>
            <a:off x="527534" y="1093740"/>
            <a:ext cx="8494229" cy="4931664"/>
          </a:xfrm>
        </p:spPr>
        <p:txBody>
          <a:bodyPr/>
          <a:lstStyle/>
          <a:p>
            <a:r>
              <a:rPr lang="en-US" sz="2400" dirty="0"/>
              <a:t>Fulwyler had built a sorting instrument</a:t>
            </a:r>
          </a:p>
          <a:p>
            <a:r>
              <a:rPr lang="en-US" sz="2400" dirty="0"/>
              <a:t>this only sorted by Coulter Volume (impedance not fluorescence)</a:t>
            </a:r>
          </a:p>
          <a:p>
            <a:r>
              <a:rPr lang="en-US" sz="2400" dirty="0"/>
              <a:t>But it set the sights for a sorting instrument based on Fluorescence that was developed by Len Herzenberg a few years later</a:t>
            </a:r>
          </a:p>
          <a:p>
            <a:r>
              <a:rPr lang="en-US" sz="2400" dirty="0"/>
              <a:t>Most work for analysis was achieved by using spectroscopy – absorbance spectra mainly in the UV domain</a:t>
            </a:r>
          </a:p>
          <a:p>
            <a:r>
              <a:rPr lang="en-US" sz="2400" dirty="0"/>
              <a:t>It was considered that the most important studies on cells was related to nucleic acid function at this time</a:t>
            </a:r>
          </a:p>
          <a:p>
            <a:r>
              <a:rPr lang="en-US" sz="2400" dirty="0"/>
              <a:t>Microscopy was the dominant mechanism for studying cells</a:t>
            </a:r>
          </a:p>
        </p:txBody>
      </p:sp>
      <p:sp>
        <p:nvSpPr>
          <p:cNvPr id="4" name="Date Placeholder 3">
            <a:extLst>
              <a:ext uri="{FF2B5EF4-FFF2-40B4-BE49-F238E27FC236}">
                <a16:creationId xmlns:a16="http://schemas.microsoft.com/office/drawing/2014/main" id="{01FF9BC6-1AB8-8C48-B270-EF94AA68C416}"/>
              </a:ext>
            </a:extLst>
          </p:cNvPr>
          <p:cNvSpPr>
            <a:spLocks noGrp="1"/>
          </p:cNvSpPr>
          <p:nvPr>
            <p:ph type="dt" sz="half" idx="10"/>
          </p:nvPr>
        </p:nvSpPr>
        <p:spPr/>
        <p:txBody>
          <a:bodyPr/>
          <a:lstStyle/>
          <a:p>
            <a:pPr>
              <a:defRPr/>
            </a:pPr>
            <a:fld id="{4EAD1172-93B3-A141-8957-7A1C2713CE97}" type="datetime12">
              <a:rPr lang="en-US" smtClean="0"/>
              <a:t>6:54 PM</a:t>
            </a:fld>
            <a:endParaRPr lang="en-US"/>
          </a:p>
        </p:txBody>
      </p:sp>
      <p:sp>
        <p:nvSpPr>
          <p:cNvPr id="5" name="Slide Number Placeholder 4">
            <a:extLst>
              <a:ext uri="{FF2B5EF4-FFF2-40B4-BE49-F238E27FC236}">
                <a16:creationId xmlns:a16="http://schemas.microsoft.com/office/drawing/2014/main" id="{9821A877-38EB-E640-8D60-44F8416ACF21}"/>
              </a:ext>
            </a:extLst>
          </p:cNvPr>
          <p:cNvSpPr>
            <a:spLocks noGrp="1"/>
          </p:cNvSpPr>
          <p:nvPr>
            <p:ph type="sldNum" sz="quarter" idx="12"/>
          </p:nvPr>
        </p:nvSpPr>
        <p:spPr/>
        <p:txBody>
          <a:bodyPr/>
          <a:lstStyle/>
          <a:p>
            <a:pPr>
              <a:defRPr/>
            </a:pPr>
            <a:r>
              <a:rPr lang="en-US" dirty="0"/>
              <a:t>Page </a:t>
            </a:r>
            <a:fld id="{51A33C25-B002-4BD5-8BBA-097041D972EE}" type="slidenum">
              <a:rPr lang="en-US" smtClean="0"/>
              <a:pPr>
                <a:defRPr/>
              </a:pPr>
              <a:t>61</a:t>
            </a:fld>
            <a:endParaRPr lang="en-US" dirty="0"/>
          </a:p>
        </p:txBody>
      </p:sp>
    </p:spTree>
    <p:extLst>
      <p:ext uri="{BB962C8B-B14F-4D97-AF65-F5344CB8AC3E}">
        <p14:creationId xmlns:p14="http://schemas.microsoft.com/office/powerpoint/2010/main" val="13544852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10"/>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C0ED1B51-ABD7-4942-9BEB-4AA0C3D45DC9}" type="datetime12">
              <a:rPr lang="en-US" altLang="en-US" smtClean="0"/>
              <a:t>6:54 PM</a:t>
            </a:fld>
            <a:endParaRPr lang="en-US" altLang="en-US"/>
          </a:p>
        </p:txBody>
      </p:sp>
      <p:sp>
        <p:nvSpPr>
          <p:cNvPr id="47108" name="Slide Number Placeholder 5"/>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7F0E2620-9D31-4B81-B1E4-93BC67FD1F0E}" type="slidenum">
              <a:rPr lang="en-US" altLang="en-US" smtClean="0">
                <a:latin typeface="Comic Sans MS" pitchFamily="66" charset="0"/>
              </a:rPr>
              <a:pPr/>
              <a:t>62</a:t>
            </a:fld>
            <a:endParaRPr lang="en-US" altLang="en-US">
              <a:latin typeface="Comic Sans MS" pitchFamily="66" charset="0"/>
            </a:endParaRPr>
          </a:p>
        </p:txBody>
      </p:sp>
      <p:sp>
        <p:nvSpPr>
          <p:cNvPr id="47109" name="Rectangle 2"/>
          <p:cNvSpPr>
            <a:spLocks noGrp="1" noChangeArrowheads="1"/>
          </p:cNvSpPr>
          <p:nvPr>
            <p:ph type="title"/>
          </p:nvPr>
        </p:nvSpPr>
        <p:spPr>
          <a:xfrm>
            <a:off x="554038" y="0"/>
            <a:ext cx="7772400" cy="1143000"/>
          </a:xfrm>
        </p:spPr>
        <p:txBody>
          <a:bodyPr/>
          <a:lstStyle/>
          <a:p>
            <a:r>
              <a:rPr lang="en-US" altLang="en-US"/>
              <a:t>Lecture Summary</a:t>
            </a:r>
          </a:p>
        </p:txBody>
      </p:sp>
      <p:sp>
        <p:nvSpPr>
          <p:cNvPr id="47110" name="Rectangle 3"/>
          <p:cNvSpPr>
            <a:spLocks noGrp="1" noChangeArrowheads="1"/>
          </p:cNvSpPr>
          <p:nvPr>
            <p:ph type="body" idx="1"/>
          </p:nvPr>
        </p:nvSpPr>
        <p:spPr>
          <a:xfrm>
            <a:off x="935038" y="1120775"/>
            <a:ext cx="7772400" cy="2590800"/>
          </a:xfrm>
        </p:spPr>
        <p:txBody>
          <a:bodyPr/>
          <a:lstStyle/>
          <a:p>
            <a:r>
              <a:rPr lang="en-US" altLang="en-US" sz="2800"/>
              <a:t>Introduction to course</a:t>
            </a:r>
          </a:p>
          <a:p>
            <a:r>
              <a:rPr lang="en-US" altLang="en-US" sz="2800"/>
              <a:t>Reading and Support Materials</a:t>
            </a:r>
          </a:p>
          <a:p>
            <a:r>
              <a:rPr lang="en-US" altLang="en-US" sz="2800"/>
              <a:t>History</a:t>
            </a:r>
          </a:p>
          <a:p>
            <a:r>
              <a:rPr lang="en-US" altLang="en-US" sz="2800"/>
              <a:t>Technical Highlights</a:t>
            </a:r>
          </a:p>
        </p:txBody>
      </p:sp>
      <p:sp>
        <p:nvSpPr>
          <p:cNvPr id="47111" name="Text Box 4"/>
          <p:cNvSpPr txBox="1">
            <a:spLocks noChangeArrowheads="1"/>
          </p:cNvSpPr>
          <p:nvPr/>
        </p:nvSpPr>
        <p:spPr bwMode="auto">
          <a:xfrm>
            <a:off x="846138" y="3441700"/>
            <a:ext cx="7508875" cy="2024063"/>
          </a:xfrm>
          <a:prstGeom prst="rect">
            <a:avLst/>
          </a:prstGeom>
          <a:solidFill>
            <a:srgbClr val="D9D9FF"/>
          </a:solidFill>
          <a:ln w="9525">
            <a:solidFill>
              <a:schemeClr val="hlink"/>
            </a:solidFill>
            <a:miter lim="800000"/>
            <a:headEnd/>
            <a:tailEnd/>
          </a:ln>
          <a:effectLst>
            <a:outerShdw dist="107763" dir="2700000" algn="ctr" rotWithShape="0">
              <a:schemeClr val="bg2"/>
            </a:outerShdw>
          </a:effectLst>
        </p:spPr>
        <p:txBody>
          <a:bodyPr wrap="none">
            <a:spAutoFit/>
          </a:bodyPr>
          <a:lstStyle>
            <a:lvl1pPr marL="457200" indent="-457200">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b="1" dirty="0">
                <a:latin typeface="Arial" pitchFamily="34" charset="0"/>
              </a:rPr>
              <a:t>At the conclusion of this lecture, you should:</a:t>
            </a:r>
          </a:p>
          <a:p>
            <a:pPr>
              <a:buFontTx/>
              <a:buAutoNum type="arabicPeriod"/>
            </a:pPr>
            <a:r>
              <a:rPr lang="en-US" altLang="en-US" dirty="0">
                <a:latin typeface="Arial" pitchFamily="34" charset="0"/>
              </a:rPr>
              <a:t>Know what the requirements of this course are</a:t>
            </a:r>
          </a:p>
          <a:p>
            <a:pPr>
              <a:buFontTx/>
              <a:buAutoNum type="arabicPeriod"/>
            </a:pPr>
            <a:r>
              <a:rPr lang="en-US" altLang="en-US" dirty="0">
                <a:latin typeface="Arial" pitchFamily="34" charset="0"/>
              </a:rPr>
              <a:t>Know where to track down information of importance</a:t>
            </a:r>
          </a:p>
          <a:p>
            <a:pPr>
              <a:buFontTx/>
              <a:buAutoNum type="arabicPeriod"/>
            </a:pPr>
            <a:r>
              <a:rPr lang="en-US" altLang="en-US" dirty="0">
                <a:latin typeface="Arial" pitchFamily="34" charset="0"/>
              </a:rPr>
              <a:t>Understand a brief history of the development of flow technology</a:t>
            </a:r>
          </a:p>
          <a:p>
            <a:pPr>
              <a:buFontTx/>
              <a:buAutoNum type="arabicPeriod"/>
            </a:pPr>
            <a:r>
              <a:rPr lang="en-US" altLang="en-US" dirty="0">
                <a:latin typeface="Arial" pitchFamily="34" charset="0"/>
              </a:rPr>
              <a:t>Be introduced into some of the fundamental principles</a:t>
            </a:r>
          </a:p>
          <a:p>
            <a:pPr>
              <a:buFontTx/>
              <a:buAutoNum type="arabicPeriod"/>
            </a:pPr>
            <a:r>
              <a:rPr lang="en-US" altLang="en-US" dirty="0">
                <a:latin typeface="Arial" pitchFamily="34" charset="0"/>
              </a:rPr>
              <a:t>Have a perspective on why imaging was so difficult to do at the time</a:t>
            </a:r>
          </a:p>
          <a:p>
            <a:endParaRPr lang="en-US" altLang="en-US" dirty="0">
              <a:latin typeface="Arial" pitchFamily="34" charset="0"/>
            </a:endParaRPr>
          </a:p>
        </p:txBody>
      </p:sp>
      <p:sp>
        <p:nvSpPr>
          <p:cNvPr id="47112" name="Text Box 2"/>
          <p:cNvSpPr txBox="1">
            <a:spLocks noChangeArrowheads="1"/>
          </p:cNvSpPr>
          <p:nvPr/>
        </p:nvSpPr>
        <p:spPr bwMode="auto">
          <a:xfrm>
            <a:off x="663575" y="5857875"/>
            <a:ext cx="755173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sz="1600" i="1">
                <a:latin typeface="Arial" pitchFamily="34" charset="0"/>
              </a:rPr>
              <a:t>Note: If you use materials from this lecture series, please acknowledge the source</a:t>
            </a:r>
          </a:p>
        </p:txBody>
      </p:sp>
    </p:spTree>
  </p:cSld>
  <p:clrMapOvr>
    <a:masterClrMapping/>
  </p:clrMapOvr>
  <mc:AlternateContent xmlns:mc="http://schemas.openxmlformats.org/markup-compatibility/2006" xmlns:p14="http://schemas.microsoft.com/office/powerpoint/2010/main">
    <mc:Choice Requires="p14">
      <p:transition spd="slow" p14:dur="2000" advTm="41309"/>
    </mc:Choice>
    <mc:Fallback xmlns="">
      <p:transition spd="slow" advTm="4130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5D85A-2418-064C-AE1A-3A880D2C6B6D}"/>
              </a:ext>
            </a:extLst>
          </p:cNvPr>
          <p:cNvSpPr>
            <a:spLocks noGrp="1"/>
          </p:cNvSpPr>
          <p:nvPr>
            <p:ph type="title"/>
          </p:nvPr>
        </p:nvSpPr>
        <p:spPr/>
        <p:txBody>
          <a:bodyPr/>
          <a:lstStyle/>
          <a:p>
            <a:r>
              <a:rPr lang="en-US" dirty="0">
                <a:hlinkClick r:id="rId2"/>
              </a:rPr>
              <a:t>http://cyto.purdue.edu</a:t>
            </a:r>
            <a:r>
              <a:rPr lang="en-US" dirty="0"/>
              <a:t> </a:t>
            </a:r>
          </a:p>
        </p:txBody>
      </p:sp>
      <p:sp>
        <p:nvSpPr>
          <p:cNvPr id="5" name="Date Placeholder 4">
            <a:extLst>
              <a:ext uri="{FF2B5EF4-FFF2-40B4-BE49-F238E27FC236}">
                <a16:creationId xmlns:a16="http://schemas.microsoft.com/office/drawing/2014/main" id="{835F0CB1-812B-4749-9EF6-E2B866D1B50C}"/>
              </a:ext>
            </a:extLst>
          </p:cNvPr>
          <p:cNvSpPr>
            <a:spLocks noGrp="1"/>
          </p:cNvSpPr>
          <p:nvPr>
            <p:ph type="dt" sz="half" idx="10"/>
          </p:nvPr>
        </p:nvSpPr>
        <p:spPr/>
        <p:txBody>
          <a:bodyPr/>
          <a:lstStyle/>
          <a:p>
            <a:pPr>
              <a:defRPr/>
            </a:pPr>
            <a:fld id="{0C6BF7FF-DB34-5645-AFA5-C05E7E23E994}" type="datetime12">
              <a:rPr lang="en-US" smtClean="0"/>
              <a:t>6:53 PM</a:t>
            </a:fld>
            <a:endParaRPr lang="en-US"/>
          </a:p>
        </p:txBody>
      </p:sp>
      <p:sp>
        <p:nvSpPr>
          <p:cNvPr id="6" name="Slide Number Placeholder 5">
            <a:extLst>
              <a:ext uri="{FF2B5EF4-FFF2-40B4-BE49-F238E27FC236}">
                <a16:creationId xmlns:a16="http://schemas.microsoft.com/office/drawing/2014/main" id="{E908012A-8D9C-0E48-97A8-57ED1D8A7B03}"/>
              </a:ext>
            </a:extLst>
          </p:cNvPr>
          <p:cNvSpPr>
            <a:spLocks noGrp="1"/>
          </p:cNvSpPr>
          <p:nvPr>
            <p:ph type="sldNum" sz="quarter" idx="12"/>
          </p:nvPr>
        </p:nvSpPr>
        <p:spPr/>
        <p:txBody>
          <a:bodyPr/>
          <a:lstStyle/>
          <a:p>
            <a:pPr>
              <a:defRPr/>
            </a:pPr>
            <a:r>
              <a:rPr lang="en-US"/>
              <a:t>Page </a:t>
            </a:r>
            <a:fld id="{54B5D751-5E61-424B-96BD-AD68AE7BF97A}" type="slidenum">
              <a:rPr lang="en-US" smtClean="0"/>
              <a:pPr>
                <a:defRPr/>
              </a:pPr>
              <a:t>7</a:t>
            </a:fld>
            <a:endParaRPr lang="en-US"/>
          </a:p>
        </p:txBody>
      </p:sp>
      <p:pic>
        <p:nvPicPr>
          <p:cNvPr id="8" name="Picture 7">
            <a:extLst>
              <a:ext uri="{FF2B5EF4-FFF2-40B4-BE49-F238E27FC236}">
                <a16:creationId xmlns:a16="http://schemas.microsoft.com/office/drawing/2014/main" id="{029C8C6A-38DE-A44D-927E-A90155E16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7458" y="921586"/>
            <a:ext cx="5352542" cy="5458533"/>
          </a:xfrm>
          <a:prstGeom prst="rect">
            <a:avLst/>
          </a:prstGeom>
        </p:spPr>
      </p:pic>
    </p:spTree>
    <p:extLst>
      <p:ext uri="{BB962C8B-B14F-4D97-AF65-F5344CB8AC3E}">
        <p14:creationId xmlns:p14="http://schemas.microsoft.com/office/powerpoint/2010/main" val="2265250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0819-AB3F-5B44-AD2A-4DE2610B5F7B}"/>
              </a:ext>
            </a:extLst>
          </p:cNvPr>
          <p:cNvSpPr>
            <a:spLocks noGrp="1"/>
          </p:cNvSpPr>
          <p:nvPr>
            <p:ph type="title"/>
          </p:nvPr>
        </p:nvSpPr>
        <p:spPr/>
        <p:txBody>
          <a:bodyPr/>
          <a:lstStyle/>
          <a:p>
            <a:r>
              <a:rPr lang="en-US" dirty="0">
                <a:hlinkClick r:id="rId2"/>
              </a:rPr>
              <a:t>http://cyto.purdue.edu</a:t>
            </a:r>
            <a:r>
              <a:rPr lang="en-US" dirty="0"/>
              <a:t> </a:t>
            </a:r>
          </a:p>
        </p:txBody>
      </p:sp>
      <p:sp>
        <p:nvSpPr>
          <p:cNvPr id="5" name="Date Placeholder 4">
            <a:extLst>
              <a:ext uri="{FF2B5EF4-FFF2-40B4-BE49-F238E27FC236}">
                <a16:creationId xmlns:a16="http://schemas.microsoft.com/office/drawing/2014/main" id="{4527EAD2-E74F-C64D-9CF4-C1878631FB23}"/>
              </a:ext>
            </a:extLst>
          </p:cNvPr>
          <p:cNvSpPr>
            <a:spLocks noGrp="1"/>
          </p:cNvSpPr>
          <p:nvPr>
            <p:ph type="dt" sz="half" idx="10"/>
          </p:nvPr>
        </p:nvSpPr>
        <p:spPr/>
        <p:txBody>
          <a:bodyPr/>
          <a:lstStyle/>
          <a:p>
            <a:pPr>
              <a:defRPr/>
            </a:pPr>
            <a:fld id="{0C6BF7FF-DB34-5645-AFA5-C05E7E23E994}" type="datetime12">
              <a:rPr lang="en-US" smtClean="0"/>
              <a:t>6:53 PM</a:t>
            </a:fld>
            <a:endParaRPr lang="en-US"/>
          </a:p>
        </p:txBody>
      </p:sp>
      <p:sp>
        <p:nvSpPr>
          <p:cNvPr id="6" name="Slide Number Placeholder 5">
            <a:extLst>
              <a:ext uri="{FF2B5EF4-FFF2-40B4-BE49-F238E27FC236}">
                <a16:creationId xmlns:a16="http://schemas.microsoft.com/office/drawing/2014/main" id="{EED728FB-0AC7-234C-BB81-20D1762FF5DF}"/>
              </a:ext>
            </a:extLst>
          </p:cNvPr>
          <p:cNvSpPr>
            <a:spLocks noGrp="1"/>
          </p:cNvSpPr>
          <p:nvPr>
            <p:ph type="sldNum" sz="quarter" idx="12"/>
          </p:nvPr>
        </p:nvSpPr>
        <p:spPr/>
        <p:txBody>
          <a:bodyPr/>
          <a:lstStyle/>
          <a:p>
            <a:pPr>
              <a:defRPr/>
            </a:pPr>
            <a:r>
              <a:rPr lang="en-US"/>
              <a:t>Page </a:t>
            </a:r>
            <a:fld id="{54B5D751-5E61-424B-96BD-AD68AE7BF97A}" type="slidenum">
              <a:rPr lang="en-US" smtClean="0"/>
              <a:pPr>
                <a:defRPr/>
              </a:pPr>
              <a:t>8</a:t>
            </a:fld>
            <a:endParaRPr lang="en-US"/>
          </a:p>
        </p:txBody>
      </p:sp>
      <p:pic>
        <p:nvPicPr>
          <p:cNvPr id="8" name="Picture 7">
            <a:extLst>
              <a:ext uri="{FF2B5EF4-FFF2-40B4-BE49-F238E27FC236}">
                <a16:creationId xmlns:a16="http://schemas.microsoft.com/office/drawing/2014/main" id="{6AE9A962-268E-364B-AB38-04D6B5483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01" y="1208880"/>
            <a:ext cx="5585721" cy="1189117"/>
          </a:xfrm>
          <a:prstGeom prst="rect">
            <a:avLst/>
          </a:prstGeom>
        </p:spPr>
      </p:pic>
      <p:pic>
        <p:nvPicPr>
          <p:cNvPr id="10" name="Picture 9">
            <a:extLst>
              <a:ext uri="{FF2B5EF4-FFF2-40B4-BE49-F238E27FC236}">
                <a16:creationId xmlns:a16="http://schemas.microsoft.com/office/drawing/2014/main" id="{81F24B07-F025-534B-9715-784572AE3C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9474" y="3267186"/>
            <a:ext cx="5575723" cy="2560590"/>
          </a:xfrm>
          <a:prstGeom prst="rect">
            <a:avLst/>
          </a:prstGeom>
        </p:spPr>
      </p:pic>
      <p:cxnSp>
        <p:nvCxnSpPr>
          <p:cNvPr id="12" name="Straight Arrow Connector 11">
            <a:extLst>
              <a:ext uri="{FF2B5EF4-FFF2-40B4-BE49-F238E27FC236}">
                <a16:creationId xmlns:a16="http://schemas.microsoft.com/office/drawing/2014/main" id="{108FC897-FB20-AB44-AC86-76C24D36E5D4}"/>
              </a:ext>
            </a:extLst>
          </p:cNvPr>
          <p:cNvCxnSpPr/>
          <p:nvPr/>
        </p:nvCxnSpPr>
        <p:spPr bwMode="auto">
          <a:xfrm>
            <a:off x="1132680" y="2596896"/>
            <a:ext cx="1049688" cy="950976"/>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257017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2"/>
          <p:cNvSpPr>
            <a:spLocks noGrp="1"/>
          </p:cNvSpPr>
          <p:nvPr>
            <p:ph type="dt" sz="quarter" idx="4294967295"/>
          </p:nvPr>
        </p:nvSpPr>
        <p:spPr>
          <a:xfrm>
            <a:off x="1090993" y="6607175"/>
            <a:ext cx="1905001" cy="26511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7A95ACAD-921C-E14D-A67A-613744A66BED}" type="datetime12">
              <a:rPr lang="en-US" altLang="en-US" smtClean="0"/>
              <a:t>6:53 PM</a:t>
            </a:fld>
            <a:endParaRPr lang="en-US" altLang="en-US" dirty="0"/>
          </a:p>
        </p:txBody>
      </p:sp>
      <p:sp>
        <p:nvSpPr>
          <p:cNvPr id="8196" name="Slide Number Placeholder 4"/>
          <p:cNvSpPr>
            <a:spLocks noGrp="1"/>
          </p:cNvSpPr>
          <p:nvPr>
            <p:ph type="sldNum" sz="quarter" idx="4294967295"/>
          </p:nvPr>
        </p:nvSpPr>
        <p:spPr>
          <a:xfrm>
            <a:off x="5918200" y="6489700"/>
            <a:ext cx="3103563" cy="2349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r>
              <a:rPr lang="en-US" altLang="en-US">
                <a:latin typeface="Comic Sans MS" pitchFamily="66" charset="0"/>
              </a:rPr>
              <a:t>Page </a:t>
            </a:r>
            <a:fld id="{5F6BBA39-01BB-4257-8918-317D7801A65A}" type="slidenum">
              <a:rPr lang="en-US" altLang="en-US" smtClean="0">
                <a:latin typeface="Comic Sans MS" pitchFamily="66" charset="0"/>
              </a:rPr>
              <a:pPr/>
              <a:t>9</a:t>
            </a:fld>
            <a:endParaRPr lang="en-US" altLang="en-US">
              <a:latin typeface="Comic Sans MS" pitchFamily="66" charset="0"/>
            </a:endParaRPr>
          </a:p>
        </p:txBody>
      </p:sp>
      <p:sp>
        <p:nvSpPr>
          <p:cNvPr id="8197" name="Rectangle 2"/>
          <p:cNvSpPr>
            <a:spLocks noGrp="1" noChangeArrowheads="1"/>
          </p:cNvSpPr>
          <p:nvPr>
            <p:ph type="title"/>
          </p:nvPr>
        </p:nvSpPr>
        <p:spPr>
          <a:xfrm>
            <a:off x="628650" y="152400"/>
            <a:ext cx="7772400" cy="533400"/>
          </a:xfrm>
        </p:spPr>
        <p:txBody>
          <a:bodyPr/>
          <a:lstStyle/>
          <a:p>
            <a:r>
              <a:rPr lang="en-US" altLang="en-US" sz="3200" dirty="0">
                <a:solidFill>
                  <a:schemeClr val="tx1"/>
                </a:solidFill>
              </a:rPr>
              <a:t>Week 1</a:t>
            </a:r>
          </a:p>
        </p:txBody>
      </p:sp>
      <p:sp>
        <p:nvSpPr>
          <p:cNvPr id="8198" name="Text Box 4"/>
          <p:cNvSpPr txBox="1">
            <a:spLocks noChangeArrowheads="1"/>
          </p:cNvSpPr>
          <p:nvPr/>
        </p:nvSpPr>
        <p:spPr bwMode="auto">
          <a:xfrm>
            <a:off x="317500" y="1193800"/>
            <a:ext cx="8686800" cy="4664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a:defRPr>
                <a:solidFill>
                  <a:schemeClr val="tx1"/>
                </a:solidFill>
                <a:latin typeface="Times New Roman" pitchFamily="18" charset="0"/>
              </a:defRPr>
            </a:lvl3pPr>
            <a:lvl4pPr>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lvl="2">
              <a:buFontTx/>
              <a:buChar char="•"/>
            </a:pPr>
            <a:r>
              <a:rPr lang="en-US" altLang="en-US" sz="2400" dirty="0">
                <a:latin typeface="Arial" pitchFamily="34" charset="0"/>
              </a:rPr>
              <a:t>  Introduction to the course.</a:t>
            </a:r>
          </a:p>
          <a:p>
            <a:pPr lvl="2">
              <a:buFontTx/>
              <a:buChar char="•"/>
            </a:pPr>
            <a:r>
              <a:rPr lang="en-US" altLang="en-US" sz="2400" dirty="0">
                <a:latin typeface="Arial" pitchFamily="34" charset="0"/>
              </a:rPr>
              <a:t>  Discussion of texts and associated reading materials. </a:t>
            </a:r>
          </a:p>
          <a:p>
            <a:pPr lvl="2">
              <a:buFontTx/>
              <a:buChar char="•"/>
            </a:pPr>
            <a:r>
              <a:rPr lang="en-US" altLang="en-US" sz="2400" dirty="0">
                <a:latin typeface="Arial" pitchFamily="34" charset="0"/>
              </a:rPr>
              <a:t>  Discussion of expectations of students and special 		concerns. </a:t>
            </a:r>
          </a:p>
          <a:p>
            <a:pPr lvl="2">
              <a:buFontTx/>
              <a:buChar char="•"/>
            </a:pPr>
            <a:r>
              <a:rPr lang="en-US" altLang="en-US" sz="2400" dirty="0">
                <a:latin typeface="Arial" pitchFamily="34" charset="0"/>
              </a:rPr>
              <a:t>  Methods of evaluation and testing for the course. </a:t>
            </a:r>
          </a:p>
          <a:p>
            <a:pPr lvl="2">
              <a:buFontTx/>
              <a:buChar char="•"/>
            </a:pPr>
            <a:r>
              <a:rPr lang="en-US" altLang="en-US" sz="2400" dirty="0">
                <a:latin typeface="Arial" pitchFamily="34" charset="0"/>
              </a:rPr>
              <a:t>  Allocation of special review areas and discussion of   areas 	for presentation of laboratory seminar. </a:t>
            </a:r>
          </a:p>
          <a:p>
            <a:pPr lvl="2">
              <a:buFontTx/>
              <a:buChar char="•"/>
            </a:pPr>
            <a:r>
              <a:rPr lang="en-US" altLang="en-US" sz="2400" dirty="0">
                <a:latin typeface="Arial" pitchFamily="34" charset="0"/>
              </a:rPr>
              <a:t>  Introduction to flow cytometry principles</a:t>
            </a:r>
          </a:p>
          <a:p>
            <a:pPr lvl="3">
              <a:lnSpc>
                <a:spcPct val="96000"/>
              </a:lnSpc>
            </a:pPr>
            <a:endParaRPr lang="en-US" altLang="en-US" sz="2400" dirty="0">
              <a:latin typeface="Arial" pitchFamily="34" charset="0"/>
            </a:endParaRPr>
          </a:p>
          <a:p>
            <a:pPr lvl="3">
              <a:lnSpc>
                <a:spcPct val="96000"/>
              </a:lnSpc>
            </a:pPr>
            <a:endParaRPr lang="en-US" altLang="en-US" sz="2400" dirty="0">
              <a:latin typeface="Arial" pitchFamily="34" charset="0"/>
            </a:endParaRPr>
          </a:p>
          <a:p>
            <a:pPr>
              <a:lnSpc>
                <a:spcPct val="96000"/>
              </a:lnSpc>
            </a:pPr>
            <a:r>
              <a:rPr lang="en-US" altLang="en-US" sz="2400" b="1" dirty="0">
                <a:latin typeface="Arial" pitchFamily="34" charset="0"/>
              </a:rPr>
              <a:t>References:</a:t>
            </a:r>
            <a:r>
              <a:rPr lang="en-US" altLang="en-US" sz="2400" dirty="0">
                <a:latin typeface="Arial" pitchFamily="34" charset="0"/>
              </a:rPr>
              <a:t>	(Shapiro pp 1-5; Watson pp 1-4;  </a:t>
            </a:r>
            <a:r>
              <a:rPr lang="en-US" altLang="en-US" sz="2400" dirty="0" err="1">
                <a:latin typeface="Arial" pitchFamily="34" charset="0"/>
              </a:rPr>
              <a:t>Givan</a:t>
            </a:r>
            <a:r>
              <a:rPr lang="en-US" altLang="en-US" sz="2400" dirty="0">
                <a:latin typeface="Arial" pitchFamily="34" charset="0"/>
              </a:rPr>
              <a:t> pp 1-9)</a:t>
            </a:r>
          </a:p>
          <a:p>
            <a:pPr>
              <a:spcBef>
                <a:spcPct val="50000"/>
              </a:spcBef>
            </a:pPr>
            <a:endParaRPr lang="en-US" altLang="en-US" sz="2400" dirty="0">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Tm="47307"/>
    </mc:Choice>
    <mc:Fallback xmlns="">
      <p:transition spd="slow" advTm="47307"/>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7081</TotalTime>
  <Words>5467</Words>
  <Application>Microsoft Macintosh PowerPoint</Application>
  <PresentationFormat>On-screen Show (4:3)</PresentationFormat>
  <Paragraphs>654</Paragraphs>
  <Slides>62</Slides>
  <Notes>48</Notes>
  <HiddenSlides>0</HiddenSlides>
  <MMClips>5</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1" baseType="lpstr">
      <vt:lpstr>Arial Unicode MS</vt:lpstr>
      <vt:lpstr>Arial</vt:lpstr>
      <vt:lpstr>Book Antiqua</vt:lpstr>
      <vt:lpstr>Comic Sans MS</vt:lpstr>
      <vt:lpstr>Helvetica</vt:lpstr>
      <vt:lpstr>Times New Roman</vt:lpstr>
      <vt:lpstr>Verdana</vt:lpstr>
      <vt:lpstr>Default Design</vt:lpstr>
      <vt:lpstr>Document</vt:lpstr>
      <vt:lpstr>BMS 631 “Why the flow cytometer was developed” Flow Cytometry: Theory: Lecture 1 J. Paul Robinson  Distinguished Professor of Cytometry Professor of Biomedical Engineering Colleges of Veterinary Medicine &amp; Engineering Purdue University  All materials used in this course are available for download on the web at </vt:lpstr>
      <vt:lpstr>Structure of this course</vt:lpstr>
      <vt:lpstr>Sources of information</vt:lpstr>
      <vt:lpstr>Methods and Practical Assistance</vt:lpstr>
      <vt:lpstr>Reference Material</vt:lpstr>
      <vt:lpstr>Additional Background Sources</vt:lpstr>
      <vt:lpstr>http://cyto.purdue.edu </vt:lpstr>
      <vt:lpstr>http://cyto.purdue.edu </vt:lpstr>
      <vt:lpstr>Week 1</vt:lpstr>
      <vt:lpstr>Course Text</vt:lpstr>
      <vt:lpstr>Student Seminars</vt:lpstr>
      <vt:lpstr>General introduction to flow cytometry</vt:lpstr>
      <vt:lpstr>Publications using the keyword “flow cytometry” from </vt:lpstr>
      <vt:lpstr>Flow Cytometry</vt:lpstr>
      <vt:lpstr>Lots of Commercial Instruments Available</vt:lpstr>
      <vt:lpstr>What can Flow Cytometry Do?</vt:lpstr>
      <vt:lpstr>What are the principles?</vt:lpstr>
      <vt:lpstr>Definitions</vt:lpstr>
      <vt:lpstr>Technical Components</vt:lpstr>
      <vt:lpstr>Illumination Systems </vt:lpstr>
      <vt:lpstr>Biological Stains...</vt:lpstr>
      <vt:lpstr>Kohler’s Microscope that was used to measure Fluorescence in 1904</vt:lpstr>
      <vt:lpstr>Andrew Moldavan</vt:lpstr>
      <vt:lpstr>Moldavan’s Paper</vt:lpstr>
      <vt:lpstr>Historical Overview</vt:lpstr>
      <vt:lpstr>Fluorescence Labeling Technique</vt:lpstr>
      <vt:lpstr>Albert H Coons 1961 memory of his discovery</vt:lpstr>
      <vt:lpstr>3 pages of methods just to make a fluorescent conjugate….in 1950</vt:lpstr>
      <vt:lpstr>Melvin Kaplan reflects on origins of immunofluorescence</vt:lpstr>
      <vt:lpstr>Oswald T. Avery</vt:lpstr>
      <vt:lpstr>Gucker - 1947</vt:lpstr>
      <vt:lpstr>Gucker’s Apparatus</vt:lpstr>
      <vt:lpstr>H.P. Friedman</vt:lpstr>
      <vt:lpstr>P.J. Crosland-Taylor</vt:lpstr>
      <vt:lpstr>Watson &amp; Crick-1953</vt:lpstr>
      <vt:lpstr>Molecular Structure of Nucleic Acids</vt:lpstr>
      <vt:lpstr>von Bertalanffy &amp; Bickis - 1956</vt:lpstr>
      <vt:lpstr>Wallace Coulter</vt:lpstr>
      <vt:lpstr>Cell Counting Theory</vt:lpstr>
      <vt:lpstr>Early Cell Counter</vt:lpstr>
      <vt:lpstr>The first Coulter Counter</vt:lpstr>
      <vt:lpstr>From Coulter’s only publication…</vt:lpstr>
      <vt:lpstr>Wallace Coulter - Coulter orifice - 1948-1956</vt:lpstr>
      <vt:lpstr>Hand-drawn advertising drafts of the first  Coulter Counter (1956)</vt:lpstr>
      <vt:lpstr>History of Cellular Clinical Diagnostics</vt:lpstr>
      <vt:lpstr>Historical Overview</vt:lpstr>
      <vt:lpstr>Marylou Ingram</vt:lpstr>
      <vt:lpstr>Marylou Ingram and Automated Imaging</vt:lpstr>
      <vt:lpstr>Historical Overview</vt:lpstr>
      <vt:lpstr>Mort Mendelsohn  (Died Dec 25, 2019)</vt:lpstr>
      <vt:lpstr>Historical Overview</vt:lpstr>
      <vt:lpstr>Lou Kamentsky</vt:lpstr>
      <vt:lpstr>Richard Sweet</vt:lpstr>
      <vt:lpstr>Dick Sweet (recollection from 1991)</vt:lpstr>
      <vt:lpstr>Mack Fulwyler</vt:lpstr>
      <vt:lpstr>Here is Mack Fulwyler telling the story (1991 recollection)</vt:lpstr>
      <vt:lpstr>Here is Marvin van Dilla on the why they were interested in fluorescence (1991 recollection)</vt:lpstr>
      <vt:lpstr>The mysterious red cell problem</vt:lpstr>
      <vt:lpstr>Fulwyler’s Sorter</vt:lpstr>
      <vt:lpstr>Personal perspective on why flow cytometry was important</vt:lpstr>
      <vt:lpstr>So where is flow cytometry by 1965?</vt:lpstr>
      <vt:lpstr>Lecture Summary</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1</dc:title>
  <dc:creator>J.P.Robinson</dc:creator>
  <cp:keywords>lecture0001</cp:keywords>
  <cp:lastModifiedBy>Robinson, Joseph Paul</cp:lastModifiedBy>
  <cp:revision>343</cp:revision>
  <cp:lastPrinted>2013-01-07T13:38:02Z</cp:lastPrinted>
  <dcterms:created xsi:type="dcterms:W3CDTF">1998-01-17T22:32:38Z</dcterms:created>
  <dcterms:modified xsi:type="dcterms:W3CDTF">2023-01-08T23:56:09Z</dcterms:modified>
</cp:coreProperties>
</file>