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mp4" ContentType="video/mp4"/>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3"/>
  </p:notesMasterIdLst>
  <p:handoutMasterIdLst>
    <p:handoutMasterId r:id="rId74"/>
  </p:handoutMasterIdLst>
  <p:sldIdLst>
    <p:sldId id="256" r:id="rId2"/>
    <p:sldId id="259" r:id="rId3"/>
    <p:sldId id="312" r:id="rId4"/>
    <p:sldId id="260" r:id="rId5"/>
    <p:sldId id="349" r:id="rId6"/>
    <p:sldId id="345" r:id="rId7"/>
    <p:sldId id="343" r:id="rId8"/>
    <p:sldId id="350" r:id="rId9"/>
    <p:sldId id="262" r:id="rId10"/>
    <p:sldId id="263" r:id="rId11"/>
    <p:sldId id="264" r:id="rId12"/>
    <p:sldId id="265" r:id="rId13"/>
    <p:sldId id="365" r:id="rId14"/>
    <p:sldId id="266" r:id="rId15"/>
    <p:sldId id="347" r:id="rId16"/>
    <p:sldId id="346" r:id="rId17"/>
    <p:sldId id="267" r:id="rId18"/>
    <p:sldId id="270" r:id="rId19"/>
    <p:sldId id="271" r:id="rId20"/>
    <p:sldId id="272" r:id="rId21"/>
    <p:sldId id="273" r:id="rId22"/>
    <p:sldId id="268" r:id="rId23"/>
    <p:sldId id="269" r:id="rId24"/>
    <p:sldId id="275" r:id="rId25"/>
    <p:sldId id="276" r:id="rId26"/>
    <p:sldId id="286" r:id="rId27"/>
    <p:sldId id="303" r:id="rId28"/>
    <p:sldId id="302" r:id="rId29"/>
    <p:sldId id="284" r:id="rId30"/>
    <p:sldId id="289" r:id="rId31"/>
    <p:sldId id="328" r:id="rId32"/>
    <p:sldId id="290" r:id="rId33"/>
    <p:sldId id="279" r:id="rId34"/>
    <p:sldId id="280" r:id="rId35"/>
    <p:sldId id="344" r:id="rId36"/>
    <p:sldId id="292" r:id="rId37"/>
    <p:sldId id="348" r:id="rId38"/>
    <p:sldId id="352" r:id="rId39"/>
    <p:sldId id="353" r:id="rId40"/>
    <p:sldId id="354" r:id="rId41"/>
    <p:sldId id="355" r:id="rId42"/>
    <p:sldId id="356" r:id="rId43"/>
    <p:sldId id="281" r:id="rId44"/>
    <p:sldId id="288" r:id="rId45"/>
    <p:sldId id="301" r:id="rId46"/>
    <p:sldId id="306" r:id="rId47"/>
    <p:sldId id="283" r:id="rId48"/>
    <p:sldId id="351" r:id="rId49"/>
    <p:sldId id="295" r:id="rId50"/>
    <p:sldId id="294" r:id="rId51"/>
    <p:sldId id="309" r:id="rId52"/>
    <p:sldId id="310" r:id="rId53"/>
    <p:sldId id="311" r:id="rId54"/>
    <p:sldId id="297" r:id="rId55"/>
    <p:sldId id="298" r:id="rId56"/>
    <p:sldId id="299" r:id="rId57"/>
    <p:sldId id="300" r:id="rId58"/>
    <p:sldId id="304" r:id="rId59"/>
    <p:sldId id="305" r:id="rId60"/>
    <p:sldId id="357" r:id="rId61"/>
    <p:sldId id="358" r:id="rId62"/>
    <p:sldId id="359" r:id="rId63"/>
    <p:sldId id="360" r:id="rId64"/>
    <p:sldId id="364" r:id="rId65"/>
    <p:sldId id="361" r:id="rId66"/>
    <p:sldId id="362" r:id="rId67"/>
    <p:sldId id="363" r:id="rId68"/>
    <p:sldId id="315" r:id="rId69"/>
    <p:sldId id="307" r:id="rId70"/>
    <p:sldId id="325" r:id="rId71"/>
    <p:sldId id="285" r:id="rId72"/>
  </p:sldIdLst>
  <p:sldSz cx="9144000" cy="6858000" type="screen4x3"/>
  <p:notesSz cx="7010400" cy="9296400"/>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063" autoAdjust="0"/>
    <p:restoredTop sz="94753" autoAdjust="0"/>
  </p:normalViewPr>
  <p:slideViewPr>
    <p:cSldViewPr>
      <p:cViewPr varScale="1">
        <p:scale>
          <a:sx n="101" d="100"/>
          <a:sy n="101" d="100"/>
        </p:scale>
        <p:origin x="1264" y="20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39" d="100"/>
        <a:sy n="139" d="100"/>
      </p:scale>
      <p:origin x="0" y="620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3D9FBFB8-5450-334D-AB93-E00C9A8D4C8B}"/>
              </a:ext>
            </a:extLst>
          </p:cNvPr>
          <p:cNvSpPr>
            <a:spLocks noGrp="1" noChangeArrowheads="1"/>
          </p:cNvSpPr>
          <p:nvPr>
            <p:ph type="hdr" sz="quarter"/>
          </p:nvPr>
        </p:nvSpPr>
        <p:spPr bwMode="auto">
          <a:xfrm>
            <a:off x="0" y="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2" tIns="46586" rIns="93172" bIns="46586" numCol="1" anchor="t" anchorCtr="0" compatLnSpc="1">
            <a:prstTxWarp prst="textNoShape">
              <a:avLst/>
            </a:prstTxWarp>
          </a:bodyPr>
          <a:lstStyle>
            <a:lvl1pPr defTabSz="931863" eaLnBrk="1" hangingPunct="1">
              <a:defRPr sz="1300"/>
            </a:lvl1pPr>
          </a:lstStyle>
          <a:p>
            <a:pPr>
              <a:defRPr/>
            </a:pPr>
            <a:endParaRPr lang="en-US"/>
          </a:p>
        </p:txBody>
      </p:sp>
      <p:sp>
        <p:nvSpPr>
          <p:cNvPr id="35843" name="Rectangle 3">
            <a:extLst>
              <a:ext uri="{FF2B5EF4-FFF2-40B4-BE49-F238E27FC236}">
                <a16:creationId xmlns:a16="http://schemas.microsoft.com/office/drawing/2014/main" id="{2BBA2AC5-B09C-7D4D-A399-6A43BF425EB1}"/>
              </a:ext>
            </a:extLst>
          </p:cNvPr>
          <p:cNvSpPr>
            <a:spLocks noGrp="1" noChangeArrowheads="1"/>
          </p:cNvSpPr>
          <p:nvPr>
            <p:ph type="dt" sz="quarter" idx="1"/>
          </p:nvPr>
        </p:nvSpPr>
        <p:spPr bwMode="auto">
          <a:xfrm>
            <a:off x="3971925" y="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2" tIns="46586" rIns="93172" bIns="46586" numCol="1" anchor="t" anchorCtr="0" compatLnSpc="1">
            <a:prstTxWarp prst="textNoShape">
              <a:avLst/>
            </a:prstTxWarp>
          </a:bodyPr>
          <a:lstStyle>
            <a:lvl1pPr algn="r" defTabSz="931863" eaLnBrk="1" hangingPunct="1">
              <a:defRPr sz="1300"/>
            </a:lvl1pPr>
          </a:lstStyle>
          <a:p>
            <a:pPr>
              <a:defRPr/>
            </a:pPr>
            <a:endParaRPr lang="en-US"/>
          </a:p>
        </p:txBody>
      </p:sp>
      <p:sp>
        <p:nvSpPr>
          <p:cNvPr id="35844" name="Rectangle 4">
            <a:extLst>
              <a:ext uri="{FF2B5EF4-FFF2-40B4-BE49-F238E27FC236}">
                <a16:creationId xmlns:a16="http://schemas.microsoft.com/office/drawing/2014/main" id="{CFB6181D-7A70-0A45-8A34-5F9E56872556}"/>
              </a:ext>
            </a:extLst>
          </p:cNvPr>
          <p:cNvSpPr>
            <a:spLocks noGrp="1" noChangeArrowheads="1"/>
          </p:cNvSpPr>
          <p:nvPr>
            <p:ph type="ftr" sz="quarter" idx="2"/>
          </p:nvPr>
        </p:nvSpPr>
        <p:spPr bwMode="auto">
          <a:xfrm>
            <a:off x="0" y="883285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2" tIns="46586" rIns="93172" bIns="46586" numCol="1" anchor="b" anchorCtr="0" compatLnSpc="1">
            <a:prstTxWarp prst="textNoShape">
              <a:avLst/>
            </a:prstTxWarp>
          </a:bodyPr>
          <a:lstStyle>
            <a:lvl1pPr defTabSz="931863" eaLnBrk="1" hangingPunct="1">
              <a:defRPr sz="1300"/>
            </a:lvl1pPr>
          </a:lstStyle>
          <a:p>
            <a:pPr>
              <a:defRPr/>
            </a:pPr>
            <a:endParaRPr lang="en-US"/>
          </a:p>
        </p:txBody>
      </p:sp>
      <p:sp>
        <p:nvSpPr>
          <p:cNvPr id="35845" name="Rectangle 5">
            <a:extLst>
              <a:ext uri="{FF2B5EF4-FFF2-40B4-BE49-F238E27FC236}">
                <a16:creationId xmlns:a16="http://schemas.microsoft.com/office/drawing/2014/main" id="{6992A4DE-2E5E-5A40-AF76-A3FD11902EFA}"/>
              </a:ext>
            </a:extLst>
          </p:cNvPr>
          <p:cNvSpPr>
            <a:spLocks noGrp="1" noChangeArrowheads="1"/>
          </p:cNvSpPr>
          <p:nvPr>
            <p:ph type="sldNum" sz="quarter" idx="3"/>
          </p:nvPr>
        </p:nvSpPr>
        <p:spPr bwMode="auto">
          <a:xfrm>
            <a:off x="3971925" y="883285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2" tIns="46586" rIns="93172" bIns="46586" numCol="1" anchor="b" anchorCtr="0" compatLnSpc="1">
            <a:prstTxWarp prst="textNoShape">
              <a:avLst/>
            </a:prstTxWarp>
          </a:bodyPr>
          <a:lstStyle>
            <a:lvl1pPr algn="r" defTabSz="931863" eaLnBrk="1" hangingPunct="1">
              <a:defRPr sz="1300"/>
            </a:lvl1pPr>
          </a:lstStyle>
          <a:p>
            <a:pPr>
              <a:defRPr/>
            </a:pPr>
            <a:fld id="{2BAECC71-DA50-1146-9D47-726DD0646E3B}"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615E71F8-4749-9A4F-8176-FCF6DE4EE377}"/>
              </a:ext>
            </a:extLst>
          </p:cNvPr>
          <p:cNvSpPr>
            <a:spLocks noGrp="1" noChangeArrowheads="1"/>
          </p:cNvSpPr>
          <p:nvPr>
            <p:ph type="hdr" sz="quarter"/>
          </p:nvPr>
        </p:nvSpPr>
        <p:spPr bwMode="auto">
          <a:xfrm>
            <a:off x="0" y="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2" tIns="46586" rIns="93172" bIns="46586" numCol="1" anchor="t" anchorCtr="0" compatLnSpc="1">
            <a:prstTxWarp prst="textNoShape">
              <a:avLst/>
            </a:prstTxWarp>
          </a:bodyPr>
          <a:lstStyle>
            <a:lvl1pPr defTabSz="931863" eaLnBrk="1" hangingPunct="1">
              <a:defRPr sz="1300"/>
            </a:lvl1pPr>
          </a:lstStyle>
          <a:p>
            <a:pPr>
              <a:defRPr/>
            </a:pPr>
            <a:endParaRPr lang="en-US"/>
          </a:p>
        </p:txBody>
      </p:sp>
      <p:sp>
        <p:nvSpPr>
          <p:cNvPr id="17411" name="Rectangle 3">
            <a:extLst>
              <a:ext uri="{FF2B5EF4-FFF2-40B4-BE49-F238E27FC236}">
                <a16:creationId xmlns:a16="http://schemas.microsoft.com/office/drawing/2014/main" id="{1D74DC89-1065-014C-8A92-98025F85F00B}"/>
              </a:ext>
            </a:extLst>
          </p:cNvPr>
          <p:cNvSpPr>
            <a:spLocks noGrp="1" noChangeArrowheads="1"/>
          </p:cNvSpPr>
          <p:nvPr>
            <p:ph type="dt" idx="1"/>
          </p:nvPr>
        </p:nvSpPr>
        <p:spPr bwMode="auto">
          <a:xfrm>
            <a:off x="3971925" y="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2" tIns="46586" rIns="93172" bIns="46586" numCol="1" anchor="t" anchorCtr="0" compatLnSpc="1">
            <a:prstTxWarp prst="textNoShape">
              <a:avLst/>
            </a:prstTxWarp>
          </a:bodyPr>
          <a:lstStyle>
            <a:lvl1pPr algn="r" defTabSz="931863" eaLnBrk="1" hangingPunct="1">
              <a:defRPr sz="1300"/>
            </a:lvl1pPr>
          </a:lstStyle>
          <a:p>
            <a:pPr>
              <a:defRPr/>
            </a:pPr>
            <a:endParaRPr lang="en-US"/>
          </a:p>
        </p:txBody>
      </p:sp>
      <p:sp>
        <p:nvSpPr>
          <p:cNvPr id="5124" name="Rectangle 4">
            <a:extLst>
              <a:ext uri="{FF2B5EF4-FFF2-40B4-BE49-F238E27FC236}">
                <a16:creationId xmlns:a16="http://schemas.microsoft.com/office/drawing/2014/main" id="{CFC2099D-55FA-0340-B3CE-8DC4F2CB94A6}"/>
              </a:ext>
            </a:extLst>
          </p:cNvPr>
          <p:cNvSpPr>
            <a:spLocks noGrp="1" noRot="1" noChangeAspect="1" noChangeArrowheads="1" noTextEdit="1"/>
          </p:cNvSpPr>
          <p:nvPr>
            <p:ph type="sldImg" idx="2"/>
          </p:nvPr>
        </p:nvSpPr>
        <p:spPr bwMode="auto">
          <a:xfrm>
            <a:off x="1181100" y="698500"/>
            <a:ext cx="46482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7413" name="Rectangle 5">
            <a:extLst>
              <a:ext uri="{FF2B5EF4-FFF2-40B4-BE49-F238E27FC236}">
                <a16:creationId xmlns:a16="http://schemas.microsoft.com/office/drawing/2014/main" id="{1493E00B-7007-5645-85D6-D93498E433E2}"/>
              </a:ext>
            </a:extLst>
          </p:cNvPr>
          <p:cNvSpPr>
            <a:spLocks noGrp="1" noChangeArrowheads="1"/>
          </p:cNvSpPr>
          <p:nvPr>
            <p:ph type="body" sz="quarter" idx="3"/>
          </p:nvPr>
        </p:nvSpPr>
        <p:spPr bwMode="auto">
          <a:xfrm>
            <a:off x="933450" y="4416425"/>
            <a:ext cx="5143500" cy="4181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2" tIns="46586" rIns="93172" bIns="4658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414" name="Rectangle 6">
            <a:extLst>
              <a:ext uri="{FF2B5EF4-FFF2-40B4-BE49-F238E27FC236}">
                <a16:creationId xmlns:a16="http://schemas.microsoft.com/office/drawing/2014/main" id="{205667F8-C5C4-7646-A585-98474C9897FA}"/>
              </a:ext>
            </a:extLst>
          </p:cNvPr>
          <p:cNvSpPr>
            <a:spLocks noGrp="1" noChangeArrowheads="1"/>
          </p:cNvSpPr>
          <p:nvPr>
            <p:ph type="ftr" sz="quarter" idx="4"/>
          </p:nvPr>
        </p:nvSpPr>
        <p:spPr bwMode="auto">
          <a:xfrm>
            <a:off x="0" y="883285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2" tIns="46586" rIns="93172" bIns="46586" numCol="1" anchor="b" anchorCtr="0" compatLnSpc="1">
            <a:prstTxWarp prst="textNoShape">
              <a:avLst/>
            </a:prstTxWarp>
          </a:bodyPr>
          <a:lstStyle>
            <a:lvl1pPr defTabSz="931863" eaLnBrk="1" hangingPunct="1">
              <a:defRPr sz="1300"/>
            </a:lvl1pPr>
          </a:lstStyle>
          <a:p>
            <a:pPr>
              <a:defRPr/>
            </a:pPr>
            <a:endParaRPr lang="en-US"/>
          </a:p>
        </p:txBody>
      </p:sp>
      <p:sp>
        <p:nvSpPr>
          <p:cNvPr id="17415" name="Rectangle 7">
            <a:extLst>
              <a:ext uri="{FF2B5EF4-FFF2-40B4-BE49-F238E27FC236}">
                <a16:creationId xmlns:a16="http://schemas.microsoft.com/office/drawing/2014/main" id="{B0AF4D04-336E-1146-8175-0F66FCFA4D28}"/>
              </a:ext>
            </a:extLst>
          </p:cNvPr>
          <p:cNvSpPr>
            <a:spLocks noGrp="1" noChangeArrowheads="1"/>
          </p:cNvSpPr>
          <p:nvPr>
            <p:ph type="sldNum" sz="quarter" idx="5"/>
          </p:nvPr>
        </p:nvSpPr>
        <p:spPr bwMode="auto">
          <a:xfrm>
            <a:off x="3971925" y="883285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2" tIns="46586" rIns="93172" bIns="46586" numCol="1" anchor="b" anchorCtr="0" compatLnSpc="1">
            <a:prstTxWarp prst="textNoShape">
              <a:avLst/>
            </a:prstTxWarp>
          </a:bodyPr>
          <a:lstStyle>
            <a:lvl1pPr algn="r" defTabSz="931863" eaLnBrk="1" hangingPunct="1">
              <a:defRPr sz="1300"/>
            </a:lvl1pPr>
          </a:lstStyle>
          <a:p>
            <a:pPr>
              <a:defRPr/>
            </a:pPr>
            <a:fld id="{6663F567-CB05-2F44-9D9F-16554845FF9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7">
            <a:extLst>
              <a:ext uri="{FF2B5EF4-FFF2-40B4-BE49-F238E27FC236}">
                <a16:creationId xmlns:a16="http://schemas.microsoft.com/office/drawing/2014/main" id="{C2851081-4999-8848-BBDB-D74DA9E617D3}"/>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2B5793F-5E8B-1E40-A11B-DFED0A793667}" type="slidenum">
              <a:rPr lang="en-US" altLang="en-US" sz="1300" smtClean="0"/>
              <a:pPr>
                <a:spcBef>
                  <a:spcPct val="0"/>
                </a:spcBef>
              </a:pPr>
              <a:t>1</a:t>
            </a:fld>
            <a:endParaRPr lang="en-US" altLang="en-US" sz="1300"/>
          </a:p>
        </p:txBody>
      </p:sp>
      <p:sp>
        <p:nvSpPr>
          <p:cNvPr id="8194" name="Rectangle 2">
            <a:extLst>
              <a:ext uri="{FF2B5EF4-FFF2-40B4-BE49-F238E27FC236}">
                <a16:creationId xmlns:a16="http://schemas.microsoft.com/office/drawing/2014/main" id="{921D8B99-7048-2148-B962-3D3656870674}"/>
              </a:ext>
            </a:extLst>
          </p:cNvPr>
          <p:cNvSpPr>
            <a:spLocks noGrp="1" noRot="1" noChangeAspect="1" noChangeArrowheads="1" noTextEdit="1"/>
          </p:cNvSpPr>
          <p:nvPr>
            <p:ph type="sldImg"/>
          </p:nvPr>
        </p:nvSpPr>
        <p:spPr>
          <a:ln/>
        </p:spPr>
      </p:sp>
      <p:sp>
        <p:nvSpPr>
          <p:cNvPr id="8195" name="Rectangle 3">
            <a:extLst>
              <a:ext uri="{FF2B5EF4-FFF2-40B4-BE49-F238E27FC236}">
                <a16:creationId xmlns:a16="http://schemas.microsoft.com/office/drawing/2014/main" id="{1C89AF95-EF0E-D740-BA5F-E19467C5C2FF}"/>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7">
            <a:extLst>
              <a:ext uri="{FF2B5EF4-FFF2-40B4-BE49-F238E27FC236}">
                <a16:creationId xmlns:a16="http://schemas.microsoft.com/office/drawing/2014/main" id="{2C233208-1DF4-6246-A3B5-46AD6141811A}"/>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C9C5278-3020-7D47-967E-47EAFAD1C0B3}" type="slidenum">
              <a:rPr lang="en-US" altLang="en-US" sz="1300" smtClean="0"/>
              <a:pPr>
                <a:spcBef>
                  <a:spcPct val="0"/>
                </a:spcBef>
              </a:pPr>
              <a:t>16</a:t>
            </a:fld>
            <a:endParaRPr lang="en-US" altLang="en-US" sz="1300"/>
          </a:p>
        </p:txBody>
      </p:sp>
      <p:sp>
        <p:nvSpPr>
          <p:cNvPr id="31746" name="Rectangle 2">
            <a:extLst>
              <a:ext uri="{FF2B5EF4-FFF2-40B4-BE49-F238E27FC236}">
                <a16:creationId xmlns:a16="http://schemas.microsoft.com/office/drawing/2014/main" id="{C109AD79-9BCD-FE45-BDFF-D16CD19DBC76}"/>
              </a:ext>
            </a:extLst>
          </p:cNvPr>
          <p:cNvSpPr>
            <a:spLocks noGrp="1" noRot="1" noChangeAspect="1" noChangeArrowheads="1" noTextEdit="1"/>
          </p:cNvSpPr>
          <p:nvPr>
            <p:ph type="sldImg"/>
          </p:nvPr>
        </p:nvSpPr>
        <p:spPr>
          <a:ln/>
        </p:spPr>
      </p:sp>
      <p:sp>
        <p:nvSpPr>
          <p:cNvPr id="31747" name="Rectangle 3">
            <a:extLst>
              <a:ext uri="{FF2B5EF4-FFF2-40B4-BE49-F238E27FC236}">
                <a16:creationId xmlns:a16="http://schemas.microsoft.com/office/drawing/2014/main" id="{CA0D54A7-A5DA-D642-BE39-8B84822C2905}"/>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7">
            <a:extLst>
              <a:ext uri="{FF2B5EF4-FFF2-40B4-BE49-F238E27FC236}">
                <a16:creationId xmlns:a16="http://schemas.microsoft.com/office/drawing/2014/main" id="{F70869E1-EAA6-7E4F-A10D-CFBADDA8794E}"/>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61610F6-3DC8-5A41-92BB-DCD4ED77E655}" type="slidenum">
              <a:rPr lang="en-US" altLang="en-US" sz="1300" smtClean="0"/>
              <a:pPr>
                <a:spcBef>
                  <a:spcPct val="0"/>
                </a:spcBef>
              </a:pPr>
              <a:t>17</a:t>
            </a:fld>
            <a:endParaRPr lang="en-US" altLang="en-US" sz="1300"/>
          </a:p>
        </p:txBody>
      </p:sp>
      <p:sp>
        <p:nvSpPr>
          <p:cNvPr id="33794" name="Rectangle 2">
            <a:extLst>
              <a:ext uri="{FF2B5EF4-FFF2-40B4-BE49-F238E27FC236}">
                <a16:creationId xmlns:a16="http://schemas.microsoft.com/office/drawing/2014/main" id="{7697CF57-D7E5-1C47-8B25-1C1655148B7C}"/>
              </a:ext>
            </a:extLst>
          </p:cNvPr>
          <p:cNvSpPr>
            <a:spLocks noGrp="1" noRot="1" noChangeAspect="1" noChangeArrowheads="1" noTextEdit="1"/>
          </p:cNvSpPr>
          <p:nvPr>
            <p:ph type="sldImg"/>
          </p:nvPr>
        </p:nvSpPr>
        <p:spPr>
          <a:ln/>
        </p:spPr>
      </p:sp>
      <p:sp>
        <p:nvSpPr>
          <p:cNvPr id="33795" name="Rectangle 3">
            <a:extLst>
              <a:ext uri="{FF2B5EF4-FFF2-40B4-BE49-F238E27FC236}">
                <a16:creationId xmlns:a16="http://schemas.microsoft.com/office/drawing/2014/main" id="{245A53E2-0644-FA49-885E-B9FE60C09CA7}"/>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7">
            <a:extLst>
              <a:ext uri="{FF2B5EF4-FFF2-40B4-BE49-F238E27FC236}">
                <a16:creationId xmlns:a16="http://schemas.microsoft.com/office/drawing/2014/main" id="{25F9CB90-2EE8-1A47-BD49-0BC92EAE185A}"/>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D004755-5C30-8A4F-A613-66E2090F1A00}" type="slidenum">
              <a:rPr lang="en-US" altLang="en-US" sz="1300" smtClean="0"/>
              <a:pPr>
                <a:spcBef>
                  <a:spcPct val="0"/>
                </a:spcBef>
              </a:pPr>
              <a:t>18</a:t>
            </a:fld>
            <a:endParaRPr lang="en-US" altLang="en-US" sz="1300"/>
          </a:p>
        </p:txBody>
      </p:sp>
      <p:sp>
        <p:nvSpPr>
          <p:cNvPr id="35842" name="Rectangle 2">
            <a:extLst>
              <a:ext uri="{FF2B5EF4-FFF2-40B4-BE49-F238E27FC236}">
                <a16:creationId xmlns:a16="http://schemas.microsoft.com/office/drawing/2014/main" id="{00C38D22-814B-5246-9B69-DD7AB4EFB38F}"/>
              </a:ext>
            </a:extLst>
          </p:cNvPr>
          <p:cNvSpPr>
            <a:spLocks noGrp="1" noChangeArrowheads="1"/>
          </p:cNvSpPr>
          <p:nvPr>
            <p:ph type="body" idx="1"/>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2197" tIns="45290" rIns="92197" bIns="45290"/>
          <a:lstStyle/>
          <a:p>
            <a:pPr eaLnBrk="1" hangingPunct="1"/>
            <a:endParaRPr lang="en-US" altLang="en-US"/>
          </a:p>
        </p:txBody>
      </p:sp>
      <p:sp>
        <p:nvSpPr>
          <p:cNvPr id="35843" name="Rectangle 3">
            <a:extLst>
              <a:ext uri="{FF2B5EF4-FFF2-40B4-BE49-F238E27FC236}">
                <a16:creationId xmlns:a16="http://schemas.microsoft.com/office/drawing/2014/main" id="{A6F41D9B-9568-244E-AE0F-ADC27AE1B0B3}"/>
              </a:ext>
            </a:extLst>
          </p:cNvPr>
          <p:cNvSpPr>
            <a:spLocks noGrp="1" noRot="1" noChangeAspect="1" noChangeArrowheads="1" noTextEdit="1"/>
          </p:cNvSpPr>
          <p:nvPr>
            <p:ph type="sldImg"/>
          </p:nvPr>
        </p:nvSpPr>
        <p:spPr>
          <a:xfrm>
            <a:off x="1182688" y="2636838"/>
            <a:ext cx="4643437" cy="3482975"/>
          </a:xfrm>
          <a:ln w="12700" cap="flat">
            <a:solidFill>
              <a:schemeClr val="tx1"/>
            </a:solidFill>
          </a:ln>
        </p:spPr>
      </p:sp>
      <p:sp>
        <p:nvSpPr>
          <p:cNvPr id="35844" name="Freeform 4">
            <a:extLst>
              <a:ext uri="{FF2B5EF4-FFF2-40B4-BE49-F238E27FC236}">
                <a16:creationId xmlns:a16="http://schemas.microsoft.com/office/drawing/2014/main" id="{C275B86B-2893-534D-8B3B-07C232F471BC}"/>
              </a:ext>
            </a:extLst>
          </p:cNvPr>
          <p:cNvSpPr>
            <a:spLocks/>
          </p:cNvSpPr>
          <p:nvPr/>
        </p:nvSpPr>
        <p:spPr bwMode="auto">
          <a:xfrm>
            <a:off x="3940175" y="2852738"/>
            <a:ext cx="468313" cy="247650"/>
          </a:xfrm>
          <a:custGeom>
            <a:avLst/>
            <a:gdLst>
              <a:gd name="T0" fmla="*/ 2147483646 w 289"/>
              <a:gd name="T1" fmla="*/ 0 h 153"/>
              <a:gd name="T2" fmla="*/ 2147483646 w 289"/>
              <a:gd name="T3" fmla="*/ 2147483646 h 153"/>
              <a:gd name="T4" fmla="*/ 0 w 289"/>
              <a:gd name="T5" fmla="*/ 2147483646 h 153"/>
              <a:gd name="T6" fmla="*/ 0 w 289"/>
              <a:gd name="T7" fmla="*/ 2147483646 h 15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9" h="153">
                <a:moveTo>
                  <a:pt x="288" y="0"/>
                </a:moveTo>
                <a:lnTo>
                  <a:pt x="288" y="152"/>
                </a:lnTo>
                <a:lnTo>
                  <a:pt x="0" y="152"/>
                </a:lnTo>
                <a:lnTo>
                  <a:pt x="0" y="8"/>
                </a:lnTo>
              </a:path>
            </a:pathLst>
          </a:custGeom>
          <a:noFill/>
          <a:ln w="12700" cap="rnd" cmpd="sng">
            <a:solidFill>
              <a:schemeClr val="tx1"/>
            </a:solidFill>
            <a:prstDash val="solid"/>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45" name="Rectangle 5">
            <a:extLst>
              <a:ext uri="{FF2B5EF4-FFF2-40B4-BE49-F238E27FC236}">
                <a16:creationId xmlns:a16="http://schemas.microsoft.com/office/drawing/2014/main" id="{D6285896-0E20-2B4D-B87C-5B408F1524D9}"/>
              </a:ext>
            </a:extLst>
          </p:cNvPr>
          <p:cNvSpPr>
            <a:spLocks noChangeArrowheads="1"/>
          </p:cNvSpPr>
          <p:nvPr/>
        </p:nvSpPr>
        <p:spPr bwMode="auto">
          <a:xfrm>
            <a:off x="3068638" y="3008313"/>
            <a:ext cx="2568575" cy="836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197" tIns="45290" rIns="92197" bIns="45290">
            <a:spAutoFit/>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r>
              <a:rPr lang="en-US" altLang="en-US" sz="1600" b="1">
                <a:latin typeface="Arial" panose="020B0604020202020204" pitchFamily="34" charset="0"/>
              </a:rPr>
              <a:t>Arc lamps and lasers</a:t>
            </a:r>
          </a:p>
          <a:p>
            <a:pPr>
              <a:spcBef>
                <a:spcPct val="0"/>
              </a:spcBef>
            </a:pPr>
            <a:r>
              <a:rPr lang="en-US" altLang="en-US" sz="1600" b="1">
                <a:latin typeface="Arial" panose="020B0604020202020204" pitchFamily="34" charset="0"/>
              </a:rPr>
              <a:t>for flow cytometry</a:t>
            </a:r>
          </a:p>
          <a:p>
            <a:pPr>
              <a:spcBef>
                <a:spcPct val="0"/>
              </a:spcBef>
            </a:pPr>
            <a:r>
              <a:rPr lang="en-US" altLang="en-US" sz="1600" b="1">
                <a:latin typeface="Arial" panose="020B0604020202020204" pitchFamily="34" charset="0"/>
              </a:rPr>
              <a:t> restricted to this region</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7">
            <a:extLst>
              <a:ext uri="{FF2B5EF4-FFF2-40B4-BE49-F238E27FC236}">
                <a16:creationId xmlns:a16="http://schemas.microsoft.com/office/drawing/2014/main" id="{EA8CC633-00F4-C249-837C-38EAE44829AE}"/>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4AE424B-D5AF-9F4B-9058-B2ED67B6CFC3}" type="slidenum">
              <a:rPr lang="en-US" altLang="en-US" sz="1300" smtClean="0"/>
              <a:pPr>
                <a:spcBef>
                  <a:spcPct val="0"/>
                </a:spcBef>
              </a:pPr>
              <a:t>19</a:t>
            </a:fld>
            <a:endParaRPr lang="en-US" altLang="en-US" sz="1300"/>
          </a:p>
        </p:txBody>
      </p:sp>
      <p:sp>
        <p:nvSpPr>
          <p:cNvPr id="37890" name="Rectangle 2">
            <a:extLst>
              <a:ext uri="{FF2B5EF4-FFF2-40B4-BE49-F238E27FC236}">
                <a16:creationId xmlns:a16="http://schemas.microsoft.com/office/drawing/2014/main" id="{8BA2E43A-95D4-284A-8E7B-9E957B7B631D}"/>
              </a:ext>
            </a:extLst>
          </p:cNvPr>
          <p:cNvSpPr>
            <a:spLocks noGrp="1" noRot="1" noChangeAspect="1" noChangeArrowheads="1" noTextEdit="1"/>
          </p:cNvSpPr>
          <p:nvPr>
            <p:ph type="sldImg"/>
          </p:nvPr>
        </p:nvSpPr>
        <p:spPr>
          <a:ln/>
        </p:spPr>
      </p:sp>
      <p:sp>
        <p:nvSpPr>
          <p:cNvPr id="37891" name="Rectangle 3">
            <a:extLst>
              <a:ext uri="{FF2B5EF4-FFF2-40B4-BE49-F238E27FC236}">
                <a16:creationId xmlns:a16="http://schemas.microsoft.com/office/drawing/2014/main" id="{A5C1ABFF-DD43-CD41-A150-551DC7BD2000}"/>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a:extLst>
              <a:ext uri="{FF2B5EF4-FFF2-40B4-BE49-F238E27FC236}">
                <a16:creationId xmlns:a16="http://schemas.microsoft.com/office/drawing/2014/main" id="{7051F32E-CFF4-6A45-81EA-D3C45FE9E397}"/>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1A88B00-08D5-244D-86BC-5D793B54F096}" type="slidenum">
              <a:rPr lang="en-US" altLang="en-US" sz="1300" smtClean="0"/>
              <a:pPr>
                <a:spcBef>
                  <a:spcPct val="0"/>
                </a:spcBef>
              </a:pPr>
              <a:t>20</a:t>
            </a:fld>
            <a:endParaRPr lang="en-US" altLang="en-US" sz="1300"/>
          </a:p>
        </p:txBody>
      </p:sp>
      <p:sp>
        <p:nvSpPr>
          <p:cNvPr id="39938" name="Rectangle 2">
            <a:extLst>
              <a:ext uri="{FF2B5EF4-FFF2-40B4-BE49-F238E27FC236}">
                <a16:creationId xmlns:a16="http://schemas.microsoft.com/office/drawing/2014/main" id="{86BD24F2-9026-1844-A00A-D9D2CBAD4AC8}"/>
              </a:ext>
            </a:extLst>
          </p:cNvPr>
          <p:cNvSpPr>
            <a:spLocks noGrp="1" noRot="1" noChangeAspect="1" noChangeArrowheads="1" noTextEdit="1"/>
          </p:cNvSpPr>
          <p:nvPr>
            <p:ph type="sldImg"/>
          </p:nvPr>
        </p:nvSpPr>
        <p:spPr>
          <a:ln/>
        </p:spPr>
      </p:sp>
      <p:sp>
        <p:nvSpPr>
          <p:cNvPr id="39939" name="Rectangle 3">
            <a:extLst>
              <a:ext uri="{FF2B5EF4-FFF2-40B4-BE49-F238E27FC236}">
                <a16:creationId xmlns:a16="http://schemas.microsoft.com/office/drawing/2014/main" id="{8F8BF7DB-1100-D549-890F-0176185EC199}"/>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7">
            <a:extLst>
              <a:ext uri="{FF2B5EF4-FFF2-40B4-BE49-F238E27FC236}">
                <a16:creationId xmlns:a16="http://schemas.microsoft.com/office/drawing/2014/main" id="{2665F4FA-887C-B04A-B2BF-5F605EA72886}"/>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73EEC64-3175-704A-9E7F-0B5EDD7883C5}" type="slidenum">
              <a:rPr lang="en-US" altLang="en-US" sz="1300" smtClean="0"/>
              <a:pPr>
                <a:spcBef>
                  <a:spcPct val="0"/>
                </a:spcBef>
              </a:pPr>
              <a:t>21</a:t>
            </a:fld>
            <a:endParaRPr lang="en-US" altLang="en-US" sz="1300"/>
          </a:p>
        </p:txBody>
      </p:sp>
      <p:sp>
        <p:nvSpPr>
          <p:cNvPr id="41986" name="Rectangle 2">
            <a:extLst>
              <a:ext uri="{FF2B5EF4-FFF2-40B4-BE49-F238E27FC236}">
                <a16:creationId xmlns:a16="http://schemas.microsoft.com/office/drawing/2014/main" id="{50318F57-3EA5-F441-905D-A061375E435B}"/>
              </a:ext>
            </a:extLst>
          </p:cNvPr>
          <p:cNvSpPr>
            <a:spLocks noGrp="1" noRot="1" noChangeAspect="1" noChangeArrowheads="1" noTextEdit="1"/>
          </p:cNvSpPr>
          <p:nvPr>
            <p:ph type="sldImg"/>
          </p:nvPr>
        </p:nvSpPr>
        <p:spPr>
          <a:ln/>
        </p:spPr>
      </p:sp>
      <p:sp>
        <p:nvSpPr>
          <p:cNvPr id="41987" name="Rectangle 3">
            <a:extLst>
              <a:ext uri="{FF2B5EF4-FFF2-40B4-BE49-F238E27FC236}">
                <a16:creationId xmlns:a16="http://schemas.microsoft.com/office/drawing/2014/main" id="{6C052A28-B1E1-A648-A6A3-59F6C3ABC053}"/>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7">
            <a:extLst>
              <a:ext uri="{FF2B5EF4-FFF2-40B4-BE49-F238E27FC236}">
                <a16:creationId xmlns:a16="http://schemas.microsoft.com/office/drawing/2014/main" id="{49EA5483-2895-5D4E-A1A2-2F95EB660258}"/>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6D0B444-E9C6-FC47-85BD-2845961EE766}" type="slidenum">
              <a:rPr lang="en-US" altLang="en-US" sz="1300" smtClean="0"/>
              <a:pPr>
                <a:spcBef>
                  <a:spcPct val="0"/>
                </a:spcBef>
              </a:pPr>
              <a:t>22</a:t>
            </a:fld>
            <a:endParaRPr lang="en-US" altLang="en-US" sz="1300"/>
          </a:p>
        </p:txBody>
      </p:sp>
      <p:sp>
        <p:nvSpPr>
          <p:cNvPr id="44034" name="Rectangle 2">
            <a:extLst>
              <a:ext uri="{FF2B5EF4-FFF2-40B4-BE49-F238E27FC236}">
                <a16:creationId xmlns:a16="http://schemas.microsoft.com/office/drawing/2014/main" id="{AB433186-CCC1-8745-B057-BEBDDE041CAD}"/>
              </a:ext>
            </a:extLst>
          </p:cNvPr>
          <p:cNvSpPr>
            <a:spLocks noGrp="1" noRot="1" noChangeAspect="1" noChangeArrowheads="1" noTextEdit="1"/>
          </p:cNvSpPr>
          <p:nvPr>
            <p:ph type="sldImg"/>
          </p:nvPr>
        </p:nvSpPr>
        <p:spPr>
          <a:ln/>
        </p:spPr>
      </p:sp>
      <p:sp>
        <p:nvSpPr>
          <p:cNvPr id="44035" name="Rectangle 3">
            <a:extLst>
              <a:ext uri="{FF2B5EF4-FFF2-40B4-BE49-F238E27FC236}">
                <a16:creationId xmlns:a16="http://schemas.microsoft.com/office/drawing/2014/main" id="{44E60714-7E7C-9E4F-B030-3323DE3ED265}"/>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7">
            <a:extLst>
              <a:ext uri="{FF2B5EF4-FFF2-40B4-BE49-F238E27FC236}">
                <a16:creationId xmlns:a16="http://schemas.microsoft.com/office/drawing/2014/main" id="{F5F43824-5865-F741-B0E6-C6786A64ED54}"/>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DF4CBD7-E3E4-F242-8AE4-73A04F4ABC91}" type="slidenum">
              <a:rPr lang="en-US" altLang="en-US" sz="1300" smtClean="0"/>
              <a:pPr>
                <a:spcBef>
                  <a:spcPct val="0"/>
                </a:spcBef>
              </a:pPr>
              <a:t>23</a:t>
            </a:fld>
            <a:endParaRPr lang="en-US" altLang="en-US" sz="1300"/>
          </a:p>
        </p:txBody>
      </p:sp>
      <p:sp>
        <p:nvSpPr>
          <p:cNvPr id="46082" name="Rectangle 2">
            <a:extLst>
              <a:ext uri="{FF2B5EF4-FFF2-40B4-BE49-F238E27FC236}">
                <a16:creationId xmlns:a16="http://schemas.microsoft.com/office/drawing/2014/main" id="{60DDFAE7-FF95-8242-830A-9E84489C9491}"/>
              </a:ext>
            </a:extLst>
          </p:cNvPr>
          <p:cNvSpPr>
            <a:spLocks noGrp="1" noRot="1" noChangeAspect="1" noChangeArrowheads="1" noTextEdit="1"/>
          </p:cNvSpPr>
          <p:nvPr>
            <p:ph type="sldImg"/>
          </p:nvPr>
        </p:nvSpPr>
        <p:spPr>
          <a:ln/>
        </p:spPr>
      </p:sp>
      <p:sp>
        <p:nvSpPr>
          <p:cNvPr id="46083" name="Rectangle 3">
            <a:extLst>
              <a:ext uri="{FF2B5EF4-FFF2-40B4-BE49-F238E27FC236}">
                <a16:creationId xmlns:a16="http://schemas.microsoft.com/office/drawing/2014/main" id="{16C98E8B-4CA5-DB4C-8A54-EA6A85658BA6}"/>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7">
            <a:extLst>
              <a:ext uri="{FF2B5EF4-FFF2-40B4-BE49-F238E27FC236}">
                <a16:creationId xmlns:a16="http://schemas.microsoft.com/office/drawing/2014/main" id="{D069AE73-6EB4-1447-A256-51FFFFCB7B15}"/>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0AB43FC-7CCC-644C-B548-023F7FD856CD}" type="slidenum">
              <a:rPr lang="en-US" altLang="en-US" sz="1300" smtClean="0"/>
              <a:pPr>
                <a:spcBef>
                  <a:spcPct val="0"/>
                </a:spcBef>
              </a:pPr>
              <a:t>24</a:t>
            </a:fld>
            <a:endParaRPr lang="en-US" altLang="en-US" sz="1300"/>
          </a:p>
        </p:txBody>
      </p:sp>
      <p:sp>
        <p:nvSpPr>
          <p:cNvPr id="48130" name="Rectangle 2">
            <a:extLst>
              <a:ext uri="{FF2B5EF4-FFF2-40B4-BE49-F238E27FC236}">
                <a16:creationId xmlns:a16="http://schemas.microsoft.com/office/drawing/2014/main" id="{21600151-3E8A-B84E-8FF9-C43C1E494BDB}"/>
              </a:ext>
            </a:extLst>
          </p:cNvPr>
          <p:cNvSpPr>
            <a:spLocks noGrp="1" noRot="1" noChangeAspect="1" noChangeArrowheads="1" noTextEdit="1"/>
          </p:cNvSpPr>
          <p:nvPr>
            <p:ph type="sldImg"/>
          </p:nvPr>
        </p:nvSpPr>
        <p:spPr>
          <a:ln/>
        </p:spPr>
      </p:sp>
      <p:sp>
        <p:nvSpPr>
          <p:cNvPr id="48131" name="Rectangle 3">
            <a:extLst>
              <a:ext uri="{FF2B5EF4-FFF2-40B4-BE49-F238E27FC236}">
                <a16:creationId xmlns:a16="http://schemas.microsoft.com/office/drawing/2014/main" id="{DEC51D21-F631-9D4F-A8E0-F37B268BB5E2}"/>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7">
            <a:extLst>
              <a:ext uri="{FF2B5EF4-FFF2-40B4-BE49-F238E27FC236}">
                <a16:creationId xmlns:a16="http://schemas.microsoft.com/office/drawing/2014/main" id="{A26B7C1B-2FED-D942-94A1-F2CAF31C4696}"/>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B226EEE-80F1-6F41-9682-CF7BB74C2AD9}" type="slidenum">
              <a:rPr lang="en-US" altLang="en-US" sz="1300" smtClean="0"/>
              <a:pPr>
                <a:spcBef>
                  <a:spcPct val="0"/>
                </a:spcBef>
              </a:pPr>
              <a:t>25</a:t>
            </a:fld>
            <a:endParaRPr lang="en-US" altLang="en-US" sz="1300"/>
          </a:p>
        </p:txBody>
      </p:sp>
      <p:sp>
        <p:nvSpPr>
          <p:cNvPr id="50178" name="Rectangle 2">
            <a:extLst>
              <a:ext uri="{FF2B5EF4-FFF2-40B4-BE49-F238E27FC236}">
                <a16:creationId xmlns:a16="http://schemas.microsoft.com/office/drawing/2014/main" id="{093DDFAE-26B4-CE41-9AA3-86A1C67255EA}"/>
              </a:ext>
            </a:extLst>
          </p:cNvPr>
          <p:cNvSpPr>
            <a:spLocks noGrp="1" noRot="1" noChangeAspect="1" noChangeArrowheads="1" noTextEdit="1"/>
          </p:cNvSpPr>
          <p:nvPr>
            <p:ph type="sldImg"/>
          </p:nvPr>
        </p:nvSpPr>
        <p:spPr>
          <a:ln/>
        </p:spPr>
      </p:sp>
      <p:sp>
        <p:nvSpPr>
          <p:cNvPr id="50179" name="Rectangle 3">
            <a:extLst>
              <a:ext uri="{FF2B5EF4-FFF2-40B4-BE49-F238E27FC236}">
                <a16:creationId xmlns:a16="http://schemas.microsoft.com/office/drawing/2014/main" id="{A2ACFE1F-6A65-3D4A-BEEA-90F834FC9547}"/>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7">
            <a:extLst>
              <a:ext uri="{FF2B5EF4-FFF2-40B4-BE49-F238E27FC236}">
                <a16:creationId xmlns:a16="http://schemas.microsoft.com/office/drawing/2014/main" id="{6AB8EEBA-DA25-4C4F-9A0E-88AFD79D4F86}"/>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8FAECE3-D798-3340-B983-456A309C5486}" type="slidenum">
              <a:rPr lang="en-US" altLang="en-US" sz="1300" smtClean="0"/>
              <a:pPr>
                <a:spcBef>
                  <a:spcPct val="0"/>
                </a:spcBef>
              </a:pPr>
              <a:t>2</a:t>
            </a:fld>
            <a:endParaRPr lang="en-US" altLang="en-US" sz="1300"/>
          </a:p>
        </p:txBody>
      </p:sp>
      <p:sp>
        <p:nvSpPr>
          <p:cNvPr id="10242" name="Rectangle 2">
            <a:extLst>
              <a:ext uri="{FF2B5EF4-FFF2-40B4-BE49-F238E27FC236}">
                <a16:creationId xmlns:a16="http://schemas.microsoft.com/office/drawing/2014/main" id="{5F61F08F-D72A-8E4D-81EC-4EA380CA0474}"/>
              </a:ext>
            </a:extLst>
          </p:cNvPr>
          <p:cNvSpPr>
            <a:spLocks noGrp="1" noRot="1" noChangeAspect="1" noChangeArrowheads="1" noTextEdit="1"/>
          </p:cNvSpPr>
          <p:nvPr>
            <p:ph type="sldImg"/>
          </p:nvPr>
        </p:nvSpPr>
        <p:spPr>
          <a:ln/>
        </p:spPr>
      </p:sp>
      <p:sp>
        <p:nvSpPr>
          <p:cNvPr id="10243" name="Rectangle 3">
            <a:extLst>
              <a:ext uri="{FF2B5EF4-FFF2-40B4-BE49-F238E27FC236}">
                <a16:creationId xmlns:a16="http://schemas.microsoft.com/office/drawing/2014/main" id="{8163BD76-9D85-684C-BDEE-B8C209E288A9}"/>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7">
            <a:extLst>
              <a:ext uri="{FF2B5EF4-FFF2-40B4-BE49-F238E27FC236}">
                <a16:creationId xmlns:a16="http://schemas.microsoft.com/office/drawing/2014/main" id="{A115C15B-1A01-FC4B-9AE7-0A66E2679920}"/>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4931003-954D-864F-B900-4B58155526BD}" type="slidenum">
              <a:rPr lang="en-US" altLang="en-US" sz="1300" smtClean="0"/>
              <a:pPr>
                <a:spcBef>
                  <a:spcPct val="0"/>
                </a:spcBef>
              </a:pPr>
              <a:t>26</a:t>
            </a:fld>
            <a:endParaRPr lang="en-US" altLang="en-US" sz="1300"/>
          </a:p>
        </p:txBody>
      </p:sp>
      <p:sp>
        <p:nvSpPr>
          <p:cNvPr id="52226" name="Rectangle 2">
            <a:extLst>
              <a:ext uri="{FF2B5EF4-FFF2-40B4-BE49-F238E27FC236}">
                <a16:creationId xmlns:a16="http://schemas.microsoft.com/office/drawing/2014/main" id="{1856C5B9-2FAA-3F4A-BC38-FEE1C3BEA6E4}"/>
              </a:ext>
            </a:extLst>
          </p:cNvPr>
          <p:cNvSpPr>
            <a:spLocks noGrp="1" noRot="1" noChangeAspect="1" noChangeArrowheads="1" noTextEdit="1"/>
          </p:cNvSpPr>
          <p:nvPr>
            <p:ph type="sldImg"/>
          </p:nvPr>
        </p:nvSpPr>
        <p:spPr>
          <a:ln/>
        </p:spPr>
      </p:sp>
      <p:sp>
        <p:nvSpPr>
          <p:cNvPr id="52227" name="Rectangle 3">
            <a:extLst>
              <a:ext uri="{FF2B5EF4-FFF2-40B4-BE49-F238E27FC236}">
                <a16:creationId xmlns:a16="http://schemas.microsoft.com/office/drawing/2014/main" id="{4A1F6B71-602C-524D-8E40-DF6446453D38}"/>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7">
            <a:extLst>
              <a:ext uri="{FF2B5EF4-FFF2-40B4-BE49-F238E27FC236}">
                <a16:creationId xmlns:a16="http://schemas.microsoft.com/office/drawing/2014/main" id="{EEA38CF4-B34C-A546-BFDC-27940E603274}"/>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4AA07D3-7F72-9743-8471-64A1B9A4A8F1}" type="slidenum">
              <a:rPr lang="en-US" altLang="en-US" sz="1300" smtClean="0"/>
              <a:pPr>
                <a:spcBef>
                  <a:spcPct val="0"/>
                </a:spcBef>
              </a:pPr>
              <a:t>27</a:t>
            </a:fld>
            <a:endParaRPr lang="en-US" altLang="en-US" sz="1300"/>
          </a:p>
        </p:txBody>
      </p:sp>
      <p:sp>
        <p:nvSpPr>
          <p:cNvPr id="54274" name="Rectangle 2">
            <a:extLst>
              <a:ext uri="{FF2B5EF4-FFF2-40B4-BE49-F238E27FC236}">
                <a16:creationId xmlns:a16="http://schemas.microsoft.com/office/drawing/2014/main" id="{DBF6782F-EE2F-EE4B-9F7C-440E80EB43E3}"/>
              </a:ext>
            </a:extLst>
          </p:cNvPr>
          <p:cNvSpPr>
            <a:spLocks noGrp="1" noRot="1" noChangeAspect="1" noChangeArrowheads="1" noTextEdit="1"/>
          </p:cNvSpPr>
          <p:nvPr>
            <p:ph type="sldImg"/>
          </p:nvPr>
        </p:nvSpPr>
        <p:spPr>
          <a:ln/>
        </p:spPr>
      </p:sp>
      <p:sp>
        <p:nvSpPr>
          <p:cNvPr id="54275" name="Rectangle 3">
            <a:extLst>
              <a:ext uri="{FF2B5EF4-FFF2-40B4-BE49-F238E27FC236}">
                <a16:creationId xmlns:a16="http://schemas.microsoft.com/office/drawing/2014/main" id="{B34047D4-3A2D-D740-B661-8DE0BC67E79F}"/>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7">
            <a:extLst>
              <a:ext uri="{FF2B5EF4-FFF2-40B4-BE49-F238E27FC236}">
                <a16:creationId xmlns:a16="http://schemas.microsoft.com/office/drawing/2014/main" id="{7C0F1B15-A6EA-7F49-BA37-B9E4C0BF4396}"/>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68B92C9-D56F-D84F-B4F4-B68E1CBEBEE6}" type="slidenum">
              <a:rPr lang="en-US" altLang="en-US" sz="1300" smtClean="0"/>
              <a:pPr>
                <a:spcBef>
                  <a:spcPct val="0"/>
                </a:spcBef>
              </a:pPr>
              <a:t>28</a:t>
            </a:fld>
            <a:endParaRPr lang="en-US" altLang="en-US" sz="1300"/>
          </a:p>
        </p:txBody>
      </p:sp>
      <p:sp>
        <p:nvSpPr>
          <p:cNvPr id="56322" name="Rectangle 2">
            <a:extLst>
              <a:ext uri="{FF2B5EF4-FFF2-40B4-BE49-F238E27FC236}">
                <a16:creationId xmlns:a16="http://schemas.microsoft.com/office/drawing/2014/main" id="{D7FC9DA2-0D26-1946-A71A-C0473B4C94D2}"/>
              </a:ext>
            </a:extLst>
          </p:cNvPr>
          <p:cNvSpPr>
            <a:spLocks noGrp="1" noRot="1" noChangeAspect="1" noChangeArrowheads="1" noTextEdit="1"/>
          </p:cNvSpPr>
          <p:nvPr>
            <p:ph type="sldImg"/>
          </p:nvPr>
        </p:nvSpPr>
        <p:spPr>
          <a:ln/>
        </p:spPr>
      </p:sp>
      <p:sp>
        <p:nvSpPr>
          <p:cNvPr id="56323" name="Rectangle 3">
            <a:extLst>
              <a:ext uri="{FF2B5EF4-FFF2-40B4-BE49-F238E27FC236}">
                <a16:creationId xmlns:a16="http://schemas.microsoft.com/office/drawing/2014/main" id="{E15B3834-663C-994D-917F-170B5CCBAB3F}"/>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7">
            <a:extLst>
              <a:ext uri="{FF2B5EF4-FFF2-40B4-BE49-F238E27FC236}">
                <a16:creationId xmlns:a16="http://schemas.microsoft.com/office/drawing/2014/main" id="{A23CBBC4-0198-854E-859A-855D4F045D4C}"/>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D0E41D4-3C78-CC47-9905-A9E5E22A8EAB}" type="slidenum">
              <a:rPr lang="en-US" altLang="en-US" sz="1300" smtClean="0"/>
              <a:pPr>
                <a:spcBef>
                  <a:spcPct val="0"/>
                </a:spcBef>
              </a:pPr>
              <a:t>29</a:t>
            </a:fld>
            <a:endParaRPr lang="en-US" altLang="en-US" sz="1300"/>
          </a:p>
        </p:txBody>
      </p:sp>
      <p:sp>
        <p:nvSpPr>
          <p:cNvPr id="58370" name="Rectangle 2">
            <a:extLst>
              <a:ext uri="{FF2B5EF4-FFF2-40B4-BE49-F238E27FC236}">
                <a16:creationId xmlns:a16="http://schemas.microsoft.com/office/drawing/2014/main" id="{4782CF5F-B6D8-654F-AD34-987F8E238823}"/>
              </a:ext>
            </a:extLst>
          </p:cNvPr>
          <p:cNvSpPr>
            <a:spLocks noGrp="1" noRot="1" noChangeAspect="1" noChangeArrowheads="1" noTextEdit="1"/>
          </p:cNvSpPr>
          <p:nvPr>
            <p:ph type="sldImg"/>
          </p:nvPr>
        </p:nvSpPr>
        <p:spPr>
          <a:ln/>
        </p:spPr>
      </p:sp>
      <p:sp>
        <p:nvSpPr>
          <p:cNvPr id="58371" name="Rectangle 3">
            <a:extLst>
              <a:ext uri="{FF2B5EF4-FFF2-40B4-BE49-F238E27FC236}">
                <a16:creationId xmlns:a16="http://schemas.microsoft.com/office/drawing/2014/main" id="{1FF79A53-ACB3-1846-86BB-5CB16CFC42BB}"/>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7">
            <a:extLst>
              <a:ext uri="{FF2B5EF4-FFF2-40B4-BE49-F238E27FC236}">
                <a16:creationId xmlns:a16="http://schemas.microsoft.com/office/drawing/2014/main" id="{4B90FF4D-F497-E34E-8FBD-D80F500658D4}"/>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80CE871-C84E-9943-9EDB-BC859649350E}" type="slidenum">
              <a:rPr lang="en-US" altLang="en-US" sz="1300" smtClean="0"/>
              <a:pPr>
                <a:spcBef>
                  <a:spcPct val="0"/>
                </a:spcBef>
              </a:pPr>
              <a:t>30</a:t>
            </a:fld>
            <a:endParaRPr lang="en-US" altLang="en-US" sz="1300"/>
          </a:p>
        </p:txBody>
      </p:sp>
      <p:sp>
        <p:nvSpPr>
          <p:cNvPr id="60418" name="Rectangle 2">
            <a:extLst>
              <a:ext uri="{FF2B5EF4-FFF2-40B4-BE49-F238E27FC236}">
                <a16:creationId xmlns:a16="http://schemas.microsoft.com/office/drawing/2014/main" id="{B51C2439-0E60-E84F-9983-7414A5DAED89}"/>
              </a:ext>
            </a:extLst>
          </p:cNvPr>
          <p:cNvSpPr>
            <a:spLocks noGrp="1" noRot="1" noChangeAspect="1" noChangeArrowheads="1" noTextEdit="1"/>
          </p:cNvSpPr>
          <p:nvPr>
            <p:ph type="sldImg"/>
          </p:nvPr>
        </p:nvSpPr>
        <p:spPr>
          <a:ln/>
        </p:spPr>
      </p:sp>
      <p:sp>
        <p:nvSpPr>
          <p:cNvPr id="60419" name="Rectangle 3">
            <a:extLst>
              <a:ext uri="{FF2B5EF4-FFF2-40B4-BE49-F238E27FC236}">
                <a16:creationId xmlns:a16="http://schemas.microsoft.com/office/drawing/2014/main" id="{8AB3141D-5C21-8D44-8205-89713D2E2BF2}"/>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a:extLst>
              <a:ext uri="{FF2B5EF4-FFF2-40B4-BE49-F238E27FC236}">
                <a16:creationId xmlns:a16="http://schemas.microsoft.com/office/drawing/2014/main" id="{92D10C17-B9A3-BD4E-BD4B-508E4F2BE3E8}"/>
              </a:ext>
            </a:extLst>
          </p:cNvPr>
          <p:cNvSpPr>
            <a:spLocks noGrp="1" noRot="1" noChangeAspect="1" noChangeArrowheads="1" noTextEdit="1"/>
          </p:cNvSpPr>
          <p:nvPr>
            <p:ph type="sldImg"/>
          </p:nvPr>
        </p:nvSpPr>
        <p:spPr>
          <a:ln/>
        </p:spPr>
      </p:sp>
      <p:sp>
        <p:nvSpPr>
          <p:cNvPr id="62466" name="Rectangle 3">
            <a:extLst>
              <a:ext uri="{FF2B5EF4-FFF2-40B4-BE49-F238E27FC236}">
                <a16:creationId xmlns:a16="http://schemas.microsoft.com/office/drawing/2014/main" id="{03EA47F0-D3C0-C844-8266-D78F05721C4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7">
            <a:extLst>
              <a:ext uri="{FF2B5EF4-FFF2-40B4-BE49-F238E27FC236}">
                <a16:creationId xmlns:a16="http://schemas.microsoft.com/office/drawing/2014/main" id="{CAC6154F-2444-664D-A50B-F1B0E00C3996}"/>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31E850D-0032-BC4A-974D-F068362D76AC}" type="slidenum">
              <a:rPr lang="en-US" altLang="en-US" sz="1300" smtClean="0"/>
              <a:pPr>
                <a:spcBef>
                  <a:spcPct val="0"/>
                </a:spcBef>
              </a:pPr>
              <a:t>32</a:t>
            </a:fld>
            <a:endParaRPr lang="en-US" altLang="en-US" sz="1300"/>
          </a:p>
        </p:txBody>
      </p:sp>
      <p:sp>
        <p:nvSpPr>
          <p:cNvPr id="64514" name="Rectangle 2">
            <a:extLst>
              <a:ext uri="{FF2B5EF4-FFF2-40B4-BE49-F238E27FC236}">
                <a16:creationId xmlns:a16="http://schemas.microsoft.com/office/drawing/2014/main" id="{C85B63A7-2715-9F43-BEC7-17EFD116C5C4}"/>
              </a:ext>
            </a:extLst>
          </p:cNvPr>
          <p:cNvSpPr>
            <a:spLocks noGrp="1" noRot="1" noChangeAspect="1" noChangeArrowheads="1" noTextEdit="1"/>
          </p:cNvSpPr>
          <p:nvPr>
            <p:ph type="sldImg"/>
          </p:nvPr>
        </p:nvSpPr>
        <p:spPr>
          <a:ln/>
        </p:spPr>
      </p:sp>
      <p:sp>
        <p:nvSpPr>
          <p:cNvPr id="64515" name="Rectangle 3">
            <a:extLst>
              <a:ext uri="{FF2B5EF4-FFF2-40B4-BE49-F238E27FC236}">
                <a16:creationId xmlns:a16="http://schemas.microsoft.com/office/drawing/2014/main" id="{E721A640-70CE-FC42-875B-E7AEDC66CDCA}"/>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7">
            <a:extLst>
              <a:ext uri="{FF2B5EF4-FFF2-40B4-BE49-F238E27FC236}">
                <a16:creationId xmlns:a16="http://schemas.microsoft.com/office/drawing/2014/main" id="{4A62492A-389B-B644-91D6-105719EE33F0}"/>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C6220D9-0F27-D749-890D-E9EDA93585BC}" type="slidenum">
              <a:rPr lang="en-US" altLang="en-US" sz="1300" smtClean="0"/>
              <a:pPr>
                <a:spcBef>
                  <a:spcPct val="0"/>
                </a:spcBef>
              </a:pPr>
              <a:t>33</a:t>
            </a:fld>
            <a:endParaRPr lang="en-US" altLang="en-US" sz="1300"/>
          </a:p>
        </p:txBody>
      </p:sp>
      <p:sp>
        <p:nvSpPr>
          <p:cNvPr id="66562" name="Rectangle 2">
            <a:extLst>
              <a:ext uri="{FF2B5EF4-FFF2-40B4-BE49-F238E27FC236}">
                <a16:creationId xmlns:a16="http://schemas.microsoft.com/office/drawing/2014/main" id="{11E114FE-A57C-9742-8152-9F5FA3C9B9FA}"/>
              </a:ext>
            </a:extLst>
          </p:cNvPr>
          <p:cNvSpPr>
            <a:spLocks noGrp="1" noRot="1" noChangeAspect="1" noChangeArrowheads="1" noTextEdit="1"/>
          </p:cNvSpPr>
          <p:nvPr>
            <p:ph type="sldImg"/>
          </p:nvPr>
        </p:nvSpPr>
        <p:spPr>
          <a:ln/>
        </p:spPr>
      </p:sp>
      <p:sp>
        <p:nvSpPr>
          <p:cNvPr id="66563" name="Rectangle 3">
            <a:extLst>
              <a:ext uri="{FF2B5EF4-FFF2-40B4-BE49-F238E27FC236}">
                <a16:creationId xmlns:a16="http://schemas.microsoft.com/office/drawing/2014/main" id="{174EE043-E388-C34F-891E-94A7AEC9C6AF}"/>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7">
            <a:extLst>
              <a:ext uri="{FF2B5EF4-FFF2-40B4-BE49-F238E27FC236}">
                <a16:creationId xmlns:a16="http://schemas.microsoft.com/office/drawing/2014/main" id="{F5A6AED6-0B16-A940-954D-251358BC2FB6}"/>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10B7019-2F5C-EB40-9F45-DD69330BD4B1}" type="slidenum">
              <a:rPr lang="en-US" altLang="en-US" sz="1300" smtClean="0"/>
              <a:pPr>
                <a:spcBef>
                  <a:spcPct val="0"/>
                </a:spcBef>
              </a:pPr>
              <a:t>34</a:t>
            </a:fld>
            <a:endParaRPr lang="en-US" altLang="en-US" sz="1300"/>
          </a:p>
        </p:txBody>
      </p:sp>
      <p:sp>
        <p:nvSpPr>
          <p:cNvPr id="68610" name="Rectangle 2">
            <a:extLst>
              <a:ext uri="{FF2B5EF4-FFF2-40B4-BE49-F238E27FC236}">
                <a16:creationId xmlns:a16="http://schemas.microsoft.com/office/drawing/2014/main" id="{404CC6A0-0E27-614F-8EA7-B94A970C97F7}"/>
              </a:ext>
            </a:extLst>
          </p:cNvPr>
          <p:cNvSpPr>
            <a:spLocks noGrp="1" noRot="1" noChangeAspect="1" noChangeArrowheads="1" noTextEdit="1"/>
          </p:cNvSpPr>
          <p:nvPr>
            <p:ph type="sldImg"/>
          </p:nvPr>
        </p:nvSpPr>
        <p:spPr>
          <a:ln/>
        </p:spPr>
      </p:sp>
      <p:sp>
        <p:nvSpPr>
          <p:cNvPr id="68611" name="Rectangle 3">
            <a:extLst>
              <a:ext uri="{FF2B5EF4-FFF2-40B4-BE49-F238E27FC236}">
                <a16:creationId xmlns:a16="http://schemas.microsoft.com/office/drawing/2014/main" id="{4DB9BF03-4B94-D34F-AFB7-04748A1FB492}"/>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7">
            <a:extLst>
              <a:ext uri="{FF2B5EF4-FFF2-40B4-BE49-F238E27FC236}">
                <a16:creationId xmlns:a16="http://schemas.microsoft.com/office/drawing/2014/main" id="{2DD40149-5650-7B4D-B010-AAE40E2F74CC}"/>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796A753-A2B1-7F40-826B-5B6065547E7C}" type="slidenum">
              <a:rPr lang="en-US" altLang="en-US" sz="1300" smtClean="0"/>
              <a:pPr>
                <a:spcBef>
                  <a:spcPct val="0"/>
                </a:spcBef>
              </a:pPr>
              <a:t>36</a:t>
            </a:fld>
            <a:endParaRPr lang="en-US" altLang="en-US" sz="1300"/>
          </a:p>
        </p:txBody>
      </p:sp>
      <p:sp>
        <p:nvSpPr>
          <p:cNvPr id="71682" name="Rectangle 2">
            <a:extLst>
              <a:ext uri="{FF2B5EF4-FFF2-40B4-BE49-F238E27FC236}">
                <a16:creationId xmlns:a16="http://schemas.microsoft.com/office/drawing/2014/main" id="{99485F98-7774-BD47-AF74-978620F75E45}"/>
              </a:ext>
            </a:extLst>
          </p:cNvPr>
          <p:cNvSpPr>
            <a:spLocks noGrp="1" noRot="1" noChangeAspect="1" noChangeArrowheads="1" noTextEdit="1"/>
          </p:cNvSpPr>
          <p:nvPr>
            <p:ph type="sldImg"/>
          </p:nvPr>
        </p:nvSpPr>
        <p:spPr>
          <a:ln/>
        </p:spPr>
      </p:sp>
      <p:sp>
        <p:nvSpPr>
          <p:cNvPr id="71683" name="Rectangle 3">
            <a:extLst>
              <a:ext uri="{FF2B5EF4-FFF2-40B4-BE49-F238E27FC236}">
                <a16:creationId xmlns:a16="http://schemas.microsoft.com/office/drawing/2014/main" id="{1F5DE790-F839-2F43-86FB-CB7EE0C29840}"/>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7">
            <a:extLst>
              <a:ext uri="{FF2B5EF4-FFF2-40B4-BE49-F238E27FC236}">
                <a16:creationId xmlns:a16="http://schemas.microsoft.com/office/drawing/2014/main" id="{67846721-BFDE-EC46-A18E-EEEC1637543A}"/>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091B3E9-DC98-4B47-9AF3-4E45DD6A8D8E}" type="slidenum">
              <a:rPr lang="en-US" altLang="en-US" sz="1300" smtClean="0"/>
              <a:pPr>
                <a:spcBef>
                  <a:spcPct val="0"/>
                </a:spcBef>
              </a:pPr>
              <a:t>4</a:t>
            </a:fld>
            <a:endParaRPr lang="en-US" altLang="en-US" sz="1300"/>
          </a:p>
        </p:txBody>
      </p:sp>
      <p:sp>
        <p:nvSpPr>
          <p:cNvPr id="13314" name="Rectangle 2">
            <a:extLst>
              <a:ext uri="{FF2B5EF4-FFF2-40B4-BE49-F238E27FC236}">
                <a16:creationId xmlns:a16="http://schemas.microsoft.com/office/drawing/2014/main" id="{E488A40C-C001-3B4E-8D96-6F73D0037858}"/>
              </a:ext>
            </a:extLst>
          </p:cNvPr>
          <p:cNvSpPr>
            <a:spLocks noGrp="1" noRot="1" noChangeAspect="1" noChangeArrowheads="1" noTextEdit="1"/>
          </p:cNvSpPr>
          <p:nvPr>
            <p:ph type="sldImg"/>
          </p:nvPr>
        </p:nvSpPr>
        <p:spPr>
          <a:ln/>
        </p:spPr>
      </p:sp>
      <p:sp>
        <p:nvSpPr>
          <p:cNvPr id="13315" name="Rectangle 3">
            <a:extLst>
              <a:ext uri="{FF2B5EF4-FFF2-40B4-BE49-F238E27FC236}">
                <a16:creationId xmlns:a16="http://schemas.microsoft.com/office/drawing/2014/main" id="{0284EAAD-E479-AC40-A902-B3D57DBD81A2}"/>
              </a:ext>
            </a:extLst>
          </p:cNvPr>
          <p:cNvSpPr>
            <a:spLocks noGrp="1" noChangeArrowheads="1"/>
          </p:cNvSpPr>
          <p:nvPr>
            <p:ph type="body" idx="1"/>
          </p:nvPr>
        </p:nvSpPr>
        <p:spPr>
          <a:noFill/>
        </p:spPr>
        <p:txBody>
          <a:bodyPr/>
          <a:lstStyle/>
          <a:p>
            <a:pPr eaLnBrk="1" hangingPunct="1"/>
            <a:r>
              <a:rPr lang="en-US" altLang="en-US"/>
              <a:t>Its useful to understand that the lifetime of many of the fluorophores is very short – when I say short, I mean really short – many are around 5-10 nanoseconds…</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7">
            <a:extLst>
              <a:ext uri="{FF2B5EF4-FFF2-40B4-BE49-F238E27FC236}">
                <a16:creationId xmlns:a16="http://schemas.microsoft.com/office/drawing/2014/main" id="{3CF350FC-8FDB-304B-B963-399AC2FBBAE2}"/>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8D7C53D-B6F9-7847-B65C-25E5A8014F6A}" type="slidenum">
              <a:rPr lang="en-US" altLang="en-US" sz="1300" smtClean="0"/>
              <a:pPr>
                <a:spcBef>
                  <a:spcPct val="0"/>
                </a:spcBef>
              </a:pPr>
              <a:t>43</a:t>
            </a:fld>
            <a:endParaRPr lang="en-US" altLang="en-US" sz="1300"/>
          </a:p>
        </p:txBody>
      </p:sp>
      <p:sp>
        <p:nvSpPr>
          <p:cNvPr id="79874" name="Rectangle 2">
            <a:extLst>
              <a:ext uri="{FF2B5EF4-FFF2-40B4-BE49-F238E27FC236}">
                <a16:creationId xmlns:a16="http://schemas.microsoft.com/office/drawing/2014/main" id="{70AFF41F-48EC-554C-B165-C92E5FA92285}"/>
              </a:ext>
            </a:extLst>
          </p:cNvPr>
          <p:cNvSpPr>
            <a:spLocks noGrp="1" noRot="1" noChangeAspect="1" noChangeArrowheads="1" noTextEdit="1"/>
          </p:cNvSpPr>
          <p:nvPr>
            <p:ph type="sldImg"/>
          </p:nvPr>
        </p:nvSpPr>
        <p:spPr>
          <a:ln/>
        </p:spPr>
      </p:sp>
      <p:sp>
        <p:nvSpPr>
          <p:cNvPr id="79875" name="Rectangle 3">
            <a:extLst>
              <a:ext uri="{FF2B5EF4-FFF2-40B4-BE49-F238E27FC236}">
                <a16:creationId xmlns:a16="http://schemas.microsoft.com/office/drawing/2014/main" id="{69226617-B10F-D847-B1B8-6A18656F0154}"/>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7">
            <a:extLst>
              <a:ext uri="{FF2B5EF4-FFF2-40B4-BE49-F238E27FC236}">
                <a16:creationId xmlns:a16="http://schemas.microsoft.com/office/drawing/2014/main" id="{189DF669-B19F-5C44-9E32-E076CF52575F}"/>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8200905-6AB6-0C47-AC36-7CE226B4C7A0}" type="slidenum">
              <a:rPr lang="en-US" altLang="en-US" sz="1300" smtClean="0"/>
              <a:pPr>
                <a:spcBef>
                  <a:spcPct val="0"/>
                </a:spcBef>
              </a:pPr>
              <a:t>44</a:t>
            </a:fld>
            <a:endParaRPr lang="en-US" altLang="en-US" sz="1300"/>
          </a:p>
        </p:txBody>
      </p:sp>
      <p:sp>
        <p:nvSpPr>
          <p:cNvPr id="81922" name="Rectangle 2">
            <a:extLst>
              <a:ext uri="{FF2B5EF4-FFF2-40B4-BE49-F238E27FC236}">
                <a16:creationId xmlns:a16="http://schemas.microsoft.com/office/drawing/2014/main" id="{E11B7976-FEEE-C64B-AF74-E1C6E3ADAA57}"/>
              </a:ext>
            </a:extLst>
          </p:cNvPr>
          <p:cNvSpPr>
            <a:spLocks noGrp="1" noRot="1" noChangeAspect="1" noChangeArrowheads="1" noTextEdit="1"/>
          </p:cNvSpPr>
          <p:nvPr>
            <p:ph type="sldImg"/>
          </p:nvPr>
        </p:nvSpPr>
        <p:spPr>
          <a:ln/>
        </p:spPr>
      </p:sp>
      <p:sp>
        <p:nvSpPr>
          <p:cNvPr id="81923" name="Rectangle 3">
            <a:extLst>
              <a:ext uri="{FF2B5EF4-FFF2-40B4-BE49-F238E27FC236}">
                <a16:creationId xmlns:a16="http://schemas.microsoft.com/office/drawing/2014/main" id="{02CBF075-BF20-C943-8AE8-3E51695C867F}"/>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7">
            <a:extLst>
              <a:ext uri="{FF2B5EF4-FFF2-40B4-BE49-F238E27FC236}">
                <a16:creationId xmlns:a16="http://schemas.microsoft.com/office/drawing/2014/main" id="{165C8C9F-B7F5-724E-A5DA-0BB286D81B46}"/>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9A2CF3E-3015-BF48-86D2-B395A1AF7288}" type="slidenum">
              <a:rPr lang="en-US" altLang="en-US" sz="1300" smtClean="0"/>
              <a:pPr>
                <a:spcBef>
                  <a:spcPct val="0"/>
                </a:spcBef>
              </a:pPr>
              <a:t>45</a:t>
            </a:fld>
            <a:endParaRPr lang="en-US" altLang="en-US" sz="1300"/>
          </a:p>
        </p:txBody>
      </p:sp>
      <p:sp>
        <p:nvSpPr>
          <p:cNvPr id="83970" name="Rectangle 2">
            <a:extLst>
              <a:ext uri="{FF2B5EF4-FFF2-40B4-BE49-F238E27FC236}">
                <a16:creationId xmlns:a16="http://schemas.microsoft.com/office/drawing/2014/main" id="{B75DDA4F-AE3E-294B-BC83-1B81F6D2A4D3}"/>
              </a:ext>
            </a:extLst>
          </p:cNvPr>
          <p:cNvSpPr>
            <a:spLocks noGrp="1" noRot="1" noChangeAspect="1" noChangeArrowheads="1" noTextEdit="1"/>
          </p:cNvSpPr>
          <p:nvPr>
            <p:ph type="sldImg"/>
          </p:nvPr>
        </p:nvSpPr>
        <p:spPr>
          <a:ln/>
        </p:spPr>
      </p:sp>
      <p:sp>
        <p:nvSpPr>
          <p:cNvPr id="83971" name="Rectangle 3">
            <a:extLst>
              <a:ext uri="{FF2B5EF4-FFF2-40B4-BE49-F238E27FC236}">
                <a16:creationId xmlns:a16="http://schemas.microsoft.com/office/drawing/2014/main" id="{BE128DFE-1313-1F4B-85EC-9A8472273CA2}"/>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7">
            <a:extLst>
              <a:ext uri="{FF2B5EF4-FFF2-40B4-BE49-F238E27FC236}">
                <a16:creationId xmlns:a16="http://schemas.microsoft.com/office/drawing/2014/main" id="{A3CE37DE-C780-904E-8782-EA3FF9CD0D77}"/>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762DA05-9330-324A-BF95-42CC69BF9F17}" type="slidenum">
              <a:rPr lang="en-US" altLang="en-US" sz="1300" smtClean="0"/>
              <a:pPr>
                <a:spcBef>
                  <a:spcPct val="0"/>
                </a:spcBef>
              </a:pPr>
              <a:t>46</a:t>
            </a:fld>
            <a:endParaRPr lang="en-US" altLang="en-US" sz="1300"/>
          </a:p>
        </p:txBody>
      </p:sp>
      <p:sp>
        <p:nvSpPr>
          <p:cNvPr id="86018" name="Rectangle 2">
            <a:extLst>
              <a:ext uri="{FF2B5EF4-FFF2-40B4-BE49-F238E27FC236}">
                <a16:creationId xmlns:a16="http://schemas.microsoft.com/office/drawing/2014/main" id="{DB7DD5E4-6952-C548-837F-EE9C233C4317}"/>
              </a:ext>
            </a:extLst>
          </p:cNvPr>
          <p:cNvSpPr>
            <a:spLocks noGrp="1" noRot="1" noChangeAspect="1" noChangeArrowheads="1" noTextEdit="1"/>
          </p:cNvSpPr>
          <p:nvPr>
            <p:ph type="sldImg"/>
          </p:nvPr>
        </p:nvSpPr>
        <p:spPr>
          <a:xfrm>
            <a:off x="1181100" y="696913"/>
            <a:ext cx="4648200" cy="3486150"/>
          </a:xfrm>
          <a:ln/>
        </p:spPr>
      </p:sp>
      <p:sp>
        <p:nvSpPr>
          <p:cNvPr id="86019" name="Rectangle 3">
            <a:extLst>
              <a:ext uri="{FF2B5EF4-FFF2-40B4-BE49-F238E27FC236}">
                <a16:creationId xmlns:a16="http://schemas.microsoft.com/office/drawing/2014/main" id="{C28EE823-E708-F345-A899-FD56697ADFE2}"/>
              </a:ext>
            </a:extLst>
          </p:cNvPr>
          <p:cNvSpPr>
            <a:spLocks noGrp="1" noChangeArrowheads="1"/>
          </p:cNvSpPr>
          <p:nvPr>
            <p:ph type="body" idx="1"/>
          </p:nvPr>
        </p:nvSpPr>
        <p:spPr>
          <a:xfrm>
            <a:off x="701675" y="4416425"/>
            <a:ext cx="5607050" cy="4183063"/>
          </a:xfrm>
          <a:noFill/>
        </p:spPr>
        <p:txBody>
          <a:bodyPr/>
          <a:lstStyle/>
          <a:p>
            <a:pPr eaLnBrk="1" hangingPunct="1"/>
            <a:endParaRPr lang="en-US"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7">
            <a:extLst>
              <a:ext uri="{FF2B5EF4-FFF2-40B4-BE49-F238E27FC236}">
                <a16:creationId xmlns:a16="http://schemas.microsoft.com/office/drawing/2014/main" id="{78FBA7B4-E350-A04F-8F18-F3E0339EDBE3}"/>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EAAADA0-B271-5E4D-8876-B7EF06C00768}" type="slidenum">
              <a:rPr lang="en-US" altLang="en-US" sz="1300" smtClean="0"/>
              <a:pPr>
                <a:spcBef>
                  <a:spcPct val="0"/>
                </a:spcBef>
              </a:pPr>
              <a:t>47</a:t>
            </a:fld>
            <a:endParaRPr lang="en-US" altLang="en-US" sz="1300"/>
          </a:p>
        </p:txBody>
      </p:sp>
      <p:sp>
        <p:nvSpPr>
          <p:cNvPr id="88066" name="Rectangle 2">
            <a:extLst>
              <a:ext uri="{FF2B5EF4-FFF2-40B4-BE49-F238E27FC236}">
                <a16:creationId xmlns:a16="http://schemas.microsoft.com/office/drawing/2014/main" id="{9BD90625-FEAF-0644-8813-E1C4862532FC}"/>
              </a:ext>
            </a:extLst>
          </p:cNvPr>
          <p:cNvSpPr>
            <a:spLocks noGrp="1" noRot="1" noChangeAspect="1" noChangeArrowheads="1" noTextEdit="1"/>
          </p:cNvSpPr>
          <p:nvPr>
            <p:ph type="sldImg"/>
          </p:nvPr>
        </p:nvSpPr>
        <p:spPr>
          <a:ln/>
        </p:spPr>
      </p:sp>
      <p:sp>
        <p:nvSpPr>
          <p:cNvPr id="88067" name="Rectangle 3">
            <a:extLst>
              <a:ext uri="{FF2B5EF4-FFF2-40B4-BE49-F238E27FC236}">
                <a16:creationId xmlns:a16="http://schemas.microsoft.com/office/drawing/2014/main" id="{DD960CC5-9894-0B43-9DB7-AFEC11725510}"/>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7">
            <a:extLst>
              <a:ext uri="{FF2B5EF4-FFF2-40B4-BE49-F238E27FC236}">
                <a16:creationId xmlns:a16="http://schemas.microsoft.com/office/drawing/2014/main" id="{79E154C4-B0B3-E542-8550-AE4B31FC135D}"/>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B1202C0-2918-FC49-B3D7-70BB594A9CB1}" type="slidenum">
              <a:rPr lang="en-US" altLang="en-US" sz="1300" smtClean="0"/>
              <a:pPr>
                <a:spcBef>
                  <a:spcPct val="0"/>
                </a:spcBef>
              </a:pPr>
              <a:t>49</a:t>
            </a:fld>
            <a:endParaRPr lang="en-US" altLang="en-US" sz="1300"/>
          </a:p>
        </p:txBody>
      </p:sp>
      <p:sp>
        <p:nvSpPr>
          <p:cNvPr id="91138" name="Rectangle 2">
            <a:extLst>
              <a:ext uri="{FF2B5EF4-FFF2-40B4-BE49-F238E27FC236}">
                <a16:creationId xmlns:a16="http://schemas.microsoft.com/office/drawing/2014/main" id="{6623EC1B-F761-7C46-AA0E-65BB47E7CD3D}"/>
              </a:ext>
            </a:extLst>
          </p:cNvPr>
          <p:cNvSpPr>
            <a:spLocks noGrp="1" noRot="1" noChangeAspect="1" noChangeArrowheads="1" noTextEdit="1"/>
          </p:cNvSpPr>
          <p:nvPr>
            <p:ph type="sldImg"/>
          </p:nvPr>
        </p:nvSpPr>
        <p:spPr>
          <a:ln/>
        </p:spPr>
      </p:sp>
      <p:sp>
        <p:nvSpPr>
          <p:cNvPr id="91139" name="Rectangle 3">
            <a:extLst>
              <a:ext uri="{FF2B5EF4-FFF2-40B4-BE49-F238E27FC236}">
                <a16:creationId xmlns:a16="http://schemas.microsoft.com/office/drawing/2014/main" id="{0D7C2D3F-F0FE-D94D-A83A-360B36F122B9}"/>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7">
            <a:extLst>
              <a:ext uri="{FF2B5EF4-FFF2-40B4-BE49-F238E27FC236}">
                <a16:creationId xmlns:a16="http://schemas.microsoft.com/office/drawing/2014/main" id="{27413DD7-1FDC-5945-AF20-BA52AEB02145}"/>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F1A18AA-D78D-B94A-B1B2-AC74F3FD3B12}" type="slidenum">
              <a:rPr lang="en-US" altLang="en-US" sz="1300" smtClean="0"/>
              <a:pPr>
                <a:spcBef>
                  <a:spcPct val="0"/>
                </a:spcBef>
              </a:pPr>
              <a:t>50</a:t>
            </a:fld>
            <a:endParaRPr lang="en-US" altLang="en-US" sz="1300"/>
          </a:p>
        </p:txBody>
      </p:sp>
      <p:sp>
        <p:nvSpPr>
          <p:cNvPr id="93186" name="Rectangle 2">
            <a:extLst>
              <a:ext uri="{FF2B5EF4-FFF2-40B4-BE49-F238E27FC236}">
                <a16:creationId xmlns:a16="http://schemas.microsoft.com/office/drawing/2014/main" id="{D707DD4E-4365-E14C-99D2-FCFD04FB404A}"/>
              </a:ext>
            </a:extLst>
          </p:cNvPr>
          <p:cNvSpPr>
            <a:spLocks noGrp="1" noRot="1" noChangeAspect="1" noChangeArrowheads="1" noTextEdit="1"/>
          </p:cNvSpPr>
          <p:nvPr>
            <p:ph type="sldImg"/>
          </p:nvPr>
        </p:nvSpPr>
        <p:spPr>
          <a:ln/>
        </p:spPr>
      </p:sp>
      <p:sp>
        <p:nvSpPr>
          <p:cNvPr id="93187" name="Rectangle 3">
            <a:extLst>
              <a:ext uri="{FF2B5EF4-FFF2-40B4-BE49-F238E27FC236}">
                <a16:creationId xmlns:a16="http://schemas.microsoft.com/office/drawing/2014/main" id="{F02ED135-9E56-4D4A-91A9-404CB6979265}"/>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Slide Image Placeholder 1">
            <a:extLst>
              <a:ext uri="{FF2B5EF4-FFF2-40B4-BE49-F238E27FC236}">
                <a16:creationId xmlns:a16="http://schemas.microsoft.com/office/drawing/2014/main" id="{35EB9D21-B34E-4540-87A9-51C505A7A40F}"/>
              </a:ext>
            </a:extLst>
          </p:cNvPr>
          <p:cNvSpPr>
            <a:spLocks noGrp="1" noRot="1" noChangeAspect="1" noChangeArrowheads="1" noTextEdit="1"/>
          </p:cNvSpPr>
          <p:nvPr>
            <p:ph type="sldImg"/>
          </p:nvPr>
        </p:nvSpPr>
        <p:spPr>
          <a:ln/>
        </p:spPr>
      </p:sp>
      <p:sp>
        <p:nvSpPr>
          <p:cNvPr id="95234" name="Notes Placeholder 2">
            <a:extLst>
              <a:ext uri="{FF2B5EF4-FFF2-40B4-BE49-F238E27FC236}">
                <a16:creationId xmlns:a16="http://schemas.microsoft.com/office/drawing/2014/main" id="{302DCE3D-0E9E-6848-A9D7-F2F5E2AF45F5}"/>
              </a:ext>
            </a:extLst>
          </p:cNvPr>
          <p:cNvSpPr>
            <a:spLocks noGrp="1" noChangeArrowheads="1"/>
          </p:cNvSpPr>
          <p:nvPr>
            <p:ph type="body" idx="1"/>
          </p:nvPr>
        </p:nvSpPr>
        <p:spPr>
          <a:noFill/>
        </p:spPr>
        <p:txBody>
          <a:bodyPr/>
          <a:lstStyle/>
          <a:p>
            <a:endParaRPr lang="en-US" altLang="en-US"/>
          </a:p>
        </p:txBody>
      </p:sp>
      <p:sp>
        <p:nvSpPr>
          <p:cNvPr id="95235" name="Slide Number Placeholder 3">
            <a:extLst>
              <a:ext uri="{FF2B5EF4-FFF2-40B4-BE49-F238E27FC236}">
                <a16:creationId xmlns:a16="http://schemas.microsoft.com/office/drawing/2014/main" id="{97464D39-2078-5C41-84F6-F228147CDCBC}"/>
              </a:ext>
            </a:extLst>
          </p:cNvPr>
          <p:cNvSpPr>
            <a:spLocks noGrp="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985DF6A-5098-894F-9055-7BE225AAAF23}" type="slidenum">
              <a:rPr lang="en-US" altLang="en-US" sz="1300" smtClean="0"/>
              <a:pPr>
                <a:spcBef>
                  <a:spcPct val="0"/>
                </a:spcBef>
              </a:pPr>
              <a:t>51</a:t>
            </a:fld>
            <a:endParaRPr lang="en-US" altLang="en-US" sz="130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Slide Image Placeholder 1">
            <a:extLst>
              <a:ext uri="{FF2B5EF4-FFF2-40B4-BE49-F238E27FC236}">
                <a16:creationId xmlns:a16="http://schemas.microsoft.com/office/drawing/2014/main" id="{588813B6-4349-CB4D-A630-21FAFD627860}"/>
              </a:ext>
            </a:extLst>
          </p:cNvPr>
          <p:cNvSpPr>
            <a:spLocks noGrp="1" noRot="1" noChangeAspect="1" noChangeArrowheads="1" noTextEdit="1"/>
          </p:cNvSpPr>
          <p:nvPr>
            <p:ph type="sldImg"/>
          </p:nvPr>
        </p:nvSpPr>
        <p:spPr>
          <a:ln/>
        </p:spPr>
      </p:sp>
      <p:sp>
        <p:nvSpPr>
          <p:cNvPr id="97282" name="Notes Placeholder 2">
            <a:extLst>
              <a:ext uri="{FF2B5EF4-FFF2-40B4-BE49-F238E27FC236}">
                <a16:creationId xmlns:a16="http://schemas.microsoft.com/office/drawing/2014/main" id="{706864A1-415D-744C-9657-4F8F29430B1B}"/>
              </a:ext>
            </a:extLst>
          </p:cNvPr>
          <p:cNvSpPr>
            <a:spLocks noGrp="1" noChangeArrowheads="1"/>
          </p:cNvSpPr>
          <p:nvPr>
            <p:ph type="body" idx="1"/>
          </p:nvPr>
        </p:nvSpPr>
        <p:spPr>
          <a:noFill/>
        </p:spPr>
        <p:txBody>
          <a:bodyPr/>
          <a:lstStyle/>
          <a:p>
            <a:endParaRPr lang="en-US" altLang="en-US"/>
          </a:p>
        </p:txBody>
      </p:sp>
      <p:sp>
        <p:nvSpPr>
          <p:cNvPr id="97283" name="Slide Number Placeholder 3">
            <a:extLst>
              <a:ext uri="{FF2B5EF4-FFF2-40B4-BE49-F238E27FC236}">
                <a16:creationId xmlns:a16="http://schemas.microsoft.com/office/drawing/2014/main" id="{06055A30-1CD9-CC45-A406-D1E30BA56530}"/>
              </a:ext>
            </a:extLst>
          </p:cNvPr>
          <p:cNvSpPr>
            <a:spLocks noGrp="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7A50C39-8892-484D-83C6-DF41DCCADC92}" type="slidenum">
              <a:rPr lang="en-US" altLang="en-US" sz="1300" smtClean="0"/>
              <a:pPr>
                <a:spcBef>
                  <a:spcPct val="0"/>
                </a:spcBef>
              </a:pPr>
              <a:t>52</a:t>
            </a:fld>
            <a:endParaRPr lang="en-US" altLang="en-US" sz="130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Slide Image Placeholder 1">
            <a:extLst>
              <a:ext uri="{FF2B5EF4-FFF2-40B4-BE49-F238E27FC236}">
                <a16:creationId xmlns:a16="http://schemas.microsoft.com/office/drawing/2014/main" id="{F46E3EDA-4E40-674C-AF6E-318A82723728}"/>
              </a:ext>
            </a:extLst>
          </p:cNvPr>
          <p:cNvSpPr>
            <a:spLocks noGrp="1" noRot="1" noChangeAspect="1" noChangeArrowheads="1" noTextEdit="1"/>
          </p:cNvSpPr>
          <p:nvPr>
            <p:ph type="sldImg"/>
          </p:nvPr>
        </p:nvSpPr>
        <p:spPr>
          <a:ln/>
        </p:spPr>
      </p:sp>
      <p:sp>
        <p:nvSpPr>
          <p:cNvPr id="99330" name="Notes Placeholder 2">
            <a:extLst>
              <a:ext uri="{FF2B5EF4-FFF2-40B4-BE49-F238E27FC236}">
                <a16:creationId xmlns:a16="http://schemas.microsoft.com/office/drawing/2014/main" id="{A5B200D4-43A7-C44F-AD33-1C44363726D8}"/>
              </a:ext>
            </a:extLst>
          </p:cNvPr>
          <p:cNvSpPr>
            <a:spLocks noGrp="1" noChangeArrowheads="1"/>
          </p:cNvSpPr>
          <p:nvPr>
            <p:ph type="body" idx="1"/>
          </p:nvPr>
        </p:nvSpPr>
        <p:spPr>
          <a:noFill/>
        </p:spPr>
        <p:txBody>
          <a:bodyPr/>
          <a:lstStyle/>
          <a:p>
            <a:endParaRPr lang="en-US" altLang="en-US"/>
          </a:p>
        </p:txBody>
      </p:sp>
      <p:sp>
        <p:nvSpPr>
          <p:cNvPr id="99331" name="Slide Number Placeholder 3">
            <a:extLst>
              <a:ext uri="{FF2B5EF4-FFF2-40B4-BE49-F238E27FC236}">
                <a16:creationId xmlns:a16="http://schemas.microsoft.com/office/drawing/2014/main" id="{DFE304AB-593C-1B4B-847C-0ECADCD0B3BF}"/>
              </a:ext>
            </a:extLst>
          </p:cNvPr>
          <p:cNvSpPr>
            <a:spLocks noGrp="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821B8B8-7900-0B43-A115-ABED657927C0}" type="slidenum">
              <a:rPr lang="en-US" altLang="en-US" sz="1300" smtClean="0"/>
              <a:pPr>
                <a:spcBef>
                  <a:spcPct val="0"/>
                </a:spcBef>
              </a:pPr>
              <a:t>53</a:t>
            </a:fld>
            <a:endParaRPr lang="en-US" altLang="en-US" sz="13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a:extLst>
              <a:ext uri="{FF2B5EF4-FFF2-40B4-BE49-F238E27FC236}">
                <a16:creationId xmlns:a16="http://schemas.microsoft.com/office/drawing/2014/main" id="{4C60E706-809D-B84F-AC75-733EF0FF34C2}"/>
              </a:ext>
            </a:extLst>
          </p:cNvPr>
          <p:cNvSpPr>
            <a:spLocks noGrp="1" noRot="1" noChangeAspect="1" noChangeArrowheads="1" noTextEdit="1"/>
          </p:cNvSpPr>
          <p:nvPr>
            <p:ph type="sldImg"/>
          </p:nvPr>
        </p:nvSpPr>
        <p:spPr>
          <a:ln/>
        </p:spPr>
      </p:sp>
      <p:sp>
        <p:nvSpPr>
          <p:cNvPr id="15362" name="Notes Placeholder 2">
            <a:extLst>
              <a:ext uri="{FF2B5EF4-FFF2-40B4-BE49-F238E27FC236}">
                <a16:creationId xmlns:a16="http://schemas.microsoft.com/office/drawing/2014/main" id="{43932CD2-9267-FE44-AB17-650E09629962}"/>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15363" name="Slide Number Placeholder 3">
            <a:extLst>
              <a:ext uri="{FF2B5EF4-FFF2-40B4-BE49-F238E27FC236}">
                <a16:creationId xmlns:a16="http://schemas.microsoft.com/office/drawing/2014/main" id="{DAE19449-439E-A24D-8CEB-DE73D14106C3}"/>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Times New Roman" panose="02020603050405020304" pitchFamily="18" charset="0"/>
              </a:defRPr>
            </a:lvl1pPr>
            <a:lvl2pPr marL="742950" indent="-285750" defTabSz="931863">
              <a:defRPr sz="2400">
                <a:solidFill>
                  <a:schemeClr val="tx1"/>
                </a:solidFill>
                <a:latin typeface="Times New Roman" panose="02020603050405020304" pitchFamily="18" charset="0"/>
              </a:defRPr>
            </a:lvl2pPr>
            <a:lvl3pPr marL="1143000" indent="-228600" defTabSz="931863">
              <a:defRPr sz="2400">
                <a:solidFill>
                  <a:schemeClr val="tx1"/>
                </a:solidFill>
                <a:latin typeface="Times New Roman" panose="02020603050405020304" pitchFamily="18" charset="0"/>
              </a:defRPr>
            </a:lvl3pPr>
            <a:lvl4pPr marL="1600200" indent="-228600" defTabSz="931863">
              <a:defRPr sz="2400">
                <a:solidFill>
                  <a:schemeClr val="tx1"/>
                </a:solidFill>
                <a:latin typeface="Times New Roman" panose="02020603050405020304" pitchFamily="18" charset="0"/>
              </a:defRPr>
            </a:lvl4pPr>
            <a:lvl5pPr marL="2057400" indent="-228600" defTabSz="931863">
              <a:defRPr sz="2400">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defRPr>
            </a:lvl9pPr>
          </a:lstStyle>
          <a:p>
            <a:fld id="{D856F5BE-9F70-9243-A8C6-5C7F6C5C9E81}" type="slidenum">
              <a:rPr lang="en-US" altLang="en-US" sz="1200" smtClean="0">
                <a:ea typeface="ＭＳ Ｐゴシック" panose="020B0600070205080204" pitchFamily="34" charset="-128"/>
              </a:rPr>
              <a:pPr/>
              <a:t>5</a:t>
            </a:fld>
            <a:endParaRPr lang="en-US" altLang="en-US" sz="1200">
              <a:ea typeface="ＭＳ Ｐゴシック" panose="020B0600070205080204" pitchFamily="34" charset="-128"/>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a:extLst>
              <a:ext uri="{FF2B5EF4-FFF2-40B4-BE49-F238E27FC236}">
                <a16:creationId xmlns:a16="http://schemas.microsoft.com/office/drawing/2014/main" id="{83C251F8-610E-2A47-863E-D1F37C97293B}"/>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F8F3432-6542-DE49-A834-D69439DC05CD}" type="slidenum">
              <a:rPr lang="en-US" altLang="en-US" sz="1300" smtClean="0"/>
              <a:pPr>
                <a:spcBef>
                  <a:spcPct val="0"/>
                </a:spcBef>
              </a:pPr>
              <a:t>54</a:t>
            </a:fld>
            <a:endParaRPr lang="en-US" altLang="en-US" sz="1300"/>
          </a:p>
        </p:txBody>
      </p:sp>
      <p:sp>
        <p:nvSpPr>
          <p:cNvPr id="101378" name="Rectangle 2">
            <a:extLst>
              <a:ext uri="{FF2B5EF4-FFF2-40B4-BE49-F238E27FC236}">
                <a16:creationId xmlns:a16="http://schemas.microsoft.com/office/drawing/2014/main" id="{2EF305BC-EC04-3747-B789-8CFD41AD8E61}"/>
              </a:ext>
            </a:extLst>
          </p:cNvPr>
          <p:cNvSpPr>
            <a:spLocks noGrp="1" noRot="1" noChangeAspect="1" noChangeArrowheads="1" noTextEdit="1"/>
          </p:cNvSpPr>
          <p:nvPr>
            <p:ph type="sldImg"/>
          </p:nvPr>
        </p:nvSpPr>
        <p:spPr>
          <a:xfrm>
            <a:off x="1181100" y="696913"/>
            <a:ext cx="4648200" cy="3486150"/>
          </a:xfrm>
          <a:ln/>
        </p:spPr>
      </p:sp>
      <p:sp>
        <p:nvSpPr>
          <p:cNvPr id="101379" name="Rectangle 3">
            <a:extLst>
              <a:ext uri="{FF2B5EF4-FFF2-40B4-BE49-F238E27FC236}">
                <a16:creationId xmlns:a16="http://schemas.microsoft.com/office/drawing/2014/main" id="{1BA2F503-4BE1-B34F-8818-6731D296BB77}"/>
              </a:ext>
            </a:extLst>
          </p:cNvPr>
          <p:cNvSpPr>
            <a:spLocks noGrp="1" noChangeArrowheads="1"/>
          </p:cNvSpPr>
          <p:nvPr>
            <p:ph type="body" idx="1"/>
          </p:nvPr>
        </p:nvSpPr>
        <p:spPr>
          <a:xfrm>
            <a:off x="701675" y="4416425"/>
            <a:ext cx="5607050" cy="4183063"/>
          </a:xfrm>
          <a:noFill/>
        </p:spPr>
        <p:txBody>
          <a:bodyPr/>
          <a:lstStyle/>
          <a:p>
            <a:pPr eaLnBrk="1" hangingPunct="1"/>
            <a:endParaRPr lang="en-US"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7">
            <a:extLst>
              <a:ext uri="{FF2B5EF4-FFF2-40B4-BE49-F238E27FC236}">
                <a16:creationId xmlns:a16="http://schemas.microsoft.com/office/drawing/2014/main" id="{1D4B617F-302B-474A-885D-CFB385DADFAF}"/>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49DB7CC-7EE5-304A-BBB9-ACE329EB921C}" type="slidenum">
              <a:rPr lang="en-US" altLang="en-US" sz="1300" smtClean="0"/>
              <a:pPr>
                <a:spcBef>
                  <a:spcPct val="0"/>
                </a:spcBef>
              </a:pPr>
              <a:t>55</a:t>
            </a:fld>
            <a:endParaRPr lang="en-US" altLang="en-US" sz="1300"/>
          </a:p>
        </p:txBody>
      </p:sp>
      <p:sp>
        <p:nvSpPr>
          <p:cNvPr id="103426" name="Rectangle 2">
            <a:extLst>
              <a:ext uri="{FF2B5EF4-FFF2-40B4-BE49-F238E27FC236}">
                <a16:creationId xmlns:a16="http://schemas.microsoft.com/office/drawing/2014/main" id="{6279D0C7-4B64-6C43-83C8-A07FC0E4090A}"/>
              </a:ext>
            </a:extLst>
          </p:cNvPr>
          <p:cNvSpPr>
            <a:spLocks noGrp="1" noRot="1" noChangeAspect="1" noChangeArrowheads="1" noTextEdit="1"/>
          </p:cNvSpPr>
          <p:nvPr>
            <p:ph type="sldImg"/>
          </p:nvPr>
        </p:nvSpPr>
        <p:spPr>
          <a:xfrm>
            <a:off x="1181100" y="696913"/>
            <a:ext cx="4648200" cy="3486150"/>
          </a:xfrm>
          <a:ln/>
        </p:spPr>
      </p:sp>
      <p:sp>
        <p:nvSpPr>
          <p:cNvPr id="103427" name="Rectangle 3">
            <a:extLst>
              <a:ext uri="{FF2B5EF4-FFF2-40B4-BE49-F238E27FC236}">
                <a16:creationId xmlns:a16="http://schemas.microsoft.com/office/drawing/2014/main" id="{3675C31B-419D-3047-A304-14C2957A3CC4}"/>
              </a:ext>
            </a:extLst>
          </p:cNvPr>
          <p:cNvSpPr>
            <a:spLocks noGrp="1" noChangeArrowheads="1"/>
          </p:cNvSpPr>
          <p:nvPr>
            <p:ph type="body" idx="1"/>
          </p:nvPr>
        </p:nvSpPr>
        <p:spPr>
          <a:xfrm>
            <a:off x="701675" y="4416425"/>
            <a:ext cx="5607050" cy="4183063"/>
          </a:xfrm>
          <a:noFill/>
        </p:spPr>
        <p:txBody>
          <a:bodyPr/>
          <a:lstStyle/>
          <a:p>
            <a:pPr eaLnBrk="1" hangingPunct="1"/>
            <a:endParaRPr lang="en-US"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7">
            <a:extLst>
              <a:ext uri="{FF2B5EF4-FFF2-40B4-BE49-F238E27FC236}">
                <a16:creationId xmlns:a16="http://schemas.microsoft.com/office/drawing/2014/main" id="{719E31C6-9DA3-454B-8C77-2A07B813F83E}"/>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0606E19-C095-C646-A13F-05F268C943AA}" type="slidenum">
              <a:rPr lang="en-US" altLang="en-US" sz="1300" smtClean="0"/>
              <a:pPr>
                <a:spcBef>
                  <a:spcPct val="0"/>
                </a:spcBef>
              </a:pPr>
              <a:t>56</a:t>
            </a:fld>
            <a:endParaRPr lang="en-US" altLang="en-US" sz="1300"/>
          </a:p>
        </p:txBody>
      </p:sp>
      <p:sp>
        <p:nvSpPr>
          <p:cNvPr id="105474" name="Rectangle 2">
            <a:extLst>
              <a:ext uri="{FF2B5EF4-FFF2-40B4-BE49-F238E27FC236}">
                <a16:creationId xmlns:a16="http://schemas.microsoft.com/office/drawing/2014/main" id="{3BFD16E5-0214-5141-B254-9858285B0BAC}"/>
              </a:ext>
            </a:extLst>
          </p:cNvPr>
          <p:cNvSpPr>
            <a:spLocks noGrp="1" noRot="1" noChangeAspect="1" noChangeArrowheads="1" noTextEdit="1"/>
          </p:cNvSpPr>
          <p:nvPr>
            <p:ph type="sldImg"/>
          </p:nvPr>
        </p:nvSpPr>
        <p:spPr>
          <a:xfrm>
            <a:off x="1181100" y="696913"/>
            <a:ext cx="4648200" cy="3486150"/>
          </a:xfrm>
          <a:ln/>
        </p:spPr>
      </p:sp>
      <p:sp>
        <p:nvSpPr>
          <p:cNvPr id="105475" name="Rectangle 3">
            <a:extLst>
              <a:ext uri="{FF2B5EF4-FFF2-40B4-BE49-F238E27FC236}">
                <a16:creationId xmlns:a16="http://schemas.microsoft.com/office/drawing/2014/main" id="{5FEE1227-F9F7-194A-88EA-9F926747E079}"/>
              </a:ext>
            </a:extLst>
          </p:cNvPr>
          <p:cNvSpPr>
            <a:spLocks noGrp="1" noChangeArrowheads="1"/>
          </p:cNvSpPr>
          <p:nvPr>
            <p:ph type="body" idx="1"/>
          </p:nvPr>
        </p:nvSpPr>
        <p:spPr>
          <a:xfrm>
            <a:off x="701675" y="4416425"/>
            <a:ext cx="5607050" cy="4183063"/>
          </a:xfrm>
          <a:noFill/>
        </p:spPr>
        <p:txBody>
          <a:bodyPr/>
          <a:lstStyle/>
          <a:p>
            <a:pPr eaLnBrk="1" hangingPunct="1"/>
            <a:endParaRPr lang="en-US"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7">
            <a:extLst>
              <a:ext uri="{FF2B5EF4-FFF2-40B4-BE49-F238E27FC236}">
                <a16:creationId xmlns:a16="http://schemas.microsoft.com/office/drawing/2014/main" id="{8CD21340-56D6-594A-A9A3-A5C5CC2FF922}"/>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AD1B1D1-4538-DD44-80F2-D70EB2781895}" type="slidenum">
              <a:rPr lang="en-US" altLang="en-US" sz="1300" smtClean="0"/>
              <a:pPr>
                <a:spcBef>
                  <a:spcPct val="0"/>
                </a:spcBef>
              </a:pPr>
              <a:t>57</a:t>
            </a:fld>
            <a:endParaRPr lang="en-US" altLang="en-US" sz="1300"/>
          </a:p>
        </p:txBody>
      </p:sp>
      <p:sp>
        <p:nvSpPr>
          <p:cNvPr id="107522" name="Rectangle 2">
            <a:extLst>
              <a:ext uri="{FF2B5EF4-FFF2-40B4-BE49-F238E27FC236}">
                <a16:creationId xmlns:a16="http://schemas.microsoft.com/office/drawing/2014/main" id="{4340DFCB-C9DF-9141-B3ED-C9592CD34C83}"/>
              </a:ext>
            </a:extLst>
          </p:cNvPr>
          <p:cNvSpPr>
            <a:spLocks noGrp="1" noRot="1" noChangeAspect="1" noChangeArrowheads="1" noTextEdit="1"/>
          </p:cNvSpPr>
          <p:nvPr>
            <p:ph type="sldImg"/>
          </p:nvPr>
        </p:nvSpPr>
        <p:spPr>
          <a:xfrm>
            <a:off x="1181100" y="696913"/>
            <a:ext cx="4648200" cy="3486150"/>
          </a:xfrm>
          <a:ln/>
        </p:spPr>
      </p:sp>
      <p:sp>
        <p:nvSpPr>
          <p:cNvPr id="107523" name="Rectangle 3">
            <a:extLst>
              <a:ext uri="{FF2B5EF4-FFF2-40B4-BE49-F238E27FC236}">
                <a16:creationId xmlns:a16="http://schemas.microsoft.com/office/drawing/2014/main" id="{AB87BEE1-8A83-3A48-96A7-0BD8712C969E}"/>
              </a:ext>
            </a:extLst>
          </p:cNvPr>
          <p:cNvSpPr>
            <a:spLocks noGrp="1" noChangeArrowheads="1"/>
          </p:cNvSpPr>
          <p:nvPr>
            <p:ph type="body" idx="1"/>
          </p:nvPr>
        </p:nvSpPr>
        <p:spPr>
          <a:xfrm>
            <a:off x="701675" y="4416425"/>
            <a:ext cx="5607050" cy="4183063"/>
          </a:xfrm>
          <a:noFill/>
        </p:spPr>
        <p:txBody>
          <a:bodyPr/>
          <a:lstStyle/>
          <a:p>
            <a:pPr eaLnBrk="1" hangingPunct="1"/>
            <a:endParaRPr lang="en-US"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7">
            <a:extLst>
              <a:ext uri="{FF2B5EF4-FFF2-40B4-BE49-F238E27FC236}">
                <a16:creationId xmlns:a16="http://schemas.microsoft.com/office/drawing/2014/main" id="{7301E3D1-B5D7-0345-A45E-39C74DBD111C}"/>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9BEC5DA-86DC-274A-94D1-ACF369B74348}" type="slidenum">
              <a:rPr lang="en-US" altLang="en-US" sz="1300" smtClean="0"/>
              <a:pPr>
                <a:spcBef>
                  <a:spcPct val="0"/>
                </a:spcBef>
              </a:pPr>
              <a:t>58</a:t>
            </a:fld>
            <a:endParaRPr lang="en-US" altLang="en-US" sz="1300"/>
          </a:p>
        </p:txBody>
      </p:sp>
      <p:sp>
        <p:nvSpPr>
          <p:cNvPr id="109570" name="Rectangle 2">
            <a:extLst>
              <a:ext uri="{FF2B5EF4-FFF2-40B4-BE49-F238E27FC236}">
                <a16:creationId xmlns:a16="http://schemas.microsoft.com/office/drawing/2014/main" id="{EE703E2E-4466-4C42-81C8-2CD16D9F15E9}"/>
              </a:ext>
            </a:extLst>
          </p:cNvPr>
          <p:cNvSpPr>
            <a:spLocks noGrp="1" noRot="1" noChangeAspect="1" noChangeArrowheads="1" noTextEdit="1"/>
          </p:cNvSpPr>
          <p:nvPr>
            <p:ph type="sldImg"/>
          </p:nvPr>
        </p:nvSpPr>
        <p:spPr>
          <a:xfrm>
            <a:off x="1181100" y="696913"/>
            <a:ext cx="4648200" cy="3486150"/>
          </a:xfrm>
          <a:ln/>
        </p:spPr>
      </p:sp>
      <p:sp>
        <p:nvSpPr>
          <p:cNvPr id="109571" name="Rectangle 3">
            <a:extLst>
              <a:ext uri="{FF2B5EF4-FFF2-40B4-BE49-F238E27FC236}">
                <a16:creationId xmlns:a16="http://schemas.microsoft.com/office/drawing/2014/main" id="{E75ACE47-3CE4-924C-BC7D-E27063D697C8}"/>
              </a:ext>
            </a:extLst>
          </p:cNvPr>
          <p:cNvSpPr>
            <a:spLocks noGrp="1" noChangeArrowheads="1"/>
          </p:cNvSpPr>
          <p:nvPr>
            <p:ph type="body" idx="1"/>
          </p:nvPr>
        </p:nvSpPr>
        <p:spPr>
          <a:xfrm>
            <a:off x="701675" y="4416425"/>
            <a:ext cx="5607050" cy="4183063"/>
          </a:xfrm>
          <a:noFill/>
        </p:spPr>
        <p:txBody>
          <a:bodyPr/>
          <a:lstStyle/>
          <a:p>
            <a:pPr eaLnBrk="1" hangingPunct="1"/>
            <a:endParaRPr lang="en-US"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7">
            <a:extLst>
              <a:ext uri="{FF2B5EF4-FFF2-40B4-BE49-F238E27FC236}">
                <a16:creationId xmlns:a16="http://schemas.microsoft.com/office/drawing/2014/main" id="{FA045EA1-F985-484B-B707-D3CE66EB6B8D}"/>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9435D41-6FF4-9346-9CE8-831D0F1F138A}" type="slidenum">
              <a:rPr lang="en-US" altLang="en-US" sz="1300" smtClean="0"/>
              <a:pPr>
                <a:spcBef>
                  <a:spcPct val="0"/>
                </a:spcBef>
              </a:pPr>
              <a:t>59</a:t>
            </a:fld>
            <a:endParaRPr lang="en-US" altLang="en-US" sz="1300"/>
          </a:p>
        </p:txBody>
      </p:sp>
      <p:sp>
        <p:nvSpPr>
          <p:cNvPr id="111618" name="Rectangle 2">
            <a:extLst>
              <a:ext uri="{FF2B5EF4-FFF2-40B4-BE49-F238E27FC236}">
                <a16:creationId xmlns:a16="http://schemas.microsoft.com/office/drawing/2014/main" id="{C56B5E59-D029-E847-A94E-E0446FBCE46C}"/>
              </a:ext>
            </a:extLst>
          </p:cNvPr>
          <p:cNvSpPr>
            <a:spLocks noGrp="1" noRot="1" noChangeAspect="1" noChangeArrowheads="1" noTextEdit="1"/>
          </p:cNvSpPr>
          <p:nvPr>
            <p:ph type="sldImg"/>
          </p:nvPr>
        </p:nvSpPr>
        <p:spPr>
          <a:xfrm>
            <a:off x="1181100" y="696913"/>
            <a:ext cx="4648200" cy="3486150"/>
          </a:xfrm>
          <a:ln/>
        </p:spPr>
      </p:sp>
      <p:sp>
        <p:nvSpPr>
          <p:cNvPr id="111619" name="Rectangle 3">
            <a:extLst>
              <a:ext uri="{FF2B5EF4-FFF2-40B4-BE49-F238E27FC236}">
                <a16:creationId xmlns:a16="http://schemas.microsoft.com/office/drawing/2014/main" id="{3E9D9735-F35C-7D40-86C0-D4018427C5FE}"/>
              </a:ext>
            </a:extLst>
          </p:cNvPr>
          <p:cNvSpPr>
            <a:spLocks noGrp="1" noChangeArrowheads="1"/>
          </p:cNvSpPr>
          <p:nvPr>
            <p:ph type="body" idx="1"/>
          </p:nvPr>
        </p:nvSpPr>
        <p:spPr>
          <a:xfrm>
            <a:off x="701675" y="4416425"/>
            <a:ext cx="5607050" cy="4183063"/>
          </a:xfrm>
          <a:noFill/>
        </p:spPr>
        <p:txBody>
          <a:bodyPr/>
          <a:lstStyle/>
          <a:p>
            <a:pPr eaLnBrk="1" hangingPunct="1"/>
            <a:endParaRPr lang="en-US"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Slide Image Placeholder 1">
            <a:extLst>
              <a:ext uri="{FF2B5EF4-FFF2-40B4-BE49-F238E27FC236}">
                <a16:creationId xmlns:a16="http://schemas.microsoft.com/office/drawing/2014/main" id="{CA98051B-A417-2F47-9F92-F66549D5F8D1}"/>
              </a:ext>
            </a:extLst>
          </p:cNvPr>
          <p:cNvSpPr>
            <a:spLocks noGrp="1" noRot="1" noChangeAspect="1" noChangeArrowheads="1" noTextEdit="1"/>
          </p:cNvSpPr>
          <p:nvPr>
            <p:ph type="sldImg"/>
          </p:nvPr>
        </p:nvSpPr>
        <p:spPr>
          <a:ln/>
        </p:spPr>
      </p:sp>
      <p:sp>
        <p:nvSpPr>
          <p:cNvPr id="122882" name="Notes Placeholder 2">
            <a:extLst>
              <a:ext uri="{FF2B5EF4-FFF2-40B4-BE49-F238E27FC236}">
                <a16:creationId xmlns:a16="http://schemas.microsoft.com/office/drawing/2014/main" id="{B621C4C1-69E8-B048-B34D-D7A5486B2A2D}"/>
              </a:ext>
            </a:extLst>
          </p:cNvPr>
          <p:cNvSpPr>
            <a:spLocks noGrp="1" noChangeArrowheads="1"/>
          </p:cNvSpPr>
          <p:nvPr>
            <p:ph type="body" idx="1"/>
          </p:nvPr>
        </p:nvSpPr>
        <p:spPr>
          <a:noFill/>
        </p:spPr>
        <p:txBody>
          <a:bodyPr/>
          <a:lstStyle/>
          <a:p>
            <a:endParaRPr lang="en-US" altLang="en-US"/>
          </a:p>
        </p:txBody>
      </p:sp>
      <p:sp>
        <p:nvSpPr>
          <p:cNvPr id="122883" name="Slide Number Placeholder 3">
            <a:extLst>
              <a:ext uri="{FF2B5EF4-FFF2-40B4-BE49-F238E27FC236}">
                <a16:creationId xmlns:a16="http://schemas.microsoft.com/office/drawing/2014/main" id="{48F07BA0-8218-0949-88CF-D43B97B472BF}"/>
              </a:ext>
            </a:extLst>
          </p:cNvPr>
          <p:cNvSpPr>
            <a:spLocks noGrp="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93C063F-AE17-204A-B206-5D15793A9816}" type="slidenum">
              <a:rPr lang="en-US" altLang="en-US" sz="1300" smtClean="0"/>
              <a:pPr>
                <a:spcBef>
                  <a:spcPct val="0"/>
                </a:spcBef>
              </a:pPr>
              <a:t>69</a:t>
            </a:fld>
            <a:endParaRPr lang="en-US" altLang="en-US" sz="130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Rectangle 7">
            <a:extLst>
              <a:ext uri="{FF2B5EF4-FFF2-40B4-BE49-F238E27FC236}">
                <a16:creationId xmlns:a16="http://schemas.microsoft.com/office/drawing/2014/main" id="{B45369E4-7030-414A-9F0E-A52C539F6279}"/>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96C4331-0614-0547-B05B-BF03339FDAC4}" type="slidenum">
              <a:rPr lang="en-US" altLang="en-US" sz="1300" smtClean="0"/>
              <a:pPr>
                <a:spcBef>
                  <a:spcPct val="0"/>
                </a:spcBef>
              </a:pPr>
              <a:t>71</a:t>
            </a:fld>
            <a:endParaRPr lang="en-US" altLang="en-US" sz="1300"/>
          </a:p>
        </p:txBody>
      </p:sp>
      <p:sp>
        <p:nvSpPr>
          <p:cNvPr id="125954" name="Rectangle 2">
            <a:extLst>
              <a:ext uri="{FF2B5EF4-FFF2-40B4-BE49-F238E27FC236}">
                <a16:creationId xmlns:a16="http://schemas.microsoft.com/office/drawing/2014/main" id="{CCE9E416-499D-364A-8B84-10019E68966F}"/>
              </a:ext>
            </a:extLst>
          </p:cNvPr>
          <p:cNvSpPr>
            <a:spLocks noGrp="1" noRot="1" noChangeAspect="1" noChangeArrowheads="1" noTextEdit="1"/>
          </p:cNvSpPr>
          <p:nvPr>
            <p:ph type="sldImg"/>
          </p:nvPr>
        </p:nvSpPr>
        <p:spPr>
          <a:ln/>
        </p:spPr>
      </p:sp>
      <p:sp>
        <p:nvSpPr>
          <p:cNvPr id="125955" name="Rectangle 3">
            <a:extLst>
              <a:ext uri="{FF2B5EF4-FFF2-40B4-BE49-F238E27FC236}">
                <a16:creationId xmlns:a16="http://schemas.microsoft.com/office/drawing/2014/main" id="{14E6C76D-011B-9D4D-A8D3-1BD27ECCF223}"/>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a:extLst>
              <a:ext uri="{FF2B5EF4-FFF2-40B4-BE49-F238E27FC236}">
                <a16:creationId xmlns:a16="http://schemas.microsoft.com/office/drawing/2014/main" id="{840F8F8F-F09C-2F44-9864-F2FEAC3391DE}"/>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516B14A-31A1-EE43-B30F-D77481B1C478}" type="slidenum">
              <a:rPr lang="en-US" altLang="en-US" sz="1300" smtClean="0"/>
              <a:pPr>
                <a:spcBef>
                  <a:spcPct val="0"/>
                </a:spcBef>
              </a:pPr>
              <a:t>9</a:t>
            </a:fld>
            <a:endParaRPr lang="en-US" altLang="en-US" sz="1300"/>
          </a:p>
        </p:txBody>
      </p:sp>
      <p:sp>
        <p:nvSpPr>
          <p:cNvPr id="20482" name="Rectangle 2">
            <a:extLst>
              <a:ext uri="{FF2B5EF4-FFF2-40B4-BE49-F238E27FC236}">
                <a16:creationId xmlns:a16="http://schemas.microsoft.com/office/drawing/2014/main" id="{5CE7C6E2-80A4-0F4E-99BB-8BAF8EF1A90D}"/>
              </a:ext>
            </a:extLst>
          </p:cNvPr>
          <p:cNvSpPr>
            <a:spLocks noGrp="1" noRot="1" noChangeAspect="1" noChangeArrowheads="1" noTextEdit="1"/>
          </p:cNvSpPr>
          <p:nvPr>
            <p:ph type="sldImg"/>
          </p:nvPr>
        </p:nvSpPr>
        <p:spPr>
          <a:ln/>
        </p:spPr>
      </p:sp>
      <p:sp>
        <p:nvSpPr>
          <p:cNvPr id="20483" name="Rectangle 3">
            <a:extLst>
              <a:ext uri="{FF2B5EF4-FFF2-40B4-BE49-F238E27FC236}">
                <a16:creationId xmlns:a16="http://schemas.microsoft.com/office/drawing/2014/main" id="{0E0FF121-9F8F-8E43-939D-C9C07A3798E0}"/>
              </a:ext>
            </a:extLst>
          </p:cNvPr>
          <p:cNvSpPr>
            <a:spLocks noGrp="1" noChangeArrowheads="1"/>
          </p:cNvSpPr>
          <p:nvPr>
            <p:ph type="body" idx="1"/>
          </p:nvPr>
        </p:nvSpPr>
        <p:spPr>
          <a:noFill/>
        </p:spPr>
        <p:txBody>
          <a:bodyPr/>
          <a:lstStyle/>
          <a:p>
            <a:pPr eaLnBrk="1" hangingPunct="1"/>
            <a:r>
              <a:rPr lang="en-US" altLang="en-US"/>
              <a:t>OD – or optical density – or absorbance is important as it impacts many aspects of cytometyr. One is that we do need to appreciate how we reduce the amount of light when we need to. One way is to use optical filters that reduce intensity in anon-spectrally dependent fashion. That means, they reduce all bands pretty much at the same rate. Absorbance is expressed in logarithmic terms so its easy to undestand how adding neutral density filters works – so for an OD of 1.0, 90% of the light is absorbed….and if we add another filter exactly the same, we again reduce this by a factor of 10, so we end up with 1% and so on.</a:t>
            </a:r>
          </a:p>
          <a:p>
            <a:pPr eaLnBrk="1" hangingPunct="1"/>
            <a:r>
              <a:rPr lang="en-US" altLang="en-US"/>
              <a:t>Wehen we look at how absorbance works in molecules, we can caluclate the cross sectional area of the molecule and this will tell us how efficent that mlecule will absorb photons thrown at it from the laser excitation. This value is the extinction coefficent.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a:extLst>
              <a:ext uri="{FF2B5EF4-FFF2-40B4-BE49-F238E27FC236}">
                <a16:creationId xmlns:a16="http://schemas.microsoft.com/office/drawing/2014/main" id="{CC7FC78D-457C-294E-994B-F3F4A926D17F}"/>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9B1C00E-5EE8-D94F-AF8F-ACBE1989B848}" type="slidenum">
              <a:rPr lang="en-US" altLang="en-US" sz="1300" smtClean="0"/>
              <a:pPr>
                <a:spcBef>
                  <a:spcPct val="0"/>
                </a:spcBef>
              </a:pPr>
              <a:t>10</a:t>
            </a:fld>
            <a:endParaRPr lang="en-US" altLang="en-US" sz="1300"/>
          </a:p>
        </p:txBody>
      </p:sp>
      <p:sp>
        <p:nvSpPr>
          <p:cNvPr id="22530" name="Rectangle 2">
            <a:extLst>
              <a:ext uri="{FF2B5EF4-FFF2-40B4-BE49-F238E27FC236}">
                <a16:creationId xmlns:a16="http://schemas.microsoft.com/office/drawing/2014/main" id="{56F1D8B8-D9E5-7544-9376-45C3C8427DF4}"/>
              </a:ext>
            </a:extLst>
          </p:cNvPr>
          <p:cNvSpPr>
            <a:spLocks noGrp="1" noRot="1" noChangeAspect="1" noChangeArrowheads="1" noTextEdit="1"/>
          </p:cNvSpPr>
          <p:nvPr>
            <p:ph type="sldImg"/>
          </p:nvPr>
        </p:nvSpPr>
        <p:spPr>
          <a:ln/>
        </p:spPr>
      </p:sp>
      <p:sp>
        <p:nvSpPr>
          <p:cNvPr id="22531" name="Rectangle 3">
            <a:extLst>
              <a:ext uri="{FF2B5EF4-FFF2-40B4-BE49-F238E27FC236}">
                <a16:creationId xmlns:a16="http://schemas.microsoft.com/office/drawing/2014/main" id="{71192371-FFFE-984A-97C7-902FD2AE2883}"/>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a:extLst>
              <a:ext uri="{FF2B5EF4-FFF2-40B4-BE49-F238E27FC236}">
                <a16:creationId xmlns:a16="http://schemas.microsoft.com/office/drawing/2014/main" id="{8D5F556F-D030-AE4C-A2BE-259C116EB9EC}"/>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2F763CB-D3E6-3543-A73C-9C11A2533245}" type="slidenum">
              <a:rPr lang="en-US" altLang="en-US" sz="1300" smtClean="0"/>
              <a:pPr>
                <a:spcBef>
                  <a:spcPct val="0"/>
                </a:spcBef>
              </a:pPr>
              <a:t>11</a:t>
            </a:fld>
            <a:endParaRPr lang="en-US" altLang="en-US" sz="1300"/>
          </a:p>
        </p:txBody>
      </p:sp>
      <p:sp>
        <p:nvSpPr>
          <p:cNvPr id="24578" name="Rectangle 2">
            <a:extLst>
              <a:ext uri="{FF2B5EF4-FFF2-40B4-BE49-F238E27FC236}">
                <a16:creationId xmlns:a16="http://schemas.microsoft.com/office/drawing/2014/main" id="{89D3CBE5-318D-9846-A49C-909D42D6A614}"/>
              </a:ext>
            </a:extLst>
          </p:cNvPr>
          <p:cNvSpPr>
            <a:spLocks noGrp="1" noRot="1" noChangeAspect="1" noChangeArrowheads="1" noTextEdit="1"/>
          </p:cNvSpPr>
          <p:nvPr>
            <p:ph type="sldImg"/>
          </p:nvPr>
        </p:nvSpPr>
        <p:spPr>
          <a:ln/>
        </p:spPr>
      </p:sp>
      <p:sp>
        <p:nvSpPr>
          <p:cNvPr id="24579" name="Rectangle 3">
            <a:extLst>
              <a:ext uri="{FF2B5EF4-FFF2-40B4-BE49-F238E27FC236}">
                <a16:creationId xmlns:a16="http://schemas.microsoft.com/office/drawing/2014/main" id="{D68E8BA1-DD31-E948-960D-CC77530A84A2}"/>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a:extLst>
              <a:ext uri="{FF2B5EF4-FFF2-40B4-BE49-F238E27FC236}">
                <a16:creationId xmlns:a16="http://schemas.microsoft.com/office/drawing/2014/main" id="{79828EE3-C1A3-0148-952C-7939EA689D90}"/>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B8B957C-B027-D949-8A20-85190E4BD5BE}" type="slidenum">
              <a:rPr lang="en-US" altLang="en-US" sz="1300" smtClean="0"/>
              <a:pPr>
                <a:spcBef>
                  <a:spcPct val="0"/>
                </a:spcBef>
              </a:pPr>
              <a:t>12</a:t>
            </a:fld>
            <a:endParaRPr lang="en-US" altLang="en-US" sz="1300"/>
          </a:p>
        </p:txBody>
      </p:sp>
      <p:sp>
        <p:nvSpPr>
          <p:cNvPr id="26626" name="Rectangle 2">
            <a:extLst>
              <a:ext uri="{FF2B5EF4-FFF2-40B4-BE49-F238E27FC236}">
                <a16:creationId xmlns:a16="http://schemas.microsoft.com/office/drawing/2014/main" id="{957C1A14-CFD0-0F4C-8940-E740052B6EA4}"/>
              </a:ext>
            </a:extLst>
          </p:cNvPr>
          <p:cNvSpPr>
            <a:spLocks noGrp="1" noRot="1" noChangeAspect="1" noChangeArrowheads="1" noTextEdit="1"/>
          </p:cNvSpPr>
          <p:nvPr>
            <p:ph type="sldImg"/>
          </p:nvPr>
        </p:nvSpPr>
        <p:spPr>
          <a:ln/>
        </p:spPr>
      </p:sp>
      <p:sp>
        <p:nvSpPr>
          <p:cNvPr id="26627" name="Rectangle 3">
            <a:extLst>
              <a:ext uri="{FF2B5EF4-FFF2-40B4-BE49-F238E27FC236}">
                <a16:creationId xmlns:a16="http://schemas.microsoft.com/office/drawing/2014/main" id="{1A8DB371-ED2A-BD4E-99B5-AF646B3A0CD6}"/>
              </a:ext>
            </a:extLst>
          </p:cNvPr>
          <p:cNvSpPr>
            <a:spLocks noGrp="1" noChangeArrowheads="1"/>
          </p:cNvSpPr>
          <p:nvPr>
            <p:ph type="body" idx="1"/>
          </p:nvPr>
        </p:nvSpPr>
        <p:spPr>
          <a:noFill/>
        </p:spPr>
        <p:txBody>
          <a:bodyPr/>
          <a:lstStyle/>
          <a:p>
            <a:pPr eaLnBrk="1" hangingPunct="1"/>
            <a:endParaRPr lang="en-US"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a:extLst>
              <a:ext uri="{FF2B5EF4-FFF2-40B4-BE49-F238E27FC236}">
                <a16:creationId xmlns:a16="http://schemas.microsoft.com/office/drawing/2014/main" id="{9E8078B6-2BF2-A840-9E80-E6215A2C6950}"/>
              </a:ext>
            </a:extLst>
          </p:cNvPr>
          <p:cNvSpPr>
            <a:spLocks noGrp="1" noChangeArrowheads="1"/>
          </p:cNvSpPr>
          <p:nvPr>
            <p:ph type="sldNum" sz="quarter" idx="5"/>
          </p:nvPr>
        </p:nvSpPr>
        <p:spPr>
          <a:noFill/>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BB91D92-62C9-6E40-9FFD-9B8A65D604E9}" type="slidenum">
              <a:rPr lang="en-US" altLang="en-US" sz="1300" smtClean="0"/>
              <a:pPr>
                <a:spcBef>
                  <a:spcPct val="0"/>
                </a:spcBef>
              </a:pPr>
              <a:t>14</a:t>
            </a:fld>
            <a:endParaRPr lang="en-US" altLang="en-US" sz="1300"/>
          </a:p>
        </p:txBody>
      </p:sp>
      <p:sp>
        <p:nvSpPr>
          <p:cNvPr id="28674" name="Rectangle 2">
            <a:extLst>
              <a:ext uri="{FF2B5EF4-FFF2-40B4-BE49-F238E27FC236}">
                <a16:creationId xmlns:a16="http://schemas.microsoft.com/office/drawing/2014/main" id="{AD45AA05-ED90-7F4A-962A-D6093BA8A936}"/>
              </a:ext>
            </a:extLst>
          </p:cNvPr>
          <p:cNvSpPr>
            <a:spLocks noGrp="1" noRot="1" noChangeAspect="1" noChangeArrowheads="1" noTextEdit="1"/>
          </p:cNvSpPr>
          <p:nvPr>
            <p:ph type="sldImg"/>
          </p:nvPr>
        </p:nvSpPr>
        <p:spPr>
          <a:ln/>
        </p:spPr>
      </p:sp>
      <p:sp>
        <p:nvSpPr>
          <p:cNvPr id="28675" name="Rectangle 3">
            <a:extLst>
              <a:ext uri="{FF2B5EF4-FFF2-40B4-BE49-F238E27FC236}">
                <a16:creationId xmlns:a16="http://schemas.microsoft.com/office/drawing/2014/main" id="{C3EA3EBB-BCCE-B147-9C02-B4BB7DF6765B}"/>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Date Placeholder 3">
            <a:extLst>
              <a:ext uri="{FF2B5EF4-FFF2-40B4-BE49-F238E27FC236}">
                <a16:creationId xmlns:a16="http://schemas.microsoft.com/office/drawing/2014/main" id="{9A316AFE-39BB-974A-8920-B2C34D30C8E7}"/>
              </a:ext>
            </a:extLst>
          </p:cNvPr>
          <p:cNvSpPr>
            <a:spLocks noGrp="1"/>
          </p:cNvSpPr>
          <p:nvPr>
            <p:ph type="dt" sz="half" idx="10"/>
          </p:nvPr>
        </p:nvSpPr>
        <p:spPr/>
        <p:txBody>
          <a:bodyPr/>
          <a:lstStyle>
            <a:lvl1pPr>
              <a:defRPr/>
            </a:lvl1pPr>
          </a:lstStyle>
          <a:p>
            <a:pPr>
              <a:defRPr/>
            </a:pPr>
            <a:fld id="{28FD6F17-23BD-CA4D-B6ED-6D899785E70B}" type="datetime12">
              <a:rPr lang="en-US" smtClean="0"/>
              <a:t>5:15 PM</a:t>
            </a:fld>
            <a:endParaRPr lang="en-US"/>
          </a:p>
        </p:txBody>
      </p:sp>
      <p:sp>
        <p:nvSpPr>
          <p:cNvPr id="6" name="Slide Number Placeholder 5">
            <a:extLst>
              <a:ext uri="{FF2B5EF4-FFF2-40B4-BE49-F238E27FC236}">
                <a16:creationId xmlns:a16="http://schemas.microsoft.com/office/drawing/2014/main" id="{8BC56A3F-9FED-824F-B8DA-7EB2E1CC130A}"/>
              </a:ext>
            </a:extLst>
          </p:cNvPr>
          <p:cNvSpPr>
            <a:spLocks noGrp="1"/>
          </p:cNvSpPr>
          <p:nvPr>
            <p:ph type="sldNum" sz="quarter" idx="12"/>
          </p:nvPr>
        </p:nvSpPr>
        <p:spPr/>
        <p:txBody>
          <a:bodyPr/>
          <a:lstStyle>
            <a:lvl1pPr>
              <a:defRPr/>
            </a:lvl1pPr>
          </a:lstStyle>
          <a:p>
            <a:pPr>
              <a:defRPr/>
            </a:pPr>
            <a:r>
              <a:rPr lang="en-US" altLang="en-US"/>
              <a:t>Slide </a:t>
            </a:r>
            <a:fld id="{A24019F7-3294-0647-83FB-B40518248EA3}" type="slidenum">
              <a:rPr lang="en-US" altLang="en-US" smtClean="0"/>
              <a:pPr>
                <a:defRPr/>
              </a:pPr>
              <a:t>‹#›</a:t>
            </a:fld>
            <a:endParaRPr lang="en-US" altLang="en-US"/>
          </a:p>
        </p:txBody>
      </p:sp>
    </p:spTree>
    <p:extLst>
      <p:ext uri="{BB962C8B-B14F-4D97-AF65-F5344CB8AC3E}">
        <p14:creationId xmlns:p14="http://schemas.microsoft.com/office/powerpoint/2010/main" val="2981977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2D9298DE-2413-334A-A24F-3340D6EEBF52}"/>
              </a:ext>
            </a:extLst>
          </p:cNvPr>
          <p:cNvSpPr>
            <a:spLocks noGrp="1" noChangeArrowheads="1"/>
          </p:cNvSpPr>
          <p:nvPr>
            <p:ph type="dt" sz="half" idx="10"/>
          </p:nvPr>
        </p:nvSpPr>
        <p:spPr>
          <a:ln/>
        </p:spPr>
        <p:txBody>
          <a:bodyPr/>
          <a:lstStyle>
            <a:lvl1pPr>
              <a:defRPr/>
            </a:lvl1pPr>
          </a:lstStyle>
          <a:p>
            <a:pPr>
              <a:defRPr/>
            </a:pPr>
            <a:fld id="{74B782AE-1310-614C-AF14-4AB0A9824CE7}" type="datetime12">
              <a:rPr lang="en-US" smtClean="0"/>
              <a:t>5:15 PM</a:t>
            </a:fld>
            <a:endParaRPr lang="en-US"/>
          </a:p>
        </p:txBody>
      </p:sp>
      <p:sp>
        <p:nvSpPr>
          <p:cNvPr id="5" name="Rectangle 5">
            <a:extLst>
              <a:ext uri="{FF2B5EF4-FFF2-40B4-BE49-F238E27FC236}">
                <a16:creationId xmlns:a16="http://schemas.microsoft.com/office/drawing/2014/main" id="{E1D7EF09-E563-0149-B964-D2E92FFBC8E0}"/>
              </a:ext>
            </a:extLst>
          </p:cNvPr>
          <p:cNvSpPr>
            <a:spLocks noGrp="1" noChangeArrowheads="1"/>
          </p:cNvSpPr>
          <p:nvPr>
            <p:ph type="ftr" sz="quarter" idx="11"/>
          </p:nvPr>
        </p:nvSpPr>
        <p:spPr>
          <a:xfrm>
            <a:off x="2560321" y="6553200"/>
            <a:ext cx="5181600" cy="304800"/>
          </a:xfrm>
          <a:prstGeom prst="rect">
            <a:avLst/>
          </a:prstGeom>
          <a:ln/>
        </p:spPr>
        <p:txBody>
          <a:bodyPr/>
          <a:lstStyle>
            <a:lvl1pPr>
              <a:defRPr/>
            </a:lvl1pPr>
          </a:lstStyle>
          <a:p>
            <a:pPr>
              <a:defRPr/>
            </a:pPr>
            <a:r>
              <a:rPr lang="en-US" dirty="0"/>
              <a:t>© 1990-2022 J. Paul Robinson, Purdue University</a:t>
            </a:r>
            <a:endParaRPr lang="en-US" dirty="0">
              <a:cs typeface="+mn-cs"/>
            </a:endParaRPr>
          </a:p>
        </p:txBody>
      </p:sp>
      <p:sp>
        <p:nvSpPr>
          <p:cNvPr id="6" name="Rectangle 6">
            <a:extLst>
              <a:ext uri="{FF2B5EF4-FFF2-40B4-BE49-F238E27FC236}">
                <a16:creationId xmlns:a16="http://schemas.microsoft.com/office/drawing/2014/main" id="{32181EBC-5340-DF43-9AB9-415ABF290AB1}"/>
              </a:ext>
            </a:extLst>
          </p:cNvPr>
          <p:cNvSpPr>
            <a:spLocks noGrp="1" noChangeArrowheads="1"/>
          </p:cNvSpPr>
          <p:nvPr>
            <p:ph type="sldNum" sz="quarter" idx="12"/>
          </p:nvPr>
        </p:nvSpPr>
        <p:spPr>
          <a:ln/>
        </p:spPr>
        <p:txBody>
          <a:bodyPr/>
          <a:lstStyle>
            <a:lvl1pPr>
              <a:defRPr/>
            </a:lvl1pPr>
          </a:lstStyle>
          <a:p>
            <a:pPr>
              <a:defRPr/>
            </a:pPr>
            <a:r>
              <a:rPr lang="en-US" altLang="en-US"/>
              <a:t>Slide </a:t>
            </a:r>
            <a:fld id="{0FFB30DC-5EFE-E14F-8B2E-CE32BC509129}" type="slidenum">
              <a:rPr lang="en-US" altLang="en-US" smtClean="0"/>
              <a:pPr>
                <a:defRPr/>
              </a:pPr>
              <a:t>‹#›</a:t>
            </a:fld>
            <a:endParaRPr lang="en-US" altLang="en-US"/>
          </a:p>
        </p:txBody>
      </p:sp>
    </p:spTree>
    <p:extLst>
      <p:ext uri="{BB962C8B-B14F-4D97-AF65-F5344CB8AC3E}">
        <p14:creationId xmlns:p14="http://schemas.microsoft.com/office/powerpoint/2010/main" val="8937789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762000" y="0"/>
            <a:ext cx="7772400" cy="914400"/>
          </a:xfrm>
        </p:spPr>
        <p:txBody>
          <a:bodyPr/>
          <a:lstStyle/>
          <a:p>
            <a:r>
              <a:rPr lang="en-US"/>
              <a:t>Click to edit Master title style</a:t>
            </a:r>
          </a:p>
        </p:txBody>
      </p:sp>
      <p:sp>
        <p:nvSpPr>
          <p:cNvPr id="3" name="Table Placeholder 2"/>
          <p:cNvSpPr>
            <a:spLocks noGrp="1"/>
          </p:cNvSpPr>
          <p:nvPr>
            <p:ph type="tbl" idx="1"/>
          </p:nvPr>
        </p:nvSpPr>
        <p:spPr>
          <a:xfrm>
            <a:off x="838200" y="1981200"/>
            <a:ext cx="7772400" cy="4114800"/>
          </a:xfrm>
        </p:spPr>
        <p:txBody>
          <a:bodyPr/>
          <a:lstStyle/>
          <a:p>
            <a:pPr lvl="0"/>
            <a:endParaRPr lang="en-US" noProof="0"/>
          </a:p>
        </p:txBody>
      </p:sp>
      <p:sp>
        <p:nvSpPr>
          <p:cNvPr id="4" name="Date Placeholder 3">
            <a:extLst>
              <a:ext uri="{FF2B5EF4-FFF2-40B4-BE49-F238E27FC236}">
                <a16:creationId xmlns:a16="http://schemas.microsoft.com/office/drawing/2014/main" id="{5C714B00-55D5-8245-A9AF-FDEF3A75DCE3}"/>
              </a:ext>
            </a:extLst>
          </p:cNvPr>
          <p:cNvSpPr>
            <a:spLocks noGrp="1"/>
          </p:cNvSpPr>
          <p:nvPr>
            <p:ph type="dt" sz="half" idx="10"/>
          </p:nvPr>
        </p:nvSpPr>
        <p:spPr/>
        <p:txBody>
          <a:bodyPr/>
          <a:lstStyle>
            <a:lvl1pPr>
              <a:defRPr/>
            </a:lvl1pPr>
          </a:lstStyle>
          <a:p>
            <a:pPr>
              <a:defRPr/>
            </a:pPr>
            <a:fld id="{0C5C8E55-C4C5-3545-BDF2-900AA66E42E1}" type="datetime12">
              <a:rPr lang="en-US" smtClean="0"/>
              <a:t>5:15 PM</a:t>
            </a:fld>
            <a:endParaRPr lang="en-US"/>
          </a:p>
        </p:txBody>
      </p:sp>
      <p:sp>
        <p:nvSpPr>
          <p:cNvPr id="5" name="Slide Number Placeholder 5">
            <a:extLst>
              <a:ext uri="{FF2B5EF4-FFF2-40B4-BE49-F238E27FC236}">
                <a16:creationId xmlns:a16="http://schemas.microsoft.com/office/drawing/2014/main" id="{83B5E9E2-9603-0F48-9C8A-138A3F560618}"/>
              </a:ext>
            </a:extLst>
          </p:cNvPr>
          <p:cNvSpPr>
            <a:spLocks noGrp="1"/>
          </p:cNvSpPr>
          <p:nvPr>
            <p:ph type="sldNum" sz="quarter" idx="11"/>
          </p:nvPr>
        </p:nvSpPr>
        <p:spPr/>
        <p:txBody>
          <a:bodyPr/>
          <a:lstStyle>
            <a:lvl1pPr>
              <a:defRPr/>
            </a:lvl1pPr>
          </a:lstStyle>
          <a:p>
            <a:pPr>
              <a:defRPr/>
            </a:pPr>
            <a:r>
              <a:rPr lang="en-US" altLang="en-US"/>
              <a:t>Slide </a:t>
            </a:r>
            <a:fld id="{125BD28F-49AA-D548-B81C-E649D71C1FD3}" type="slidenum">
              <a:rPr lang="en-US" altLang="en-US" smtClean="0"/>
              <a:pPr>
                <a:defRPr/>
              </a:pPr>
              <a:t>‹#›</a:t>
            </a:fld>
            <a:endParaRPr lang="en-US" altLang="en-US"/>
          </a:p>
        </p:txBody>
      </p:sp>
      <p:sp>
        <p:nvSpPr>
          <p:cNvPr id="6" name="Footer Placeholder 4">
            <a:extLst>
              <a:ext uri="{FF2B5EF4-FFF2-40B4-BE49-F238E27FC236}">
                <a16:creationId xmlns:a16="http://schemas.microsoft.com/office/drawing/2014/main" id="{2D63C24B-EA32-4A40-8D5D-88FF693922A3}"/>
              </a:ext>
            </a:extLst>
          </p:cNvPr>
          <p:cNvSpPr>
            <a:spLocks noGrp="1"/>
          </p:cNvSpPr>
          <p:nvPr>
            <p:ph type="ftr" sz="quarter" idx="12"/>
          </p:nvPr>
        </p:nvSpPr>
        <p:spPr>
          <a:xfrm>
            <a:off x="1981200" y="6629400"/>
            <a:ext cx="5181600" cy="304800"/>
          </a:xfrm>
          <a:prstGeom prst="rect">
            <a:avLst/>
          </a:prstGeom>
        </p:spPr>
        <p:txBody>
          <a:bodyPr/>
          <a:lstStyle>
            <a:lvl1pPr>
              <a:defRPr/>
            </a:lvl1pPr>
          </a:lstStyle>
          <a:p>
            <a:pPr>
              <a:defRPr/>
            </a:pPr>
            <a:r>
              <a:rPr lang="en-US" dirty="0"/>
              <a:t>© 1990-2022 J. Paul Robinson, Purdue University</a:t>
            </a:r>
          </a:p>
        </p:txBody>
      </p:sp>
    </p:spTree>
    <p:extLst>
      <p:ext uri="{BB962C8B-B14F-4D97-AF65-F5344CB8AC3E}">
        <p14:creationId xmlns:p14="http://schemas.microsoft.com/office/powerpoint/2010/main" val="9124354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4A25B81E-0209-984B-90F3-1A90D54C48CF}"/>
              </a:ext>
            </a:extLst>
          </p:cNvPr>
          <p:cNvSpPr>
            <a:spLocks noGrp="1" noChangeArrowheads="1"/>
          </p:cNvSpPr>
          <p:nvPr>
            <p:ph type="title"/>
          </p:nvPr>
        </p:nvSpPr>
        <p:spPr bwMode="auto">
          <a:xfrm>
            <a:off x="762000" y="0"/>
            <a:ext cx="77724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740CD50C-C894-7249-A67E-AB27FB25320A}"/>
              </a:ext>
            </a:extLst>
          </p:cNvPr>
          <p:cNvSpPr>
            <a:spLocks noGrp="1" noChangeArrowheads="1"/>
          </p:cNvSpPr>
          <p:nvPr>
            <p:ph type="body" idx="1"/>
          </p:nvPr>
        </p:nvSpPr>
        <p:spPr bwMode="auto">
          <a:xfrm>
            <a:off x="8382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28" name="Rectangle 4">
            <a:extLst>
              <a:ext uri="{FF2B5EF4-FFF2-40B4-BE49-F238E27FC236}">
                <a16:creationId xmlns:a16="http://schemas.microsoft.com/office/drawing/2014/main" id="{6CC387B0-C9E6-AF48-AFF5-F96D0523C63A}"/>
              </a:ext>
            </a:extLst>
          </p:cNvPr>
          <p:cNvSpPr>
            <a:spLocks noGrp="1" noChangeArrowheads="1"/>
          </p:cNvSpPr>
          <p:nvPr>
            <p:ph type="dt" sz="half" idx="2"/>
          </p:nvPr>
        </p:nvSpPr>
        <p:spPr bwMode="auto">
          <a:xfrm>
            <a:off x="0" y="6553200"/>
            <a:ext cx="1905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fld id="{79D3BCC2-A086-474C-999D-5A3F9947358D}" type="datetime12">
              <a:rPr lang="en-US" smtClean="0"/>
              <a:t>5:15 PM</a:t>
            </a:fld>
            <a:endParaRPr lang="en-US"/>
          </a:p>
        </p:txBody>
      </p:sp>
      <p:sp>
        <p:nvSpPr>
          <p:cNvPr id="1030" name="Rectangle 6">
            <a:extLst>
              <a:ext uri="{FF2B5EF4-FFF2-40B4-BE49-F238E27FC236}">
                <a16:creationId xmlns:a16="http://schemas.microsoft.com/office/drawing/2014/main" id="{0B2848E4-83F3-5F44-946E-00590E0C99A1}"/>
              </a:ext>
            </a:extLst>
          </p:cNvPr>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r>
              <a:rPr lang="en-US" altLang="en-US"/>
              <a:t>Slide </a:t>
            </a:r>
            <a:fld id="{1B55C1E9-275B-C344-9A1D-086D6CD55EE5}" type="slidenum">
              <a:rPr lang="en-US" altLang="en-US" smtClean="0"/>
              <a:pPr>
                <a:defRPr/>
              </a:pPr>
              <a:t>‹#›</a:t>
            </a:fld>
            <a:endParaRPr lang="en-US" altLang="en-US"/>
          </a:p>
        </p:txBody>
      </p:sp>
      <p:pic>
        <p:nvPicPr>
          <p:cNvPr id="1031" name="Picture 8" descr="puclnew">
            <a:extLst>
              <a:ext uri="{FF2B5EF4-FFF2-40B4-BE49-F238E27FC236}">
                <a16:creationId xmlns:a16="http://schemas.microsoft.com/office/drawing/2014/main" id="{062022CC-A720-8E4C-9362-B697236275EE}"/>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914400" y="6343650"/>
            <a:ext cx="10668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2" name="Line 9">
            <a:extLst>
              <a:ext uri="{FF2B5EF4-FFF2-40B4-BE49-F238E27FC236}">
                <a16:creationId xmlns:a16="http://schemas.microsoft.com/office/drawing/2014/main" id="{985EB027-F8AB-B942-AA06-75830AB63FFD}"/>
              </a:ext>
            </a:extLst>
          </p:cNvPr>
          <p:cNvSpPr>
            <a:spLocks noChangeShapeType="1"/>
          </p:cNvSpPr>
          <p:nvPr userDrawn="1"/>
        </p:nvSpPr>
        <p:spPr bwMode="auto">
          <a:xfrm flipV="1">
            <a:off x="0" y="812800"/>
            <a:ext cx="9144000" cy="952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 name="Footer Placeholder 1">
            <a:extLst>
              <a:ext uri="{FF2B5EF4-FFF2-40B4-BE49-F238E27FC236}">
                <a16:creationId xmlns:a16="http://schemas.microsoft.com/office/drawing/2014/main" id="{AFB48D4E-B53D-D649-8B6A-18B3E43ED9D2}"/>
              </a:ext>
            </a:extLst>
          </p:cNvPr>
          <p:cNvSpPr txBox="1">
            <a:spLocks/>
          </p:cNvSpPr>
          <p:nvPr userDrawn="1"/>
        </p:nvSpPr>
        <p:spPr>
          <a:xfrm>
            <a:off x="2743200" y="6619875"/>
            <a:ext cx="5181600" cy="304800"/>
          </a:xfrm>
          <a:prstGeom prst="rect">
            <a:avLst/>
          </a:prstGeom>
          <a:noFill/>
        </p:spPr>
        <p:txBody>
          <a:bodyPr/>
          <a:lstStyle>
            <a:defPPr>
              <a:defRPr lang="en-US"/>
            </a:defPPr>
            <a:lvl1pPr algn="l" rtl="0" eaLnBrk="0" fontAlgn="base" hangingPunct="0">
              <a:spcBef>
                <a:spcPct val="20000"/>
              </a:spcBef>
              <a:spcAft>
                <a:spcPct val="0"/>
              </a:spcAft>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20000"/>
              </a:spcBef>
              <a:spcAft>
                <a:spcPct val="0"/>
              </a:spcAft>
              <a:buChar char="»"/>
              <a:defRPr sz="2000"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20000"/>
              </a:spcBef>
              <a:spcAft>
                <a:spcPct val="0"/>
              </a:spcAft>
              <a:buChar char="»"/>
              <a:defRPr sz="2000"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20000"/>
              </a:spcBef>
              <a:spcAft>
                <a:spcPct val="0"/>
              </a:spcAft>
              <a:buChar char="»"/>
              <a:defRPr sz="2000"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20000"/>
              </a:spcBef>
              <a:spcAft>
                <a:spcPct val="0"/>
              </a:spcAft>
              <a:buChar char="»"/>
              <a:defRPr sz="2000" kern="1200">
                <a:solidFill>
                  <a:schemeClr val="tx1"/>
                </a:solidFill>
                <a:latin typeface="Arial" panose="020B0604020202020204" pitchFamily="34" charset="0"/>
                <a:ea typeface="+mn-ea"/>
                <a:cs typeface="+mn-cs"/>
              </a:defRPr>
            </a:lvl9pPr>
          </a:lstStyle>
          <a:p>
            <a:pPr>
              <a:spcBef>
                <a:spcPct val="0"/>
              </a:spcBef>
              <a:buFontTx/>
              <a:buNone/>
            </a:pPr>
            <a:r>
              <a:rPr lang="en-US" altLang="en-US" sz="1200" dirty="0">
                <a:latin typeface="Times New Roman" panose="02020603050405020304" pitchFamily="18" charset="0"/>
                <a:ea typeface="Times New Roman" panose="02020603050405020304" pitchFamily="18" charset="0"/>
              </a:rPr>
              <a:t>© 1990-2023 J. Paul Robinson, Purdue University</a:t>
            </a:r>
          </a:p>
        </p:txBody>
      </p:sp>
    </p:spTree>
  </p:cSld>
  <p:clrMap bg1="lt1" tx1="dk1" bg2="lt2" tx2="dk2" accent1="accent1" accent2="accent2" accent3="accent3" accent4="accent4" accent5="accent5" accent6="accent6" hlink="hlink" folHlink="folHlink"/>
  <p:sldLayoutIdLst>
    <p:sldLayoutId id="2147483789" r:id="rId1"/>
    <p:sldLayoutId id="2147483788" r:id="rId2"/>
    <p:sldLayoutId id="2147483790" r:id="rId3"/>
  </p:sldLayoutIdLst>
  <p:hf hdr="0"/>
  <p:txStyles>
    <p:titleStyle>
      <a:lvl1pPr algn="ctr" rtl="0" eaLnBrk="0" fontAlgn="base" hangingPunct="0">
        <a:spcBef>
          <a:spcPct val="0"/>
        </a:spcBef>
        <a:spcAft>
          <a:spcPct val="0"/>
        </a:spcAft>
        <a:defRPr sz="3200">
          <a:solidFill>
            <a:schemeClr val="tx2"/>
          </a:solidFill>
          <a:latin typeface="+mj-lt"/>
          <a:ea typeface="+mj-ea"/>
          <a:cs typeface="+mj-cs"/>
        </a:defRPr>
      </a:lvl1pPr>
      <a:lvl2pPr algn="ctr" rtl="0" eaLnBrk="0" fontAlgn="base" hangingPunct="0">
        <a:spcBef>
          <a:spcPct val="0"/>
        </a:spcBef>
        <a:spcAft>
          <a:spcPct val="0"/>
        </a:spcAft>
        <a:defRPr sz="3200">
          <a:solidFill>
            <a:schemeClr val="tx2"/>
          </a:solidFill>
          <a:latin typeface="Arial" charset="0"/>
        </a:defRPr>
      </a:lvl2pPr>
      <a:lvl3pPr algn="ctr" rtl="0" eaLnBrk="0" fontAlgn="base" hangingPunct="0">
        <a:spcBef>
          <a:spcPct val="0"/>
        </a:spcBef>
        <a:spcAft>
          <a:spcPct val="0"/>
        </a:spcAft>
        <a:defRPr sz="3200">
          <a:solidFill>
            <a:schemeClr val="tx2"/>
          </a:solidFill>
          <a:latin typeface="Arial" charset="0"/>
        </a:defRPr>
      </a:lvl3pPr>
      <a:lvl4pPr algn="ctr" rtl="0" eaLnBrk="0" fontAlgn="base" hangingPunct="0">
        <a:spcBef>
          <a:spcPct val="0"/>
        </a:spcBef>
        <a:spcAft>
          <a:spcPct val="0"/>
        </a:spcAft>
        <a:defRPr sz="3200">
          <a:solidFill>
            <a:schemeClr val="tx2"/>
          </a:solidFill>
          <a:latin typeface="Arial" charset="0"/>
        </a:defRPr>
      </a:lvl4pPr>
      <a:lvl5pPr algn="ctr" rtl="0" eaLnBrk="0" fontAlgn="base" hangingPunct="0">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tiff"/></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oleObject" Target="file:///Users/wombat/OneDrive%20-%20purdue.edu/Classes/Xara%20stuff/bangs%20latex%20course/histogram%20example%204.xar"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4.tiff"/><Relationship Id="rId4" Type="http://schemas.openxmlformats.org/officeDocument/2006/relationships/image" Target="../media/image5.tiff"/></Relationships>
</file>

<file path=ppt/slides/_rels/slide17.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8.tiff"/><Relationship Id="rId5" Type="http://schemas.openxmlformats.org/officeDocument/2006/relationships/image" Target="../media/image17.tiff"/><Relationship Id="rId4" Type="http://schemas.openxmlformats.org/officeDocument/2006/relationships/image" Target="../media/image16.tiff"/></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image" Target="../media/image4.tiff"/><Relationship Id="rId1" Type="http://schemas.openxmlformats.org/officeDocument/2006/relationships/slideLayout" Target="../slideLayouts/slideLayout2.xml"/><Relationship Id="rId5" Type="http://schemas.openxmlformats.org/officeDocument/2006/relationships/image" Target="../media/image6.tiff"/><Relationship Id="rId4" Type="http://schemas.openxmlformats.org/officeDocument/2006/relationships/image" Target="../media/image3.tiff"/></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23.tiff"/><Relationship Id="rId2" Type="http://schemas.openxmlformats.org/officeDocument/2006/relationships/image" Target="../media/image22.tiff"/><Relationship Id="rId1" Type="http://schemas.openxmlformats.org/officeDocument/2006/relationships/slideLayout" Target="../slideLayouts/slideLayout3.xml"/><Relationship Id="rId5" Type="http://schemas.openxmlformats.org/officeDocument/2006/relationships/image" Target="../media/image25.tiff"/><Relationship Id="rId4" Type="http://schemas.openxmlformats.org/officeDocument/2006/relationships/image" Target="../media/image24.tiff"/></Relationships>
</file>

<file path=ppt/slides/_rels/slide3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33.tiff"/><Relationship Id="rId4" Type="http://schemas.openxmlformats.org/officeDocument/2006/relationships/image" Target="../media/image32.tiff"/></Relationships>
</file>

<file path=ppt/slides/_rels/slide47.xml.rels><?xml version="1.0" encoding="UTF-8" standalone="yes"?>
<Relationships xmlns="http://schemas.openxmlformats.org/package/2006/relationships"><Relationship Id="rId3" Type="http://schemas.openxmlformats.org/officeDocument/2006/relationships/image" Target="../media/image35.tiff"/><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oleObject" Target="file:///Users/wombat/OneDrive%20-%20purdue.edu/Classes/xara%20stuff/Models-cells-fluorescence/Basic%20Cyometry/spectral%20overlap.xar"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37.emf"/></Relationships>
</file>

<file path=ppt/slides/_rels/slide52.xml.rels><?xml version="1.0" encoding="UTF-8" standalone="yes"?>
<Relationships xmlns="http://schemas.openxmlformats.org/package/2006/relationships"><Relationship Id="rId3" Type="http://schemas.openxmlformats.org/officeDocument/2006/relationships/oleObject" Target="file:///Users/wombat/OneDrive%20-%20purdue.edu/Classes/xara%20stuff/Models-cells-fluorescence/Basic%20Cyometry/spectral%20overlap-4.xar"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38.emf"/></Relationships>
</file>

<file path=ppt/slides/_rels/slide53.xml.rels><?xml version="1.0" encoding="UTF-8" standalone="yes"?>
<Relationships xmlns="http://schemas.openxmlformats.org/package/2006/relationships"><Relationship Id="rId3" Type="http://schemas.openxmlformats.org/officeDocument/2006/relationships/oleObject" Target="file:///Users/wombat/OneDrive%20-%20purdue.edu/Classes/xara%20stuff/Models-cells-fluorescence/Basic%20Cyometry/spectral%20overlap3.xar"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39.emf"/></Relationships>
</file>

<file path=ppt/slides/_rels/slide54.xml.rels><?xml version="1.0" encoding="UTF-8" standalone="yes"?>
<Relationships xmlns="http://schemas.openxmlformats.org/package/2006/relationships"><Relationship Id="rId3" Type="http://schemas.openxmlformats.org/officeDocument/2006/relationships/oleObject" Target="file:///Users/wombat/OneDrive%20-%20purdue.edu/Classes/Xara%20stuff/bangs%20latex%20course/histogram%20example%204.xar"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5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oleObject" Target="file:///Users/wombat/OneDrive%20-%20purdue.edu/Classes/Xara%20stuff/bangs%20latex%20course/histogram%20example%205.xar"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oleObject" Target="file:///Users/wombat/OneDrive%20-%20purdue.edu/Classes/Xara%20stuff/bangs%20latex%20course/histogram%20example%206.xar" TargetMode="External"/></Relationships>
</file>

<file path=ppt/slides/_rels/slide57.xml.rels><?xml version="1.0" encoding="UTF-8" standalone="yes"?>
<Relationships xmlns="http://schemas.openxmlformats.org/package/2006/relationships"><Relationship Id="rId3" Type="http://schemas.openxmlformats.org/officeDocument/2006/relationships/oleObject" Target="file:///Users/wombat/OneDrive%20-%20purdue.edu/Classes/Xara%20stuff/bangs%20latex%20course/histogram%20example%207.xar"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5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44.xml"/><Relationship Id="rId1" Type="http://schemas.openxmlformats.org/officeDocument/2006/relationships/slideLayout" Target="../slideLayouts/slideLayout1.xml"/><Relationship Id="rId4" Type="http://schemas.openxmlformats.org/officeDocument/2006/relationships/image" Target="../media/image44.png"/></Relationships>
</file>

<file path=ppt/slides/_rels/slide5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6.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50.tiff"/><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8" Type="http://schemas.openxmlformats.org/officeDocument/2006/relationships/hyperlink" Target="https://www.expedeon.com/resources/applications/flow-cytometry/new-fluorescence-spectra-viewer/" TargetMode="External"/><Relationship Id="rId3" Type="http://schemas.openxmlformats.org/officeDocument/2006/relationships/hyperlink" Target="http://www.bdbiosciences.com/us/s/spectrumviewer" TargetMode="External"/><Relationship Id="rId7" Type="http://schemas.openxmlformats.org/officeDocument/2006/relationships/hyperlink" Target="http://evrogen.com/spectra-viewer/viewer.shtml" TargetMode="External"/><Relationship Id="rId2" Type="http://schemas.openxmlformats.org/officeDocument/2006/relationships/hyperlink" Target="https://www.biolegend.com/spectraanalyzer" TargetMode="External"/><Relationship Id="rId1" Type="http://schemas.openxmlformats.org/officeDocument/2006/relationships/slideLayout" Target="../slideLayouts/slideLayout2.xml"/><Relationship Id="rId6" Type="http://schemas.openxmlformats.org/officeDocument/2006/relationships/hyperlink" Target="https://www.sigmaaldrich.com/labware/learning-center/spectral-viewer.html" TargetMode="External"/><Relationship Id="rId5" Type="http://schemas.openxmlformats.org/officeDocument/2006/relationships/hyperlink" Target="https://www.chroma.com/spectra-viewer" TargetMode="External"/><Relationship Id="rId10" Type="http://schemas.openxmlformats.org/officeDocument/2006/relationships/hyperlink" Target="https://searchlight.semrock.com/" TargetMode="External"/><Relationship Id="rId4" Type="http://schemas.openxmlformats.org/officeDocument/2006/relationships/hyperlink" Target="https://www.thermofisher.com/us/en/home/life-science/cell-analysis/labeling-chemistry/fluorescence-spectraviewer.html" TargetMode="External"/><Relationship Id="rId9" Type="http://schemas.openxmlformats.org/officeDocument/2006/relationships/hyperlink" Target="http://www.fluorophores.tugraz.at/substance/" TargetMode="External"/></Relationships>
</file>

<file path=ppt/slides/_rels/slide69.xml.rels><?xml version="1.0" encoding="UTF-8" standalone="yes"?>
<Relationships xmlns="http://schemas.openxmlformats.org/package/2006/relationships"><Relationship Id="rId3" Type="http://schemas.openxmlformats.org/officeDocument/2006/relationships/oleObject" Target="file:///Users/wombat/OneDrive%20-%20purdue.edu/Classes/xara%20stuff/Models-cells-fluorescence/Basic%20Cyometry/cell%20cycle.xar" TargetMode="External"/><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image" Target="../media/image55.tiff"/><Relationship Id="rId4" Type="http://schemas.openxmlformats.org/officeDocument/2006/relationships/image" Target="../media/image54.emf"/></Relationships>
</file>

<file path=ppt/slides/_rels/slide7.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Date Placeholder 3">
            <a:extLst>
              <a:ext uri="{FF2B5EF4-FFF2-40B4-BE49-F238E27FC236}">
                <a16:creationId xmlns:a16="http://schemas.microsoft.com/office/drawing/2014/main" id="{82155049-E737-4442-BD8D-43C4116ED6E7}"/>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BE006F6-C19D-6948-99B8-DE25BC178B40}" type="datetime12">
              <a:rPr lang="en-US" altLang="en-US" sz="1400" smtClean="0">
                <a:latin typeface="Times New Roman" panose="02020603050405020304" pitchFamily="18" charset="0"/>
              </a:rPr>
              <a:t>5:15 PM</a:t>
            </a:fld>
            <a:endParaRPr lang="en-US" altLang="en-US" sz="1400">
              <a:latin typeface="Times New Roman" panose="02020603050405020304" pitchFamily="18" charset="0"/>
            </a:endParaRPr>
          </a:p>
        </p:txBody>
      </p:sp>
      <p:sp>
        <p:nvSpPr>
          <p:cNvPr id="7170" name="Slide Number Placeholder 5">
            <a:extLst>
              <a:ext uri="{FF2B5EF4-FFF2-40B4-BE49-F238E27FC236}">
                <a16:creationId xmlns:a16="http://schemas.microsoft.com/office/drawing/2014/main" id="{CE5B20A6-B38C-704E-8CB2-9ECF26E58C29}"/>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4AA07A02-D519-D44E-BC79-FECE223F6AB5}" type="slidenum">
              <a:rPr lang="en-US" altLang="en-US" sz="1400" smtClean="0">
                <a:latin typeface="Times New Roman" panose="02020603050405020304" pitchFamily="18" charset="0"/>
              </a:rPr>
              <a:pPr>
                <a:spcBef>
                  <a:spcPct val="0"/>
                </a:spcBef>
                <a:buFontTx/>
                <a:buNone/>
              </a:pPr>
              <a:t>1</a:t>
            </a:fld>
            <a:endParaRPr lang="en-US" altLang="en-US" sz="1400">
              <a:latin typeface="Times New Roman" panose="02020603050405020304" pitchFamily="18" charset="0"/>
            </a:endParaRPr>
          </a:p>
        </p:txBody>
      </p:sp>
      <p:sp>
        <p:nvSpPr>
          <p:cNvPr id="7171" name="Rectangle 2">
            <a:extLst>
              <a:ext uri="{FF2B5EF4-FFF2-40B4-BE49-F238E27FC236}">
                <a16:creationId xmlns:a16="http://schemas.microsoft.com/office/drawing/2014/main" id="{38A1F100-DFEA-4C48-96F4-24247AF56B96}"/>
              </a:ext>
            </a:extLst>
          </p:cNvPr>
          <p:cNvSpPr>
            <a:spLocks noGrp="1" noChangeArrowheads="1"/>
          </p:cNvSpPr>
          <p:nvPr>
            <p:ph type="ctrTitle"/>
          </p:nvPr>
        </p:nvSpPr>
        <p:spPr>
          <a:xfrm>
            <a:off x="609600" y="685800"/>
            <a:ext cx="7772400" cy="1143000"/>
          </a:xfrm>
        </p:spPr>
        <p:txBody>
          <a:bodyPr/>
          <a:lstStyle/>
          <a:p>
            <a:pPr eaLnBrk="1" hangingPunct="1"/>
            <a:r>
              <a:rPr lang="en-US" altLang="en-US"/>
              <a:t>BMS 631: Lecture 4</a:t>
            </a:r>
          </a:p>
        </p:txBody>
      </p:sp>
      <p:sp>
        <p:nvSpPr>
          <p:cNvPr id="7172" name="Rectangle 3">
            <a:extLst>
              <a:ext uri="{FF2B5EF4-FFF2-40B4-BE49-F238E27FC236}">
                <a16:creationId xmlns:a16="http://schemas.microsoft.com/office/drawing/2014/main" id="{C401FA6A-8E39-7D43-BD6A-38F5D9B0B2F2}"/>
              </a:ext>
            </a:extLst>
          </p:cNvPr>
          <p:cNvSpPr>
            <a:spLocks noGrp="1" noChangeArrowheads="1"/>
          </p:cNvSpPr>
          <p:nvPr>
            <p:ph type="subTitle" idx="1"/>
          </p:nvPr>
        </p:nvSpPr>
        <p:spPr>
          <a:xfrm>
            <a:off x="609600" y="1520825"/>
            <a:ext cx="7620000" cy="2438400"/>
          </a:xfrm>
        </p:spPr>
        <p:txBody>
          <a:bodyPr/>
          <a:lstStyle/>
          <a:p>
            <a:pPr>
              <a:spcBef>
                <a:spcPct val="50000"/>
              </a:spcBef>
            </a:pPr>
            <a:r>
              <a:rPr lang="en-US" altLang="en-US" sz="3600" dirty="0">
                <a:latin typeface="Helvetica" pitchFamily="2" charset="0"/>
              </a:rPr>
              <a:t>Fluorescence</a:t>
            </a:r>
          </a:p>
          <a:p>
            <a:pPr>
              <a:spcBef>
                <a:spcPct val="50000"/>
              </a:spcBef>
            </a:pPr>
            <a:r>
              <a:rPr lang="en-US" altLang="en-US" sz="2400" dirty="0">
                <a:latin typeface="Helvetica" pitchFamily="2" charset="0"/>
              </a:rPr>
              <a:t>J. Paul Robinson, PhD</a:t>
            </a:r>
          </a:p>
          <a:p>
            <a:pPr>
              <a:spcBef>
                <a:spcPct val="50000"/>
              </a:spcBef>
            </a:pPr>
            <a:r>
              <a:rPr lang="en-US" altLang="en-US" sz="2400" dirty="0">
                <a:latin typeface="Helvetica" pitchFamily="2" charset="0"/>
              </a:rPr>
              <a:t>The SVM Professor of Cytomics &amp;</a:t>
            </a:r>
          </a:p>
          <a:p>
            <a:pPr>
              <a:spcBef>
                <a:spcPct val="50000"/>
              </a:spcBef>
            </a:pPr>
            <a:r>
              <a:rPr lang="en-US" altLang="en-US" sz="2400">
                <a:latin typeface="Helvetica" pitchFamily="2" charset="0"/>
              </a:rPr>
              <a:t>Professor of Biomedical Engineering</a:t>
            </a:r>
          </a:p>
          <a:p>
            <a:pPr>
              <a:spcBef>
                <a:spcPct val="0"/>
              </a:spcBef>
            </a:pPr>
            <a:r>
              <a:rPr lang="en-US" altLang="en-US" sz="2400" dirty="0">
                <a:latin typeface="Helvetica" pitchFamily="2" charset="0"/>
              </a:rPr>
              <a:t>Purdue University</a:t>
            </a:r>
          </a:p>
          <a:p>
            <a:pPr>
              <a:spcBef>
                <a:spcPct val="0"/>
              </a:spcBef>
            </a:pPr>
            <a:r>
              <a:rPr lang="en-US" altLang="en-US" sz="2400" dirty="0" err="1">
                <a:latin typeface="Helvetica" pitchFamily="2" charset="0"/>
              </a:rPr>
              <a:t>www.cyto.purdue.edu</a:t>
            </a:r>
            <a:endParaRPr lang="en-US" altLang="en-US" sz="2400" dirty="0">
              <a:latin typeface="Helvetica" pitchFamily="2" charset="0"/>
            </a:endParaRPr>
          </a:p>
          <a:p>
            <a:pPr eaLnBrk="1" hangingPunct="1"/>
            <a:endParaRPr lang="en-US" altLang="en-US" sz="2400" dirty="0"/>
          </a:p>
        </p:txBody>
      </p:sp>
      <p:sp>
        <p:nvSpPr>
          <p:cNvPr id="7173" name="Rectangle 4">
            <a:extLst>
              <a:ext uri="{FF2B5EF4-FFF2-40B4-BE49-F238E27FC236}">
                <a16:creationId xmlns:a16="http://schemas.microsoft.com/office/drawing/2014/main" id="{EEA31574-35E6-794C-87AA-1993F8BD52D7}"/>
              </a:ext>
            </a:extLst>
          </p:cNvPr>
          <p:cNvSpPr>
            <a:spLocks noChangeArrowheads="1"/>
          </p:cNvSpPr>
          <p:nvPr/>
        </p:nvSpPr>
        <p:spPr bwMode="auto">
          <a:xfrm>
            <a:off x="1295400" y="5565775"/>
            <a:ext cx="7086600" cy="731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1800">
                <a:solidFill>
                  <a:schemeClr val="tx2"/>
                </a:solidFill>
                <a:latin typeface="Times New Roman" panose="02020603050405020304" pitchFamily="18" charset="0"/>
              </a:rPr>
              <a:t>All materials used in this course are available for download on the web at</a:t>
            </a:r>
            <a:br>
              <a:rPr lang="en-US" altLang="en-US" sz="1800">
                <a:solidFill>
                  <a:schemeClr val="tx2"/>
                </a:solidFill>
                <a:latin typeface="Times New Roman" panose="02020603050405020304" pitchFamily="18" charset="0"/>
              </a:rPr>
            </a:br>
            <a:r>
              <a:rPr lang="en-US" altLang="en-US" sz="2400">
                <a:solidFill>
                  <a:schemeClr val="accent2"/>
                </a:solidFill>
                <a:latin typeface="Times New Roman" panose="02020603050405020304" pitchFamily="18" charset="0"/>
              </a:rPr>
              <a:t>http://tinyurl.com/2wkpp</a:t>
            </a:r>
          </a:p>
        </p:txBody>
      </p:sp>
      <p:pic>
        <p:nvPicPr>
          <p:cNvPr id="7174" name="Picture 5" descr="paul">
            <a:extLst>
              <a:ext uri="{FF2B5EF4-FFF2-40B4-BE49-F238E27FC236}">
                <a16:creationId xmlns:a16="http://schemas.microsoft.com/office/drawing/2014/main" id="{5E12634F-4220-5841-8C08-7DC4983FE9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1400" y="2667000"/>
            <a:ext cx="1139825"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5" name="Text Box 6">
            <a:extLst>
              <a:ext uri="{FF2B5EF4-FFF2-40B4-BE49-F238E27FC236}">
                <a16:creationId xmlns:a16="http://schemas.microsoft.com/office/drawing/2014/main" id="{7C6A4050-FE0C-A14C-BC4A-78C1A820C3AF}"/>
              </a:ext>
            </a:extLst>
          </p:cNvPr>
          <p:cNvSpPr txBox="1">
            <a:spLocks noChangeArrowheads="1"/>
          </p:cNvSpPr>
          <p:nvPr/>
        </p:nvSpPr>
        <p:spPr bwMode="auto">
          <a:xfrm>
            <a:off x="6689725" y="6629400"/>
            <a:ext cx="1390124"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000" dirty="0">
                <a:latin typeface="Times New Roman" panose="02020603050405020304" pitchFamily="18" charset="0"/>
              </a:rPr>
              <a:t>Last updated Feb, 2022</a:t>
            </a:r>
          </a:p>
        </p:txBody>
      </p:sp>
      <p:sp>
        <p:nvSpPr>
          <p:cNvPr id="7176" name="Text Box 8">
            <a:extLst>
              <a:ext uri="{FF2B5EF4-FFF2-40B4-BE49-F238E27FC236}">
                <a16:creationId xmlns:a16="http://schemas.microsoft.com/office/drawing/2014/main" id="{2090E717-406B-0447-A646-258A9052BF4D}"/>
              </a:ext>
            </a:extLst>
          </p:cNvPr>
          <p:cNvSpPr txBox="1">
            <a:spLocks noChangeArrowheads="1"/>
          </p:cNvSpPr>
          <p:nvPr/>
        </p:nvSpPr>
        <p:spPr bwMode="auto">
          <a:xfrm>
            <a:off x="457200" y="4648200"/>
            <a:ext cx="7924800" cy="46166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1200" b="1" dirty="0">
                <a:solidFill>
                  <a:schemeClr val="accent2"/>
                </a:solidFill>
              </a:rPr>
              <a:t>Notice:</a:t>
            </a:r>
            <a:r>
              <a:rPr lang="en-US" altLang="en-US" sz="1200" dirty="0">
                <a:solidFill>
                  <a:schemeClr val="accent2"/>
                </a:solidFill>
              </a:rPr>
              <a:t> The materials in this presentation are copyrighted materials. If you want to use any of these slides, you may do so if you credit each slide with the author’s name. It is illegal to place these notes on </a:t>
            </a:r>
            <a:r>
              <a:rPr lang="en-US" altLang="en-US" sz="1200" dirty="0" err="1">
                <a:solidFill>
                  <a:schemeClr val="accent2"/>
                </a:solidFill>
              </a:rPr>
              <a:t>CourseHero</a:t>
            </a:r>
            <a:r>
              <a:rPr lang="en-US" altLang="en-US" sz="1200" dirty="0">
                <a:solidFill>
                  <a:schemeClr val="accent2"/>
                </a:solidFill>
              </a:rPr>
              <a:t>.</a:t>
            </a:r>
            <a:endParaRPr lang="en-US" altLang="en-US" sz="1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Date Placeholder 3">
            <a:extLst>
              <a:ext uri="{FF2B5EF4-FFF2-40B4-BE49-F238E27FC236}">
                <a16:creationId xmlns:a16="http://schemas.microsoft.com/office/drawing/2014/main" id="{90120B83-63D3-104A-8A7B-9FDFB803E5D2}"/>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298AD7F-5B53-F042-8171-FE692F8E6BC6}" type="datetime12">
              <a:rPr lang="en-US" altLang="en-US" sz="1400" smtClean="0">
                <a:latin typeface="Times New Roman" panose="02020603050405020304" pitchFamily="18" charset="0"/>
              </a:rPr>
              <a:t>5:16 PM</a:t>
            </a:fld>
            <a:endParaRPr lang="en-US" altLang="en-US" sz="1400">
              <a:latin typeface="Times New Roman" panose="02020603050405020304" pitchFamily="18" charset="0"/>
            </a:endParaRPr>
          </a:p>
        </p:txBody>
      </p:sp>
      <p:sp>
        <p:nvSpPr>
          <p:cNvPr id="21506" name="Slide Number Placeholder 5">
            <a:extLst>
              <a:ext uri="{FF2B5EF4-FFF2-40B4-BE49-F238E27FC236}">
                <a16:creationId xmlns:a16="http://schemas.microsoft.com/office/drawing/2014/main" id="{02E77F9D-DEB3-1042-A5C2-1B3427EA1934}"/>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DE78A081-2119-7648-82B6-EF8E64254E13}" type="slidenum">
              <a:rPr lang="en-US" altLang="en-US" sz="1400" smtClean="0">
                <a:latin typeface="Times New Roman" panose="02020603050405020304" pitchFamily="18" charset="0"/>
              </a:rPr>
              <a:pPr>
                <a:spcBef>
                  <a:spcPct val="0"/>
                </a:spcBef>
                <a:buFontTx/>
                <a:buNone/>
              </a:pPr>
              <a:t>10</a:t>
            </a:fld>
            <a:endParaRPr lang="en-US" altLang="en-US" sz="1400">
              <a:latin typeface="Times New Roman" panose="02020603050405020304" pitchFamily="18" charset="0"/>
            </a:endParaRPr>
          </a:p>
        </p:txBody>
      </p:sp>
      <p:sp>
        <p:nvSpPr>
          <p:cNvPr id="21507" name="Rectangle 2">
            <a:extLst>
              <a:ext uri="{FF2B5EF4-FFF2-40B4-BE49-F238E27FC236}">
                <a16:creationId xmlns:a16="http://schemas.microsoft.com/office/drawing/2014/main" id="{DF313EC3-04EE-D145-8F36-CB318117C5B0}"/>
              </a:ext>
            </a:extLst>
          </p:cNvPr>
          <p:cNvSpPr>
            <a:spLocks noGrp="1" noChangeArrowheads="1"/>
          </p:cNvSpPr>
          <p:nvPr>
            <p:ph type="title"/>
          </p:nvPr>
        </p:nvSpPr>
        <p:spPr>
          <a:xfrm>
            <a:off x="990600" y="0"/>
            <a:ext cx="6858000" cy="9144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en-US" altLang="en-US" sz="3600"/>
              <a:t>Parameters</a:t>
            </a:r>
          </a:p>
        </p:txBody>
      </p:sp>
      <p:sp>
        <p:nvSpPr>
          <p:cNvPr id="21508" name="Rectangle 3">
            <a:extLst>
              <a:ext uri="{FF2B5EF4-FFF2-40B4-BE49-F238E27FC236}">
                <a16:creationId xmlns:a16="http://schemas.microsoft.com/office/drawing/2014/main" id="{1DC11EAB-DBF6-9F42-9498-99BF9139FB08}"/>
              </a:ext>
            </a:extLst>
          </p:cNvPr>
          <p:cNvSpPr>
            <a:spLocks noGrp="1" noChangeArrowheads="1"/>
          </p:cNvSpPr>
          <p:nvPr>
            <p:ph type="body" idx="1"/>
          </p:nvPr>
        </p:nvSpPr>
        <p:spPr>
          <a:xfrm>
            <a:off x="304800" y="1371600"/>
            <a:ext cx="8534400" cy="41148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90000"/>
              </a:lnSpc>
            </a:pPr>
            <a:r>
              <a:rPr lang="en-US" altLang="en-US" dirty="0"/>
              <a:t>Extinction Coefficient</a:t>
            </a:r>
          </a:p>
          <a:p>
            <a:pPr lvl="1" eaLnBrk="1" hangingPunct="1">
              <a:lnSpc>
                <a:spcPct val="90000"/>
              </a:lnSpc>
            </a:pPr>
            <a:r>
              <a:rPr lang="en-US" altLang="en-US" dirty="0"/>
              <a:t> </a:t>
            </a:r>
            <a:r>
              <a:rPr lang="en-US" altLang="en-US" b="1" dirty="0">
                <a:latin typeface="Symbol" pitchFamily="2" charset="2"/>
              </a:rPr>
              <a:t></a:t>
            </a:r>
            <a:r>
              <a:rPr lang="en-US" altLang="en-US" sz="1800" dirty="0"/>
              <a:t>  </a:t>
            </a:r>
            <a:r>
              <a:rPr lang="en-US" altLang="en-US" sz="2000" dirty="0"/>
              <a:t>refers to a single wavelength (usually the absorption maximum) …the cross sectional area of a molecule determines how efficient it will absorb photons</a:t>
            </a:r>
          </a:p>
          <a:p>
            <a:pPr eaLnBrk="1" hangingPunct="1">
              <a:lnSpc>
                <a:spcPct val="90000"/>
              </a:lnSpc>
            </a:pPr>
            <a:r>
              <a:rPr lang="en-US" altLang="en-US" dirty="0"/>
              <a:t>Quantum Yield</a:t>
            </a:r>
          </a:p>
          <a:p>
            <a:pPr lvl="1" eaLnBrk="1" hangingPunct="1">
              <a:lnSpc>
                <a:spcPct val="90000"/>
              </a:lnSpc>
            </a:pPr>
            <a:r>
              <a:rPr lang="en-US" altLang="en-US" dirty="0" err="1"/>
              <a:t>Q</a:t>
            </a:r>
            <a:r>
              <a:rPr lang="en-US" altLang="en-US" baseline="-25000" dirty="0" err="1"/>
              <a:t>f</a:t>
            </a:r>
            <a:r>
              <a:rPr lang="en-US" altLang="en-US" baseline="-25000" dirty="0"/>
              <a:t>  </a:t>
            </a:r>
            <a:r>
              <a:rPr lang="en-US" altLang="en-US" dirty="0"/>
              <a:t> </a:t>
            </a:r>
            <a:r>
              <a:rPr lang="en-US" altLang="en-US" sz="2000" dirty="0"/>
              <a:t>is a measure of the integrated photon emission over the fluorophore spectral band</a:t>
            </a:r>
            <a:endParaRPr lang="en-US" altLang="en-US" baseline="-25000" dirty="0"/>
          </a:p>
          <a:p>
            <a:pPr eaLnBrk="1" hangingPunct="1">
              <a:lnSpc>
                <a:spcPct val="90000"/>
              </a:lnSpc>
            </a:pPr>
            <a:r>
              <a:rPr lang="en-US" altLang="en-US" dirty="0"/>
              <a:t>At sub-saturation excitation rates, fluorescence intensity is proportional to the product of </a:t>
            </a:r>
            <a:r>
              <a:rPr lang="en-US" altLang="en-US" b="1" dirty="0">
                <a:latin typeface="Symbol" pitchFamily="2" charset="2"/>
              </a:rPr>
              <a:t></a:t>
            </a:r>
            <a:r>
              <a:rPr lang="en-US" altLang="en-US" dirty="0"/>
              <a:t> and </a:t>
            </a:r>
            <a:r>
              <a:rPr lang="en-US" altLang="en-US" dirty="0" err="1"/>
              <a:t>Q</a:t>
            </a:r>
            <a:r>
              <a:rPr lang="en-US" altLang="en-US" baseline="-25000" dirty="0" err="1"/>
              <a:t>f</a:t>
            </a:r>
            <a:r>
              <a:rPr lang="en-US" altLang="en-US" baseline="-25000" dirty="0"/>
              <a:t> </a:t>
            </a:r>
          </a:p>
        </p:txBody>
      </p:sp>
      <p:sp>
        <p:nvSpPr>
          <p:cNvPr id="2" name="TextBox 1">
            <a:extLst>
              <a:ext uri="{FF2B5EF4-FFF2-40B4-BE49-F238E27FC236}">
                <a16:creationId xmlns:a16="http://schemas.microsoft.com/office/drawing/2014/main" id="{E88A2809-BD45-704E-A196-08818D88B24A}"/>
              </a:ext>
            </a:extLst>
          </p:cNvPr>
          <p:cNvSpPr txBox="1"/>
          <p:nvPr/>
        </p:nvSpPr>
        <p:spPr>
          <a:xfrm>
            <a:off x="4953000" y="5558134"/>
            <a:ext cx="319318" cy="461665"/>
          </a:xfrm>
          <a:prstGeom prst="rect">
            <a:avLst/>
          </a:prstGeom>
          <a:noFill/>
        </p:spPr>
        <p:txBody>
          <a:bodyPr wrap="none" rtlCol="0">
            <a:spAutoFit/>
          </a:bodyPr>
          <a:lstStyle/>
          <a:p>
            <a:r>
              <a:rPr lang="en-US" altLang="en-US" b="1" dirty="0">
                <a:latin typeface="Symbol" pitchFamily="2" charset="2"/>
              </a:rPr>
              <a:t></a:t>
            </a:r>
            <a:endParaRPr lang="en-US" dirty="0"/>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Date Placeholder 3">
            <a:extLst>
              <a:ext uri="{FF2B5EF4-FFF2-40B4-BE49-F238E27FC236}">
                <a16:creationId xmlns:a16="http://schemas.microsoft.com/office/drawing/2014/main" id="{C9B9B6A0-72F7-E54C-83E7-171B8F920516}"/>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E9A6565-1031-404F-A6A8-A1A0EBA4F5A0}" type="datetime12">
              <a:rPr lang="en-US" altLang="en-US" sz="1400" smtClean="0">
                <a:latin typeface="Times New Roman" panose="02020603050405020304" pitchFamily="18" charset="0"/>
              </a:rPr>
              <a:t>5:16 PM</a:t>
            </a:fld>
            <a:endParaRPr lang="en-US" altLang="en-US" sz="1400">
              <a:latin typeface="Times New Roman" panose="02020603050405020304" pitchFamily="18" charset="0"/>
            </a:endParaRPr>
          </a:p>
        </p:txBody>
      </p:sp>
      <p:sp>
        <p:nvSpPr>
          <p:cNvPr id="23554" name="Slide Number Placeholder 5">
            <a:extLst>
              <a:ext uri="{FF2B5EF4-FFF2-40B4-BE49-F238E27FC236}">
                <a16:creationId xmlns:a16="http://schemas.microsoft.com/office/drawing/2014/main" id="{0B6CB37C-2436-E643-A6D9-C37477A1FF77}"/>
              </a:ext>
            </a:extLst>
          </p:cNvPr>
          <p:cNvSpPr>
            <a:spLocks noGrp="1"/>
          </p:cNvSpPr>
          <p:nvPr>
            <p:ph type="sldNum" sz="quarter" idx="12"/>
          </p:nvPr>
        </p:nvSpPr>
        <p:spPr>
          <a:xfrm>
            <a:off x="7086600" y="6407150"/>
            <a:ext cx="1905000" cy="457200"/>
          </a:xfrm>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34D706C5-766C-724F-9969-48F181769F82}" type="slidenum">
              <a:rPr lang="en-US" altLang="en-US" sz="1400" smtClean="0">
                <a:latin typeface="Times New Roman" panose="02020603050405020304" pitchFamily="18" charset="0"/>
              </a:rPr>
              <a:pPr>
                <a:spcBef>
                  <a:spcPct val="0"/>
                </a:spcBef>
                <a:buFontTx/>
                <a:buNone/>
              </a:pPr>
              <a:t>11</a:t>
            </a:fld>
            <a:endParaRPr lang="en-US" altLang="en-US" sz="1400">
              <a:latin typeface="Times New Roman" panose="02020603050405020304" pitchFamily="18" charset="0"/>
            </a:endParaRPr>
          </a:p>
        </p:txBody>
      </p:sp>
      <p:sp>
        <p:nvSpPr>
          <p:cNvPr id="23555" name="Rectangle 2">
            <a:extLst>
              <a:ext uri="{FF2B5EF4-FFF2-40B4-BE49-F238E27FC236}">
                <a16:creationId xmlns:a16="http://schemas.microsoft.com/office/drawing/2014/main" id="{07A0EA85-0427-D949-B828-BDF727DFF903}"/>
              </a:ext>
            </a:extLst>
          </p:cNvPr>
          <p:cNvSpPr>
            <a:spLocks noGrp="1" noChangeArrowheads="1"/>
          </p:cNvSpPr>
          <p:nvPr>
            <p:ph type="title"/>
          </p:nvPr>
        </p:nvSpPr>
        <p:spPr>
          <a:xfrm>
            <a:off x="609600" y="0"/>
            <a:ext cx="7772400" cy="1143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en-US" altLang="en-US" sz="3600"/>
              <a:t>Fluorescence</a:t>
            </a:r>
          </a:p>
        </p:txBody>
      </p:sp>
      <p:sp>
        <p:nvSpPr>
          <p:cNvPr id="23556" name="Rectangle 3">
            <a:extLst>
              <a:ext uri="{FF2B5EF4-FFF2-40B4-BE49-F238E27FC236}">
                <a16:creationId xmlns:a16="http://schemas.microsoft.com/office/drawing/2014/main" id="{F4956D08-0D48-8244-ACF0-3E2A5244A38F}"/>
              </a:ext>
            </a:extLst>
          </p:cNvPr>
          <p:cNvSpPr>
            <a:spLocks noGrp="1" noChangeArrowheads="1"/>
          </p:cNvSpPr>
          <p:nvPr>
            <p:ph type="body" idx="1"/>
          </p:nvPr>
        </p:nvSpPr>
        <p:spPr>
          <a:xfrm>
            <a:off x="838200" y="1371600"/>
            <a:ext cx="7772400" cy="14478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en-US" altLang="en-US" b="1"/>
              <a:t>Quantum Yield</a:t>
            </a:r>
          </a:p>
        </p:txBody>
      </p:sp>
      <p:grpSp>
        <p:nvGrpSpPr>
          <p:cNvPr id="23557" name="Group 4">
            <a:extLst>
              <a:ext uri="{FF2B5EF4-FFF2-40B4-BE49-F238E27FC236}">
                <a16:creationId xmlns:a16="http://schemas.microsoft.com/office/drawing/2014/main" id="{19E2C516-B298-F748-BF90-141BACE0F668}"/>
              </a:ext>
            </a:extLst>
          </p:cNvPr>
          <p:cNvGrpSpPr>
            <a:grpSpLocks/>
          </p:cNvGrpSpPr>
          <p:nvPr/>
        </p:nvGrpSpPr>
        <p:grpSpPr bwMode="auto">
          <a:xfrm>
            <a:off x="1617663" y="2022475"/>
            <a:ext cx="4395787" cy="1160463"/>
            <a:chOff x="1019" y="1658"/>
            <a:chExt cx="2769" cy="731"/>
          </a:xfrm>
        </p:grpSpPr>
        <p:sp>
          <p:nvSpPr>
            <p:cNvPr id="23568" name="Rectangle 5">
              <a:extLst>
                <a:ext uri="{FF2B5EF4-FFF2-40B4-BE49-F238E27FC236}">
                  <a16:creationId xmlns:a16="http://schemas.microsoft.com/office/drawing/2014/main" id="{8CC6F702-8B23-C045-9656-A0ABFA1B7045}"/>
                </a:ext>
              </a:extLst>
            </p:cNvPr>
            <p:cNvSpPr>
              <a:spLocks noChangeArrowheads="1"/>
            </p:cNvSpPr>
            <p:nvPr/>
          </p:nvSpPr>
          <p:spPr bwMode="auto">
            <a:xfrm>
              <a:off x="1859" y="1658"/>
              <a:ext cx="1914" cy="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FontTx/>
                <a:buNone/>
              </a:pPr>
              <a:r>
                <a:rPr lang="en-US" altLang="en-US">
                  <a:latin typeface="Times New Roman" panose="02020603050405020304" pitchFamily="18" charset="0"/>
                </a:rPr>
                <a:t>photons emitted</a:t>
              </a:r>
            </a:p>
            <a:p>
              <a:pPr>
                <a:buFontTx/>
                <a:buNone/>
              </a:pPr>
              <a:r>
                <a:rPr lang="en-US" altLang="en-US">
                  <a:latin typeface="Times New Roman" panose="02020603050405020304" pitchFamily="18" charset="0"/>
                </a:rPr>
                <a:t>photons absorbed</a:t>
              </a:r>
            </a:p>
          </p:txBody>
        </p:sp>
        <p:sp>
          <p:nvSpPr>
            <p:cNvPr id="23569" name="Line 6">
              <a:extLst>
                <a:ext uri="{FF2B5EF4-FFF2-40B4-BE49-F238E27FC236}">
                  <a16:creationId xmlns:a16="http://schemas.microsoft.com/office/drawing/2014/main" id="{D318FAC2-9606-BF45-9AF0-F4C96D11532F}"/>
                </a:ext>
              </a:extLst>
            </p:cNvPr>
            <p:cNvSpPr>
              <a:spLocks noChangeShapeType="1"/>
            </p:cNvSpPr>
            <p:nvPr/>
          </p:nvSpPr>
          <p:spPr bwMode="auto">
            <a:xfrm>
              <a:off x="1780" y="2052"/>
              <a:ext cx="200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70" name="Rectangle 7">
              <a:extLst>
                <a:ext uri="{FF2B5EF4-FFF2-40B4-BE49-F238E27FC236}">
                  <a16:creationId xmlns:a16="http://schemas.microsoft.com/office/drawing/2014/main" id="{949406FB-577E-354A-B27E-1BD680463B9B}"/>
                </a:ext>
              </a:extLst>
            </p:cNvPr>
            <p:cNvSpPr>
              <a:spLocks noChangeArrowheads="1"/>
            </p:cNvSpPr>
            <p:nvPr/>
          </p:nvSpPr>
          <p:spPr bwMode="auto">
            <a:xfrm>
              <a:off x="1019" y="1856"/>
              <a:ext cx="646" cy="4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3600" b="1">
                  <a:latin typeface="Times New Roman" panose="02020603050405020304" pitchFamily="18" charset="0"/>
                </a:rPr>
                <a:t>Q = </a:t>
              </a:r>
            </a:p>
          </p:txBody>
        </p:sp>
      </p:grpSp>
      <p:sp>
        <p:nvSpPr>
          <p:cNvPr id="23558" name="Rectangle 8">
            <a:extLst>
              <a:ext uri="{FF2B5EF4-FFF2-40B4-BE49-F238E27FC236}">
                <a16:creationId xmlns:a16="http://schemas.microsoft.com/office/drawing/2014/main" id="{2B55F146-6505-5247-AA75-AD67610D651C}"/>
              </a:ext>
            </a:extLst>
          </p:cNvPr>
          <p:cNvSpPr>
            <a:spLocks noChangeArrowheads="1"/>
          </p:cNvSpPr>
          <p:nvPr/>
        </p:nvSpPr>
        <p:spPr bwMode="auto">
          <a:xfrm>
            <a:off x="590550" y="3371850"/>
            <a:ext cx="7772400" cy="154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altLang="en-US" b="1">
                <a:latin typeface="Times New Roman" panose="02020603050405020304" pitchFamily="18" charset="0"/>
              </a:rPr>
              <a:t>Fluorescence Lifetime (</a:t>
            </a:r>
            <a:r>
              <a:rPr lang="en-US" altLang="en-US" b="1">
                <a:latin typeface="Symbol" pitchFamily="2" charset="2"/>
              </a:rPr>
              <a:t>)</a:t>
            </a:r>
            <a:endParaRPr lang="en-US" altLang="en-US" b="1">
              <a:latin typeface="Times New Roman" panose="02020603050405020304" pitchFamily="18" charset="0"/>
            </a:endParaRPr>
          </a:p>
          <a:p>
            <a:pPr lvl="1">
              <a:buFontTx/>
              <a:buNone/>
            </a:pPr>
            <a:r>
              <a:rPr lang="en-US" altLang="en-US" sz="3200">
                <a:latin typeface="Times New Roman" panose="02020603050405020304" pitchFamily="18" charset="0"/>
              </a:rPr>
              <a:t>-</a:t>
            </a:r>
            <a:r>
              <a:rPr lang="en-US" altLang="en-US">
                <a:latin typeface="Times New Roman" panose="02020603050405020304" pitchFamily="18" charset="0"/>
              </a:rPr>
              <a:t> is the time delay between the absorbance and the emission</a:t>
            </a:r>
          </a:p>
        </p:txBody>
      </p:sp>
      <p:sp>
        <p:nvSpPr>
          <p:cNvPr id="23559" name="Rectangle 9">
            <a:extLst>
              <a:ext uri="{FF2B5EF4-FFF2-40B4-BE49-F238E27FC236}">
                <a16:creationId xmlns:a16="http://schemas.microsoft.com/office/drawing/2014/main" id="{81E1BCF6-8A95-0149-8287-2B29010D95A0}"/>
              </a:ext>
            </a:extLst>
          </p:cNvPr>
          <p:cNvSpPr>
            <a:spLocks noChangeArrowheads="1"/>
          </p:cNvSpPr>
          <p:nvPr/>
        </p:nvSpPr>
        <p:spPr bwMode="auto">
          <a:xfrm>
            <a:off x="6824663" y="1993900"/>
            <a:ext cx="1617662"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3600" b="1">
                <a:latin typeface="Times New Roman" panose="02020603050405020304" pitchFamily="18" charset="0"/>
              </a:rPr>
              <a:t>k</a:t>
            </a:r>
            <a:r>
              <a:rPr lang="en-US" altLang="en-US" sz="3600" b="1" baseline="-25000">
                <a:latin typeface="Times New Roman" panose="02020603050405020304" pitchFamily="18" charset="0"/>
              </a:rPr>
              <a:t>r</a:t>
            </a:r>
            <a:endParaRPr lang="en-US" altLang="en-US" sz="3600" b="1">
              <a:latin typeface="Times New Roman" panose="02020603050405020304" pitchFamily="18" charset="0"/>
            </a:endParaRPr>
          </a:p>
          <a:p>
            <a:pPr algn="ctr">
              <a:spcBef>
                <a:spcPct val="0"/>
              </a:spcBef>
              <a:buFontTx/>
              <a:buNone/>
            </a:pPr>
            <a:r>
              <a:rPr lang="en-US" altLang="en-US" sz="3600" b="1">
                <a:latin typeface="Times New Roman" panose="02020603050405020304" pitchFamily="18" charset="0"/>
              </a:rPr>
              <a:t>k</a:t>
            </a:r>
            <a:r>
              <a:rPr lang="en-US" altLang="en-US" sz="3600" b="1" baseline="-25000">
                <a:latin typeface="Times New Roman" panose="02020603050405020304" pitchFamily="18" charset="0"/>
              </a:rPr>
              <a:t>r</a:t>
            </a:r>
            <a:r>
              <a:rPr lang="en-US" altLang="en-US" sz="3600" b="1">
                <a:latin typeface="Times New Roman" panose="02020603050405020304" pitchFamily="18" charset="0"/>
              </a:rPr>
              <a:t> + k</a:t>
            </a:r>
            <a:r>
              <a:rPr lang="en-US" altLang="en-US" sz="3600" b="1" baseline="-25000">
                <a:latin typeface="Times New Roman" panose="02020603050405020304" pitchFamily="18" charset="0"/>
              </a:rPr>
              <a:t>nr</a:t>
            </a:r>
          </a:p>
        </p:txBody>
      </p:sp>
      <p:sp>
        <p:nvSpPr>
          <p:cNvPr id="23560" name="Line 10">
            <a:extLst>
              <a:ext uri="{FF2B5EF4-FFF2-40B4-BE49-F238E27FC236}">
                <a16:creationId xmlns:a16="http://schemas.microsoft.com/office/drawing/2014/main" id="{C6B3AEF9-2F8F-2645-A2D1-48FB3660CF3A}"/>
              </a:ext>
            </a:extLst>
          </p:cNvPr>
          <p:cNvSpPr>
            <a:spLocks noChangeShapeType="1"/>
          </p:cNvSpPr>
          <p:nvPr/>
        </p:nvSpPr>
        <p:spPr bwMode="auto">
          <a:xfrm>
            <a:off x="6750050" y="2628900"/>
            <a:ext cx="164465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61" name="Rectangle 11">
            <a:extLst>
              <a:ext uri="{FF2B5EF4-FFF2-40B4-BE49-F238E27FC236}">
                <a16:creationId xmlns:a16="http://schemas.microsoft.com/office/drawing/2014/main" id="{9072A99C-0CC6-D949-80BD-269F96F56449}"/>
              </a:ext>
            </a:extLst>
          </p:cNvPr>
          <p:cNvSpPr>
            <a:spLocks noChangeArrowheads="1"/>
          </p:cNvSpPr>
          <p:nvPr/>
        </p:nvSpPr>
        <p:spPr bwMode="auto">
          <a:xfrm>
            <a:off x="6113463" y="2317750"/>
            <a:ext cx="441325" cy="638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3600" b="1">
                <a:latin typeface="Times New Roman" panose="02020603050405020304" pitchFamily="18" charset="0"/>
              </a:rPr>
              <a:t>=</a:t>
            </a:r>
          </a:p>
        </p:txBody>
      </p:sp>
      <p:sp>
        <p:nvSpPr>
          <p:cNvPr id="23562" name="Rectangle 12">
            <a:extLst>
              <a:ext uri="{FF2B5EF4-FFF2-40B4-BE49-F238E27FC236}">
                <a16:creationId xmlns:a16="http://schemas.microsoft.com/office/drawing/2014/main" id="{2AB18F65-ACB6-BC44-8748-225A85C00AA5}"/>
              </a:ext>
            </a:extLst>
          </p:cNvPr>
          <p:cNvSpPr>
            <a:spLocks noChangeArrowheads="1"/>
          </p:cNvSpPr>
          <p:nvPr/>
        </p:nvSpPr>
        <p:spPr bwMode="auto">
          <a:xfrm>
            <a:off x="5103813" y="4718050"/>
            <a:ext cx="1617662"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3600" b="1">
                <a:latin typeface="Times New Roman" panose="02020603050405020304" pitchFamily="18" charset="0"/>
              </a:rPr>
              <a:t>1</a:t>
            </a:r>
          </a:p>
          <a:p>
            <a:pPr algn="ctr">
              <a:spcBef>
                <a:spcPct val="0"/>
              </a:spcBef>
              <a:buFontTx/>
              <a:buNone/>
            </a:pPr>
            <a:r>
              <a:rPr lang="en-US" altLang="en-US" sz="3600" b="1">
                <a:latin typeface="Times New Roman" panose="02020603050405020304" pitchFamily="18" charset="0"/>
              </a:rPr>
              <a:t>k</a:t>
            </a:r>
            <a:r>
              <a:rPr lang="en-US" altLang="en-US" sz="3600" b="1" baseline="-25000">
                <a:latin typeface="Times New Roman" panose="02020603050405020304" pitchFamily="18" charset="0"/>
              </a:rPr>
              <a:t>r</a:t>
            </a:r>
            <a:r>
              <a:rPr lang="en-US" altLang="en-US" sz="3600" b="1">
                <a:latin typeface="Times New Roman" panose="02020603050405020304" pitchFamily="18" charset="0"/>
              </a:rPr>
              <a:t> + k</a:t>
            </a:r>
            <a:r>
              <a:rPr lang="en-US" altLang="en-US" sz="3600" b="1" baseline="-25000">
                <a:latin typeface="Times New Roman" panose="02020603050405020304" pitchFamily="18" charset="0"/>
              </a:rPr>
              <a:t>nr</a:t>
            </a:r>
          </a:p>
        </p:txBody>
      </p:sp>
      <p:sp>
        <p:nvSpPr>
          <p:cNvPr id="23563" name="Line 13">
            <a:extLst>
              <a:ext uri="{FF2B5EF4-FFF2-40B4-BE49-F238E27FC236}">
                <a16:creationId xmlns:a16="http://schemas.microsoft.com/office/drawing/2014/main" id="{968C0E2B-5D49-2F47-BA55-B7C0C91CA8CB}"/>
              </a:ext>
            </a:extLst>
          </p:cNvPr>
          <p:cNvSpPr>
            <a:spLocks noChangeShapeType="1"/>
          </p:cNvSpPr>
          <p:nvPr/>
        </p:nvSpPr>
        <p:spPr bwMode="auto">
          <a:xfrm>
            <a:off x="4883150" y="5372100"/>
            <a:ext cx="164465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64" name="Rectangle 14">
            <a:extLst>
              <a:ext uri="{FF2B5EF4-FFF2-40B4-BE49-F238E27FC236}">
                <a16:creationId xmlns:a16="http://schemas.microsoft.com/office/drawing/2014/main" id="{660B3F22-48B2-6A4A-A942-6D0691C246E0}"/>
              </a:ext>
            </a:extLst>
          </p:cNvPr>
          <p:cNvSpPr>
            <a:spLocks noChangeArrowheads="1"/>
          </p:cNvSpPr>
          <p:nvPr/>
        </p:nvSpPr>
        <p:spPr bwMode="auto">
          <a:xfrm>
            <a:off x="4246563" y="5060950"/>
            <a:ext cx="441325" cy="638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3600" b="1">
                <a:latin typeface="Times New Roman" panose="02020603050405020304" pitchFamily="18" charset="0"/>
              </a:rPr>
              <a:t>=</a:t>
            </a:r>
          </a:p>
        </p:txBody>
      </p:sp>
      <p:sp>
        <p:nvSpPr>
          <p:cNvPr id="23565" name="Rectangle 15">
            <a:extLst>
              <a:ext uri="{FF2B5EF4-FFF2-40B4-BE49-F238E27FC236}">
                <a16:creationId xmlns:a16="http://schemas.microsoft.com/office/drawing/2014/main" id="{9F1C8894-21D6-0043-8F09-96EE9EA1CD5D}"/>
              </a:ext>
            </a:extLst>
          </p:cNvPr>
          <p:cNvSpPr>
            <a:spLocks noChangeArrowheads="1"/>
          </p:cNvSpPr>
          <p:nvPr/>
        </p:nvSpPr>
        <p:spPr bwMode="auto">
          <a:xfrm>
            <a:off x="3598863" y="4856163"/>
            <a:ext cx="482600" cy="911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5400" b="1">
                <a:latin typeface="Symbol" pitchFamily="2" charset="2"/>
              </a:rPr>
              <a:t></a:t>
            </a:r>
          </a:p>
        </p:txBody>
      </p:sp>
      <p:sp>
        <p:nvSpPr>
          <p:cNvPr id="23566" name="TextBox 1">
            <a:extLst>
              <a:ext uri="{FF2B5EF4-FFF2-40B4-BE49-F238E27FC236}">
                <a16:creationId xmlns:a16="http://schemas.microsoft.com/office/drawing/2014/main" id="{C839845B-9024-5249-A56D-9FEB4CBF8DCB}"/>
              </a:ext>
            </a:extLst>
          </p:cNvPr>
          <p:cNvSpPr txBox="1">
            <a:spLocks noChangeArrowheads="1"/>
          </p:cNvSpPr>
          <p:nvPr/>
        </p:nvSpPr>
        <p:spPr bwMode="auto">
          <a:xfrm>
            <a:off x="5486400" y="6205538"/>
            <a:ext cx="18573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400">
                <a:latin typeface="Times New Roman" panose="02020603050405020304" pitchFamily="18" charset="0"/>
              </a:rPr>
              <a:t>R - reactant molecules)</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Date Placeholder 3">
            <a:extLst>
              <a:ext uri="{FF2B5EF4-FFF2-40B4-BE49-F238E27FC236}">
                <a16:creationId xmlns:a16="http://schemas.microsoft.com/office/drawing/2014/main" id="{D41FA16E-F9B1-4B45-9D00-56B00136C6B9}"/>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23FFA5F-0A20-E848-86CE-777C670F0558}" type="datetime12">
              <a:rPr lang="en-US" altLang="en-US" sz="1400" smtClean="0">
                <a:latin typeface="Times New Roman" panose="02020603050405020304" pitchFamily="18" charset="0"/>
              </a:rPr>
              <a:t>5:16 PM</a:t>
            </a:fld>
            <a:endParaRPr lang="en-US" altLang="en-US" sz="1400">
              <a:latin typeface="Times New Roman" panose="02020603050405020304" pitchFamily="18" charset="0"/>
            </a:endParaRPr>
          </a:p>
        </p:txBody>
      </p:sp>
      <p:sp>
        <p:nvSpPr>
          <p:cNvPr id="25602" name="Slide Number Placeholder 5">
            <a:extLst>
              <a:ext uri="{FF2B5EF4-FFF2-40B4-BE49-F238E27FC236}">
                <a16:creationId xmlns:a16="http://schemas.microsoft.com/office/drawing/2014/main" id="{5FE05F5D-4FAA-AA48-AE28-0489F329DB67}"/>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7C4D8BDB-9459-114C-8A14-50BED326DF29}" type="slidenum">
              <a:rPr lang="en-US" altLang="en-US" sz="1400" smtClean="0">
                <a:latin typeface="Times New Roman" panose="02020603050405020304" pitchFamily="18" charset="0"/>
              </a:rPr>
              <a:pPr>
                <a:spcBef>
                  <a:spcPct val="0"/>
                </a:spcBef>
                <a:buFontTx/>
                <a:buNone/>
              </a:pPr>
              <a:t>12</a:t>
            </a:fld>
            <a:endParaRPr lang="en-US" altLang="en-US" sz="1400">
              <a:latin typeface="Times New Roman" panose="02020603050405020304" pitchFamily="18" charset="0"/>
            </a:endParaRPr>
          </a:p>
        </p:txBody>
      </p:sp>
      <p:sp>
        <p:nvSpPr>
          <p:cNvPr id="25603" name="Rectangle 2">
            <a:extLst>
              <a:ext uri="{FF2B5EF4-FFF2-40B4-BE49-F238E27FC236}">
                <a16:creationId xmlns:a16="http://schemas.microsoft.com/office/drawing/2014/main" id="{AA32731F-8D7B-2142-AB17-C6509FFF89A4}"/>
              </a:ext>
            </a:extLst>
          </p:cNvPr>
          <p:cNvSpPr>
            <a:spLocks noGrp="1" noChangeArrowheads="1"/>
          </p:cNvSpPr>
          <p:nvPr>
            <p:ph type="title"/>
          </p:nvPr>
        </p:nvSpPr>
        <p:spPr>
          <a:xfrm>
            <a:off x="533400" y="-76200"/>
            <a:ext cx="7772400" cy="1143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en-US" altLang="en-US" sz="3600"/>
              <a:t>Fluorescence</a:t>
            </a:r>
          </a:p>
        </p:txBody>
      </p:sp>
      <p:sp>
        <p:nvSpPr>
          <p:cNvPr id="25604" name="Rectangle 3">
            <a:extLst>
              <a:ext uri="{FF2B5EF4-FFF2-40B4-BE49-F238E27FC236}">
                <a16:creationId xmlns:a16="http://schemas.microsoft.com/office/drawing/2014/main" id="{DEF31A33-B129-5142-B50C-1D4F06AD9A27}"/>
              </a:ext>
            </a:extLst>
          </p:cNvPr>
          <p:cNvSpPr>
            <a:spLocks noGrp="1" noChangeArrowheads="1"/>
          </p:cNvSpPr>
          <p:nvPr>
            <p:ph type="body" idx="1"/>
          </p:nvPr>
        </p:nvSpPr>
        <p:spPr>
          <a:xfrm>
            <a:off x="152400" y="890588"/>
            <a:ext cx="8686800" cy="41148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en-US" altLang="en-US" sz="2800"/>
              <a:t>Photon emission as an electron returns from an excited state to ground state</a:t>
            </a:r>
          </a:p>
        </p:txBody>
      </p:sp>
      <p:pic>
        <p:nvPicPr>
          <p:cNvPr id="25606" name="Picture 3">
            <a:extLst>
              <a:ext uri="{FF2B5EF4-FFF2-40B4-BE49-F238E27FC236}">
                <a16:creationId xmlns:a16="http://schemas.microsoft.com/office/drawing/2014/main" id="{B002AB77-78F3-FA44-B0C7-D64F60AFD0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8563" y="1812925"/>
            <a:ext cx="1604962" cy="207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7" name="Picture 4">
            <a:extLst>
              <a:ext uri="{FF2B5EF4-FFF2-40B4-BE49-F238E27FC236}">
                <a16:creationId xmlns:a16="http://schemas.microsoft.com/office/drawing/2014/main" id="{33D2AD2D-A328-584F-85C1-F5A44B006C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78563" y="3910013"/>
            <a:ext cx="2449512" cy="233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8" name="TextBox 5">
            <a:extLst>
              <a:ext uri="{FF2B5EF4-FFF2-40B4-BE49-F238E27FC236}">
                <a16:creationId xmlns:a16="http://schemas.microsoft.com/office/drawing/2014/main" id="{9FB6FD63-7AB8-EC44-9731-D3E654CAFFDC}"/>
              </a:ext>
            </a:extLst>
          </p:cNvPr>
          <p:cNvSpPr txBox="1">
            <a:spLocks noChangeArrowheads="1"/>
          </p:cNvSpPr>
          <p:nvPr/>
        </p:nvSpPr>
        <p:spPr bwMode="auto">
          <a:xfrm>
            <a:off x="533400" y="2317750"/>
            <a:ext cx="6096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b="1">
                <a:latin typeface="Times New Roman" panose="02020603050405020304" pitchFamily="18" charset="0"/>
              </a:rPr>
              <a:t>Ground State</a:t>
            </a:r>
            <a:r>
              <a:rPr lang="en-US" altLang="en-US" sz="2400">
                <a:latin typeface="Times New Roman" panose="02020603050405020304" pitchFamily="18" charset="0"/>
              </a:rPr>
              <a:t>: Electrons are in positions of lowers energy</a:t>
            </a:r>
          </a:p>
        </p:txBody>
      </p:sp>
      <p:sp>
        <p:nvSpPr>
          <p:cNvPr id="25609" name="TextBox 11">
            <a:extLst>
              <a:ext uri="{FF2B5EF4-FFF2-40B4-BE49-F238E27FC236}">
                <a16:creationId xmlns:a16="http://schemas.microsoft.com/office/drawing/2014/main" id="{CC0BE8D6-117D-9D40-9E34-1AF95970F43B}"/>
              </a:ext>
            </a:extLst>
          </p:cNvPr>
          <p:cNvSpPr txBox="1">
            <a:spLocks noChangeArrowheads="1"/>
          </p:cNvSpPr>
          <p:nvPr/>
        </p:nvSpPr>
        <p:spPr bwMode="auto">
          <a:xfrm>
            <a:off x="457200" y="4221163"/>
            <a:ext cx="60960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b="1">
                <a:solidFill>
                  <a:srgbClr val="FF0000"/>
                </a:solidFill>
                <a:latin typeface="Times New Roman" panose="02020603050405020304" pitchFamily="18" charset="0"/>
              </a:rPr>
              <a:t>Excited State</a:t>
            </a:r>
            <a:r>
              <a:rPr lang="en-US" altLang="en-US" sz="2400">
                <a:latin typeface="Times New Roman" panose="02020603050405020304" pitchFamily="18" charset="0"/>
              </a:rPr>
              <a:t>: Electron is in a temporarily position of higher energy and is very unstable and desperately wants to return to ground state in positions of lowers energy</a:t>
            </a:r>
          </a:p>
        </p:txBody>
      </p:sp>
      <p:sp>
        <p:nvSpPr>
          <p:cNvPr id="25610" name="TextBox 1">
            <a:extLst>
              <a:ext uri="{FF2B5EF4-FFF2-40B4-BE49-F238E27FC236}">
                <a16:creationId xmlns:a16="http://schemas.microsoft.com/office/drawing/2014/main" id="{D1E4EA93-2B3B-8B4C-B457-D20366795846}"/>
              </a:ext>
            </a:extLst>
          </p:cNvPr>
          <p:cNvSpPr txBox="1">
            <a:spLocks noChangeArrowheads="1"/>
          </p:cNvSpPr>
          <p:nvPr/>
        </p:nvSpPr>
        <p:spPr bwMode="auto">
          <a:xfrm>
            <a:off x="8077200" y="2514600"/>
            <a:ext cx="9525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latin typeface="Times New Roman" panose="02020603050405020304" pitchFamily="18" charset="0"/>
              </a:rPr>
              <a:t>Stable</a:t>
            </a:r>
          </a:p>
        </p:txBody>
      </p:sp>
      <p:sp>
        <p:nvSpPr>
          <p:cNvPr id="25611" name="TextBox 11">
            <a:extLst>
              <a:ext uri="{FF2B5EF4-FFF2-40B4-BE49-F238E27FC236}">
                <a16:creationId xmlns:a16="http://schemas.microsoft.com/office/drawing/2014/main" id="{D6C899C9-9441-1A48-8E89-E413120B42C4}"/>
              </a:ext>
            </a:extLst>
          </p:cNvPr>
          <p:cNvSpPr txBox="1">
            <a:spLocks noChangeArrowheads="1"/>
          </p:cNvSpPr>
          <p:nvPr/>
        </p:nvSpPr>
        <p:spPr bwMode="auto">
          <a:xfrm>
            <a:off x="5011738" y="5897563"/>
            <a:ext cx="127793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dirty="0">
                <a:latin typeface="Times New Roman" panose="02020603050405020304" pitchFamily="18" charset="0"/>
              </a:rPr>
              <a:t>Unstable</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EF2BB-515D-8140-A59A-A85E6461A292}"/>
              </a:ext>
            </a:extLst>
          </p:cNvPr>
          <p:cNvSpPr>
            <a:spLocks noGrp="1"/>
          </p:cNvSpPr>
          <p:nvPr>
            <p:ph type="title"/>
          </p:nvPr>
        </p:nvSpPr>
        <p:spPr/>
        <p:txBody>
          <a:bodyPr/>
          <a:lstStyle/>
          <a:p>
            <a:endParaRPr lang="en-US"/>
          </a:p>
        </p:txBody>
      </p:sp>
      <p:pic>
        <p:nvPicPr>
          <p:cNvPr id="7" name="final excitation and emission" descr="final excitation and emission">
            <a:hlinkClick r:id="" action="ppaction://media"/>
            <a:extLst>
              <a:ext uri="{FF2B5EF4-FFF2-40B4-BE49-F238E27FC236}">
                <a16:creationId xmlns:a16="http://schemas.microsoft.com/office/drawing/2014/main" id="{2B6D792A-70FA-714C-9522-83F51C7AA6EC}"/>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965334" y="1828800"/>
            <a:ext cx="7297737" cy="4114800"/>
          </a:xfrm>
        </p:spPr>
      </p:pic>
      <p:sp>
        <p:nvSpPr>
          <p:cNvPr id="4" name="Date Placeholder 3">
            <a:extLst>
              <a:ext uri="{FF2B5EF4-FFF2-40B4-BE49-F238E27FC236}">
                <a16:creationId xmlns:a16="http://schemas.microsoft.com/office/drawing/2014/main" id="{9D457D3A-1AD7-EA4B-A441-B515A50B8FFF}"/>
              </a:ext>
            </a:extLst>
          </p:cNvPr>
          <p:cNvSpPr>
            <a:spLocks noGrp="1"/>
          </p:cNvSpPr>
          <p:nvPr>
            <p:ph type="dt" sz="half" idx="10"/>
          </p:nvPr>
        </p:nvSpPr>
        <p:spPr/>
        <p:txBody>
          <a:bodyPr/>
          <a:lstStyle/>
          <a:p>
            <a:pPr>
              <a:defRPr/>
            </a:pPr>
            <a:fld id="{74B782AE-1310-614C-AF14-4AB0A9824CE7}" type="datetime12">
              <a:rPr lang="en-US" smtClean="0"/>
              <a:t>5:16 PM</a:t>
            </a:fld>
            <a:endParaRPr lang="en-US"/>
          </a:p>
        </p:txBody>
      </p:sp>
      <p:sp>
        <p:nvSpPr>
          <p:cNvPr id="6" name="Slide Number Placeholder 5">
            <a:extLst>
              <a:ext uri="{FF2B5EF4-FFF2-40B4-BE49-F238E27FC236}">
                <a16:creationId xmlns:a16="http://schemas.microsoft.com/office/drawing/2014/main" id="{2D4AA9EC-0936-BB43-BEF1-9304F7A5AEA9}"/>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13</a:t>
            </a:fld>
            <a:endParaRPr lang="en-US" altLang="en-US"/>
          </a:p>
        </p:txBody>
      </p:sp>
    </p:spTree>
    <p:extLst>
      <p:ext uri="{BB962C8B-B14F-4D97-AF65-F5344CB8AC3E}">
        <p14:creationId xmlns:p14="http://schemas.microsoft.com/office/powerpoint/2010/main" val="4205379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5410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Date Placeholder 3">
            <a:extLst>
              <a:ext uri="{FF2B5EF4-FFF2-40B4-BE49-F238E27FC236}">
                <a16:creationId xmlns:a16="http://schemas.microsoft.com/office/drawing/2014/main" id="{00B389FB-6661-8E43-AF0B-E74BC429143A}"/>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F2F3F08-29B6-CE40-9DC2-4FB6ED1A3FA2}" type="datetime12">
              <a:rPr lang="en-US" altLang="en-US" sz="1400" smtClean="0">
                <a:latin typeface="Times New Roman" panose="02020603050405020304" pitchFamily="18" charset="0"/>
              </a:rPr>
              <a:t>5:16 PM</a:t>
            </a:fld>
            <a:endParaRPr lang="en-US" altLang="en-US" sz="1400">
              <a:latin typeface="Times New Roman" panose="02020603050405020304" pitchFamily="18" charset="0"/>
            </a:endParaRPr>
          </a:p>
        </p:txBody>
      </p:sp>
      <p:sp>
        <p:nvSpPr>
          <p:cNvPr id="27650" name="Slide Number Placeholder 5">
            <a:extLst>
              <a:ext uri="{FF2B5EF4-FFF2-40B4-BE49-F238E27FC236}">
                <a16:creationId xmlns:a16="http://schemas.microsoft.com/office/drawing/2014/main" id="{EA994141-977F-BE49-AD2C-06D2815BA448}"/>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6991FB24-7576-B94F-85B7-1CF8C6DD640E}" type="slidenum">
              <a:rPr lang="en-US" altLang="en-US" sz="1400" smtClean="0">
                <a:latin typeface="Times New Roman" panose="02020603050405020304" pitchFamily="18" charset="0"/>
              </a:rPr>
              <a:pPr>
                <a:spcBef>
                  <a:spcPct val="0"/>
                </a:spcBef>
                <a:buFontTx/>
                <a:buNone/>
              </a:pPr>
              <a:t>14</a:t>
            </a:fld>
            <a:endParaRPr lang="en-US" altLang="en-US" sz="1400">
              <a:latin typeface="Times New Roman" panose="02020603050405020304" pitchFamily="18" charset="0"/>
            </a:endParaRPr>
          </a:p>
        </p:txBody>
      </p:sp>
      <p:sp>
        <p:nvSpPr>
          <p:cNvPr id="27651" name="Rectangle 2">
            <a:extLst>
              <a:ext uri="{FF2B5EF4-FFF2-40B4-BE49-F238E27FC236}">
                <a16:creationId xmlns:a16="http://schemas.microsoft.com/office/drawing/2014/main" id="{6D5C1F02-0B51-344D-BA7B-970907FFE24D}"/>
              </a:ext>
            </a:extLst>
          </p:cNvPr>
          <p:cNvSpPr>
            <a:spLocks noGrp="1" noChangeArrowheads="1"/>
          </p:cNvSpPr>
          <p:nvPr>
            <p:ph type="title"/>
          </p:nvPr>
        </p:nvSpPr>
        <p:spPr>
          <a:xfrm>
            <a:off x="665163" y="0"/>
            <a:ext cx="7772400" cy="879475"/>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en-US" altLang="en-US" sz="3600"/>
              <a:t>Fluorescence</a:t>
            </a:r>
          </a:p>
        </p:txBody>
      </p:sp>
      <p:sp>
        <p:nvSpPr>
          <p:cNvPr id="27652" name="Rectangle 3">
            <a:extLst>
              <a:ext uri="{FF2B5EF4-FFF2-40B4-BE49-F238E27FC236}">
                <a16:creationId xmlns:a16="http://schemas.microsoft.com/office/drawing/2014/main" id="{546DB9C1-96EE-E34C-A318-EBED772B4EAF}"/>
              </a:ext>
            </a:extLst>
          </p:cNvPr>
          <p:cNvSpPr>
            <a:spLocks noGrp="1" noChangeArrowheads="1"/>
          </p:cNvSpPr>
          <p:nvPr>
            <p:ph type="body" idx="1"/>
          </p:nvPr>
        </p:nvSpPr>
        <p:spPr>
          <a:xfrm>
            <a:off x="457200" y="977900"/>
            <a:ext cx="7772400" cy="20256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en-US" altLang="en-US" sz="2800"/>
              <a:t>Excitation Spectrum</a:t>
            </a:r>
          </a:p>
          <a:p>
            <a:pPr lvl="1" eaLnBrk="1" hangingPunct="1"/>
            <a:r>
              <a:rPr lang="en-US" altLang="en-US" sz="2400"/>
              <a:t>Intensity of emission as a function of exciting wavelength (this is the absorbance component)</a:t>
            </a:r>
          </a:p>
        </p:txBody>
      </p:sp>
      <p:pic>
        <p:nvPicPr>
          <p:cNvPr id="27654" name="Picture 13">
            <a:extLst>
              <a:ext uri="{FF2B5EF4-FFF2-40B4-BE49-F238E27FC236}">
                <a16:creationId xmlns:a16="http://schemas.microsoft.com/office/drawing/2014/main" id="{792018DC-A279-3C42-96E2-E700C54589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1388" y="3397250"/>
            <a:ext cx="7343775" cy="285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own Arrow 1">
            <a:extLst>
              <a:ext uri="{FF2B5EF4-FFF2-40B4-BE49-F238E27FC236}">
                <a16:creationId xmlns:a16="http://schemas.microsoft.com/office/drawing/2014/main" id="{6896258E-1624-0446-BEB9-A37A7D540B85}"/>
              </a:ext>
            </a:extLst>
          </p:cNvPr>
          <p:cNvSpPr/>
          <p:nvPr/>
        </p:nvSpPr>
        <p:spPr>
          <a:xfrm>
            <a:off x="1600200" y="4572000"/>
            <a:ext cx="76200" cy="304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 name="Down Arrow 15">
            <a:extLst>
              <a:ext uri="{FF2B5EF4-FFF2-40B4-BE49-F238E27FC236}">
                <a16:creationId xmlns:a16="http://schemas.microsoft.com/office/drawing/2014/main" id="{EC5B9B1C-A02C-5640-A3F5-2C7F6352AF9B}"/>
              </a:ext>
            </a:extLst>
          </p:cNvPr>
          <p:cNvSpPr/>
          <p:nvPr/>
        </p:nvSpPr>
        <p:spPr>
          <a:xfrm>
            <a:off x="3200400" y="5430838"/>
            <a:ext cx="76200" cy="304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7" name="Down Arrow 16">
            <a:extLst>
              <a:ext uri="{FF2B5EF4-FFF2-40B4-BE49-F238E27FC236}">
                <a16:creationId xmlns:a16="http://schemas.microsoft.com/office/drawing/2014/main" id="{859C7C90-8C55-D84C-972F-86780F0AC81C}"/>
              </a:ext>
            </a:extLst>
          </p:cNvPr>
          <p:cNvSpPr/>
          <p:nvPr/>
        </p:nvSpPr>
        <p:spPr>
          <a:xfrm>
            <a:off x="4419600" y="3092450"/>
            <a:ext cx="76200" cy="304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7658" name="TextBox 2">
            <a:extLst>
              <a:ext uri="{FF2B5EF4-FFF2-40B4-BE49-F238E27FC236}">
                <a16:creationId xmlns:a16="http://schemas.microsoft.com/office/drawing/2014/main" id="{062016D1-FAF8-994F-A74B-5533A2D1C2FC}"/>
              </a:ext>
            </a:extLst>
          </p:cNvPr>
          <p:cNvSpPr txBox="1">
            <a:spLocks noChangeArrowheads="1"/>
          </p:cNvSpPr>
          <p:nvPr/>
        </p:nvSpPr>
        <p:spPr bwMode="auto">
          <a:xfrm>
            <a:off x="4495800" y="2967038"/>
            <a:ext cx="32702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000">
                <a:latin typeface="Times New Roman" panose="02020603050405020304" pitchFamily="18" charset="0"/>
              </a:rPr>
              <a:t>Super efficient excitation here</a:t>
            </a:r>
          </a:p>
        </p:txBody>
      </p:sp>
      <p:sp>
        <p:nvSpPr>
          <p:cNvPr id="27659" name="TextBox 3">
            <a:extLst>
              <a:ext uri="{FF2B5EF4-FFF2-40B4-BE49-F238E27FC236}">
                <a16:creationId xmlns:a16="http://schemas.microsoft.com/office/drawing/2014/main" id="{7C1BA266-2B2E-1240-A492-5B7C0D7553E5}"/>
              </a:ext>
            </a:extLst>
          </p:cNvPr>
          <p:cNvSpPr txBox="1">
            <a:spLocks noChangeArrowheads="1"/>
          </p:cNvSpPr>
          <p:nvPr/>
        </p:nvSpPr>
        <p:spPr bwMode="auto">
          <a:xfrm>
            <a:off x="2478088" y="5072063"/>
            <a:ext cx="15970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a:latin typeface="Times New Roman" panose="02020603050405020304" pitchFamily="18" charset="0"/>
              </a:rPr>
              <a:t>Inefficient here</a:t>
            </a:r>
          </a:p>
        </p:txBody>
      </p:sp>
      <p:sp>
        <p:nvSpPr>
          <p:cNvPr id="27660" name="TextBox 4">
            <a:extLst>
              <a:ext uri="{FF2B5EF4-FFF2-40B4-BE49-F238E27FC236}">
                <a16:creationId xmlns:a16="http://schemas.microsoft.com/office/drawing/2014/main" id="{2CE0E5BD-1A8F-1048-8433-BDC7274AB59B}"/>
              </a:ext>
            </a:extLst>
          </p:cNvPr>
          <p:cNvSpPr txBox="1">
            <a:spLocks noChangeArrowheads="1"/>
          </p:cNvSpPr>
          <p:nvPr/>
        </p:nvSpPr>
        <p:spPr bwMode="auto">
          <a:xfrm>
            <a:off x="1219200" y="3938588"/>
            <a:ext cx="15589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a:latin typeface="Times New Roman" panose="02020603050405020304" pitchFamily="18" charset="0"/>
              </a:rPr>
              <a:t>OK </a:t>
            </a:r>
          </a:p>
          <a:p>
            <a:pPr>
              <a:spcBef>
                <a:spcPct val="0"/>
              </a:spcBef>
              <a:buFontTx/>
              <a:buNone/>
            </a:pPr>
            <a:r>
              <a:rPr lang="en-US" altLang="en-US" sz="1800">
                <a:latin typeface="Times New Roman" panose="02020603050405020304" pitchFamily="18" charset="0"/>
              </a:rPr>
              <a:t>efficiency here</a:t>
            </a: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a:extLst>
              <a:ext uri="{FF2B5EF4-FFF2-40B4-BE49-F238E27FC236}">
                <a16:creationId xmlns:a16="http://schemas.microsoft.com/office/drawing/2014/main" id="{2ECA57EB-A53D-6945-B558-A17CA9EC32EA}"/>
              </a:ext>
            </a:extLst>
          </p:cNvPr>
          <p:cNvSpPr>
            <a:spLocks noGrp="1" noChangeArrowheads="1"/>
          </p:cNvSpPr>
          <p:nvPr>
            <p:ph type="title"/>
          </p:nvPr>
        </p:nvSpPr>
        <p:spPr/>
        <p:txBody>
          <a:bodyPr/>
          <a:lstStyle/>
          <a:p>
            <a:r>
              <a:rPr lang="en-US" altLang="en-US"/>
              <a:t>About excitation</a:t>
            </a:r>
          </a:p>
        </p:txBody>
      </p:sp>
      <p:sp>
        <p:nvSpPr>
          <p:cNvPr id="29698" name="Date Placeholder 3">
            <a:extLst>
              <a:ext uri="{FF2B5EF4-FFF2-40B4-BE49-F238E27FC236}">
                <a16:creationId xmlns:a16="http://schemas.microsoft.com/office/drawing/2014/main" id="{FEAD2E89-9791-3749-BF8C-A1E48167F262}"/>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DFCE7C1-4F91-AC4E-97E6-A632E29FC8D2}" type="datetime12">
              <a:rPr lang="en-US" altLang="en-US" sz="1400" smtClean="0">
                <a:latin typeface="Times New Roman" panose="02020603050405020304" pitchFamily="18" charset="0"/>
              </a:rPr>
              <a:t>5:16 PM</a:t>
            </a:fld>
            <a:endParaRPr lang="en-US" altLang="en-US" sz="1400">
              <a:latin typeface="Times New Roman" panose="02020603050405020304" pitchFamily="18" charset="0"/>
            </a:endParaRPr>
          </a:p>
        </p:txBody>
      </p:sp>
      <p:sp>
        <p:nvSpPr>
          <p:cNvPr id="29700" name="Slide Number Placeholder 5">
            <a:extLst>
              <a:ext uri="{FF2B5EF4-FFF2-40B4-BE49-F238E27FC236}">
                <a16:creationId xmlns:a16="http://schemas.microsoft.com/office/drawing/2014/main" id="{A7CFAB82-C583-6A4F-89C0-AF6F1ADC3881}"/>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A42E6419-9DC5-BC44-9B94-0C0797E57AFD}" type="slidenum">
              <a:rPr lang="en-US" altLang="en-US" sz="1400" smtClean="0">
                <a:latin typeface="Times New Roman" panose="02020603050405020304" pitchFamily="18" charset="0"/>
              </a:rPr>
              <a:pPr>
                <a:spcBef>
                  <a:spcPct val="0"/>
                </a:spcBef>
                <a:buFontTx/>
                <a:buNone/>
              </a:pPr>
              <a:t>15</a:t>
            </a:fld>
            <a:endParaRPr lang="en-US" altLang="en-US" sz="1400">
              <a:latin typeface="Times New Roman" panose="02020603050405020304" pitchFamily="18" charset="0"/>
            </a:endParaRPr>
          </a:p>
        </p:txBody>
      </p:sp>
      <p:graphicFrame>
        <p:nvGraphicFramePr>
          <p:cNvPr id="29701" name="Object 4">
            <a:extLst>
              <a:ext uri="{FF2B5EF4-FFF2-40B4-BE49-F238E27FC236}">
                <a16:creationId xmlns:a16="http://schemas.microsoft.com/office/drawing/2014/main" id="{2FB34A86-C817-3243-94F9-8828757E50B2}"/>
              </a:ext>
            </a:extLst>
          </p:cNvPr>
          <p:cNvGraphicFramePr>
            <a:graphicFrameLocks noChangeAspect="1"/>
          </p:cNvGraphicFramePr>
          <p:nvPr/>
        </p:nvGraphicFramePr>
        <p:xfrm>
          <a:off x="0" y="1563688"/>
          <a:ext cx="7616825" cy="3382962"/>
        </p:xfrm>
        <a:graphic>
          <a:graphicData uri="http://schemas.openxmlformats.org/presentationml/2006/ole">
            <mc:AlternateContent xmlns:mc="http://schemas.openxmlformats.org/markup-compatibility/2006">
              <mc:Choice xmlns:v="urn:schemas-microsoft-com:vml" Requires="v">
                <p:oleObj name="Document" r:id="rId2" imgW="5080000" imgH="2254250" progId="XaraX.Document">
                  <p:link updateAutomatic="1"/>
                </p:oleObj>
              </mc:Choice>
              <mc:Fallback>
                <p:oleObj name="Document" r:id="rId2" imgW="5080000" imgH="2254250" progId="XaraX.Document">
                  <p:link updateAutomatic="1"/>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63688"/>
                        <a:ext cx="7616825" cy="3382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9702" name="TextBox 7">
            <a:extLst>
              <a:ext uri="{FF2B5EF4-FFF2-40B4-BE49-F238E27FC236}">
                <a16:creationId xmlns:a16="http://schemas.microsoft.com/office/drawing/2014/main" id="{9C655781-82A4-3843-9619-6AA604C04CD8}"/>
              </a:ext>
            </a:extLst>
          </p:cNvPr>
          <p:cNvSpPr txBox="1">
            <a:spLocks noChangeArrowheads="1"/>
          </p:cNvSpPr>
          <p:nvPr/>
        </p:nvSpPr>
        <p:spPr bwMode="auto">
          <a:xfrm>
            <a:off x="709613" y="1033463"/>
            <a:ext cx="73040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latin typeface="Times New Roman" panose="02020603050405020304" pitchFamily="18" charset="0"/>
              </a:rPr>
              <a:t>Intensity of emission as a function of exciting wavelength</a:t>
            </a:r>
          </a:p>
        </p:txBody>
      </p:sp>
      <p:cxnSp>
        <p:nvCxnSpPr>
          <p:cNvPr id="10" name="Straight Arrow Connector 9">
            <a:extLst>
              <a:ext uri="{FF2B5EF4-FFF2-40B4-BE49-F238E27FC236}">
                <a16:creationId xmlns:a16="http://schemas.microsoft.com/office/drawing/2014/main" id="{BA371635-4C39-3E45-8854-8446E2E96262}"/>
              </a:ext>
            </a:extLst>
          </p:cNvPr>
          <p:cNvCxnSpPr/>
          <p:nvPr/>
        </p:nvCxnSpPr>
        <p:spPr>
          <a:xfrm>
            <a:off x="7454900" y="2112963"/>
            <a:ext cx="0" cy="2286000"/>
          </a:xfrm>
          <a:prstGeom prst="straightConnector1">
            <a:avLst/>
          </a:prstGeom>
          <a:ln w="571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91104409-D2CD-A944-84E6-0998DF069528}"/>
              </a:ext>
            </a:extLst>
          </p:cNvPr>
          <p:cNvCxnSpPr>
            <a:cxnSpLocks/>
          </p:cNvCxnSpPr>
          <p:nvPr/>
        </p:nvCxnSpPr>
        <p:spPr>
          <a:xfrm>
            <a:off x="7275513" y="3352800"/>
            <a:ext cx="0" cy="1046163"/>
          </a:xfrm>
          <a:prstGeom prst="straightConnector1">
            <a:avLst/>
          </a:prstGeom>
          <a:ln w="571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011EC3BD-DA1D-274A-BED1-599D7D0CC6B3}"/>
              </a:ext>
            </a:extLst>
          </p:cNvPr>
          <p:cNvCxnSpPr>
            <a:cxnSpLocks/>
          </p:cNvCxnSpPr>
          <p:nvPr/>
        </p:nvCxnSpPr>
        <p:spPr>
          <a:xfrm>
            <a:off x="6989763" y="3581400"/>
            <a:ext cx="0" cy="817563"/>
          </a:xfrm>
          <a:prstGeom prst="straightConnector1">
            <a:avLst/>
          </a:prstGeom>
          <a:ln w="571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9706" name="TextBox 15">
            <a:extLst>
              <a:ext uri="{FF2B5EF4-FFF2-40B4-BE49-F238E27FC236}">
                <a16:creationId xmlns:a16="http://schemas.microsoft.com/office/drawing/2014/main" id="{567061CC-64FF-924F-A9E2-2D9DE1EC3AA0}"/>
              </a:ext>
            </a:extLst>
          </p:cNvPr>
          <p:cNvSpPr txBox="1">
            <a:spLocks noChangeArrowheads="1"/>
          </p:cNvSpPr>
          <p:nvPr/>
        </p:nvSpPr>
        <p:spPr bwMode="auto">
          <a:xfrm>
            <a:off x="7635875" y="2308225"/>
            <a:ext cx="12192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000">
                <a:latin typeface="Times New Roman" panose="02020603050405020304" pitchFamily="18" charset="0"/>
              </a:rPr>
              <a:t>More efficient excitation results in more signal!!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Date Placeholder 3">
            <a:extLst>
              <a:ext uri="{FF2B5EF4-FFF2-40B4-BE49-F238E27FC236}">
                <a16:creationId xmlns:a16="http://schemas.microsoft.com/office/drawing/2014/main" id="{A5FF5006-485C-E440-BF31-2377CA22A975}"/>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16A62B8-B411-0A47-A875-D45F2C8CF09A}" type="datetime12">
              <a:rPr lang="en-US" altLang="en-US" sz="1400" smtClean="0">
                <a:latin typeface="Times New Roman" panose="02020603050405020304" pitchFamily="18" charset="0"/>
              </a:rPr>
              <a:t>5:16 PM</a:t>
            </a:fld>
            <a:endParaRPr lang="en-US" altLang="en-US" sz="1400">
              <a:latin typeface="Times New Roman" panose="02020603050405020304" pitchFamily="18" charset="0"/>
            </a:endParaRPr>
          </a:p>
        </p:txBody>
      </p:sp>
      <p:sp>
        <p:nvSpPr>
          <p:cNvPr id="30722" name="Slide Number Placeholder 5">
            <a:extLst>
              <a:ext uri="{FF2B5EF4-FFF2-40B4-BE49-F238E27FC236}">
                <a16:creationId xmlns:a16="http://schemas.microsoft.com/office/drawing/2014/main" id="{93949261-C62D-FE4F-889B-DDA4E261EF2F}"/>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72EA3038-4EC9-404D-9C6F-BC011250B3C8}" type="slidenum">
              <a:rPr lang="en-US" altLang="en-US" sz="1400" smtClean="0">
                <a:latin typeface="Times New Roman" panose="02020603050405020304" pitchFamily="18" charset="0"/>
              </a:rPr>
              <a:pPr>
                <a:spcBef>
                  <a:spcPct val="0"/>
                </a:spcBef>
                <a:buFontTx/>
                <a:buNone/>
              </a:pPr>
              <a:t>16</a:t>
            </a:fld>
            <a:endParaRPr lang="en-US" altLang="en-US" sz="1400">
              <a:latin typeface="Times New Roman" panose="02020603050405020304" pitchFamily="18" charset="0"/>
            </a:endParaRPr>
          </a:p>
        </p:txBody>
      </p:sp>
      <p:sp>
        <p:nvSpPr>
          <p:cNvPr id="30723" name="Rectangle 2">
            <a:extLst>
              <a:ext uri="{FF2B5EF4-FFF2-40B4-BE49-F238E27FC236}">
                <a16:creationId xmlns:a16="http://schemas.microsoft.com/office/drawing/2014/main" id="{E26CA35F-EA67-F64F-A952-1DAACB177101}"/>
              </a:ext>
            </a:extLst>
          </p:cNvPr>
          <p:cNvSpPr>
            <a:spLocks noGrp="1" noChangeArrowheads="1"/>
          </p:cNvSpPr>
          <p:nvPr>
            <p:ph type="title"/>
          </p:nvPr>
        </p:nvSpPr>
        <p:spPr>
          <a:xfrm>
            <a:off x="665163" y="0"/>
            <a:ext cx="7772400" cy="879475"/>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en-US" altLang="en-US" sz="3600"/>
              <a:t>Fluorescence</a:t>
            </a:r>
          </a:p>
        </p:txBody>
      </p:sp>
      <p:sp>
        <p:nvSpPr>
          <p:cNvPr id="23556" name="Rectangle 3">
            <a:extLst>
              <a:ext uri="{FF2B5EF4-FFF2-40B4-BE49-F238E27FC236}">
                <a16:creationId xmlns:a16="http://schemas.microsoft.com/office/drawing/2014/main" id="{F6F28312-E47B-C940-A95C-A26E74B28031}"/>
              </a:ext>
            </a:extLst>
          </p:cNvPr>
          <p:cNvSpPr>
            <a:spLocks noGrp="1" noChangeArrowheads="1"/>
          </p:cNvSpPr>
          <p:nvPr>
            <p:ph type="body" idx="1"/>
          </p:nvPr>
        </p:nvSpPr>
        <p:spPr>
          <a:xfrm>
            <a:off x="422275" y="1066800"/>
            <a:ext cx="7772400" cy="4114800"/>
          </a:xfrm>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defRPr/>
            </a:pPr>
            <a:r>
              <a:rPr lang="en-US" altLang="en-US" dirty="0">
                <a:solidFill>
                  <a:srgbClr val="FF0000"/>
                </a:solidFill>
              </a:rPr>
              <a:t>Chromophores</a:t>
            </a:r>
            <a:r>
              <a:rPr lang="en-US" altLang="en-US" dirty="0"/>
              <a:t> are components of molecules which </a:t>
            </a:r>
            <a:r>
              <a:rPr lang="en-US" altLang="en-US" dirty="0">
                <a:solidFill>
                  <a:srgbClr val="FF0000"/>
                </a:solidFill>
              </a:rPr>
              <a:t>absorb</a:t>
            </a:r>
            <a:r>
              <a:rPr lang="en-US" altLang="en-US" dirty="0"/>
              <a:t> light</a:t>
            </a:r>
          </a:p>
          <a:p>
            <a:pPr eaLnBrk="1" hangingPunct="1">
              <a:defRPr/>
            </a:pPr>
            <a:r>
              <a:rPr lang="en-US" altLang="en-US" dirty="0"/>
              <a:t>They are frequently aromatic rings</a:t>
            </a:r>
          </a:p>
          <a:p>
            <a:pPr marL="0" indent="0" eaLnBrk="1" hangingPunct="1">
              <a:buFontTx/>
              <a:buNone/>
              <a:defRPr/>
            </a:pPr>
            <a:r>
              <a:rPr lang="en-US" altLang="en-US" dirty="0"/>
              <a:t>    or similar</a:t>
            </a:r>
          </a:p>
        </p:txBody>
      </p:sp>
      <p:grpSp>
        <p:nvGrpSpPr>
          <p:cNvPr id="30725" name="Group 4">
            <a:extLst>
              <a:ext uri="{FF2B5EF4-FFF2-40B4-BE49-F238E27FC236}">
                <a16:creationId xmlns:a16="http://schemas.microsoft.com/office/drawing/2014/main" id="{2393825E-F64E-8648-A9C2-6F548949170E}"/>
              </a:ext>
            </a:extLst>
          </p:cNvPr>
          <p:cNvGrpSpPr>
            <a:grpSpLocks/>
          </p:cNvGrpSpPr>
          <p:nvPr/>
        </p:nvGrpSpPr>
        <p:grpSpPr bwMode="auto">
          <a:xfrm>
            <a:off x="7177088" y="2057400"/>
            <a:ext cx="1260475" cy="784225"/>
            <a:chOff x="2074" y="2350"/>
            <a:chExt cx="1180" cy="718"/>
          </a:xfrm>
        </p:grpSpPr>
        <p:grpSp>
          <p:nvGrpSpPr>
            <p:cNvPr id="30733" name="Group 5">
              <a:extLst>
                <a:ext uri="{FF2B5EF4-FFF2-40B4-BE49-F238E27FC236}">
                  <a16:creationId xmlns:a16="http://schemas.microsoft.com/office/drawing/2014/main" id="{18D716FE-D61D-F140-9A05-2C22A7F1A324}"/>
                </a:ext>
              </a:extLst>
            </p:cNvPr>
            <p:cNvGrpSpPr>
              <a:grpSpLocks/>
            </p:cNvGrpSpPr>
            <p:nvPr/>
          </p:nvGrpSpPr>
          <p:grpSpPr bwMode="auto">
            <a:xfrm>
              <a:off x="2074" y="2362"/>
              <a:ext cx="580" cy="706"/>
              <a:chOff x="2074" y="2362"/>
              <a:chExt cx="580" cy="706"/>
            </a:xfrm>
          </p:grpSpPr>
          <p:sp>
            <p:nvSpPr>
              <p:cNvPr id="30737" name="AutoShape 6">
                <a:extLst>
                  <a:ext uri="{FF2B5EF4-FFF2-40B4-BE49-F238E27FC236}">
                    <a16:creationId xmlns:a16="http://schemas.microsoft.com/office/drawing/2014/main" id="{6E1EA7C7-2B99-9748-8AB2-4F7CC14D5994}"/>
                  </a:ext>
                </a:extLst>
              </p:cNvPr>
              <p:cNvSpPr>
                <a:spLocks noChangeArrowheads="1"/>
              </p:cNvSpPr>
              <p:nvPr/>
            </p:nvSpPr>
            <p:spPr bwMode="auto">
              <a:xfrm rot="16200000" flipH="1">
                <a:off x="2011" y="2425"/>
                <a:ext cx="706" cy="580"/>
              </a:xfrm>
              <a:prstGeom prst="hexagon">
                <a:avLst>
                  <a:gd name="adj" fmla="val 30425"/>
                  <a:gd name="vf" fmla="val 115470"/>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30738" name="Oval 7">
                <a:extLst>
                  <a:ext uri="{FF2B5EF4-FFF2-40B4-BE49-F238E27FC236}">
                    <a16:creationId xmlns:a16="http://schemas.microsoft.com/office/drawing/2014/main" id="{FA87A655-A74D-824C-B8E8-865447075E6F}"/>
                  </a:ext>
                </a:extLst>
              </p:cNvPr>
              <p:cNvSpPr>
                <a:spLocks noChangeArrowheads="1"/>
              </p:cNvSpPr>
              <p:nvPr/>
            </p:nvSpPr>
            <p:spPr bwMode="auto">
              <a:xfrm>
                <a:off x="2110" y="2469"/>
                <a:ext cx="496" cy="491"/>
              </a:xfrm>
              <a:prstGeom prst="ellipse">
                <a:avLst/>
              </a:prstGeom>
              <a:noFill/>
              <a:ln w="127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grpSp>
        <p:grpSp>
          <p:nvGrpSpPr>
            <p:cNvPr id="30734" name="Group 8">
              <a:extLst>
                <a:ext uri="{FF2B5EF4-FFF2-40B4-BE49-F238E27FC236}">
                  <a16:creationId xmlns:a16="http://schemas.microsoft.com/office/drawing/2014/main" id="{4D3F09BE-B39A-1F41-9CEF-5FB289ECD7D8}"/>
                </a:ext>
              </a:extLst>
            </p:cNvPr>
            <p:cNvGrpSpPr>
              <a:grpSpLocks/>
            </p:cNvGrpSpPr>
            <p:nvPr/>
          </p:nvGrpSpPr>
          <p:grpSpPr bwMode="auto">
            <a:xfrm>
              <a:off x="2674" y="2350"/>
              <a:ext cx="580" cy="706"/>
              <a:chOff x="2674" y="2350"/>
              <a:chExt cx="580" cy="706"/>
            </a:xfrm>
          </p:grpSpPr>
          <p:sp>
            <p:nvSpPr>
              <p:cNvPr id="30735" name="AutoShape 9">
                <a:extLst>
                  <a:ext uri="{FF2B5EF4-FFF2-40B4-BE49-F238E27FC236}">
                    <a16:creationId xmlns:a16="http://schemas.microsoft.com/office/drawing/2014/main" id="{7C8CEF07-7674-BB43-ACCA-E65A8CCF0AF3}"/>
                  </a:ext>
                </a:extLst>
              </p:cNvPr>
              <p:cNvSpPr>
                <a:spLocks noChangeArrowheads="1"/>
              </p:cNvSpPr>
              <p:nvPr/>
            </p:nvSpPr>
            <p:spPr bwMode="auto">
              <a:xfrm rot="16200000" flipH="1">
                <a:off x="2611" y="2413"/>
                <a:ext cx="706" cy="580"/>
              </a:xfrm>
              <a:prstGeom prst="hexagon">
                <a:avLst>
                  <a:gd name="adj" fmla="val 30425"/>
                  <a:gd name="vf" fmla="val 115470"/>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30736" name="Oval 10">
                <a:extLst>
                  <a:ext uri="{FF2B5EF4-FFF2-40B4-BE49-F238E27FC236}">
                    <a16:creationId xmlns:a16="http://schemas.microsoft.com/office/drawing/2014/main" id="{035660B8-3D1B-434F-8D6D-E111C095D6FB}"/>
                  </a:ext>
                </a:extLst>
              </p:cNvPr>
              <p:cNvSpPr>
                <a:spLocks noChangeArrowheads="1"/>
              </p:cNvSpPr>
              <p:nvPr/>
            </p:nvSpPr>
            <p:spPr bwMode="auto">
              <a:xfrm>
                <a:off x="2710" y="2457"/>
                <a:ext cx="496" cy="491"/>
              </a:xfrm>
              <a:prstGeom prst="ellipse">
                <a:avLst/>
              </a:prstGeom>
              <a:noFill/>
              <a:ln w="127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grpSp>
      </p:grpSp>
      <p:pic>
        <p:nvPicPr>
          <p:cNvPr id="30727" name="Picture 13">
            <a:extLst>
              <a:ext uri="{FF2B5EF4-FFF2-40B4-BE49-F238E27FC236}">
                <a16:creationId xmlns:a16="http://schemas.microsoft.com/office/drawing/2014/main" id="{79BCD45E-ACA3-514A-8D8A-0B462FD6A0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7263" y="3581400"/>
            <a:ext cx="1316037"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8" name="TextBox 1">
            <a:extLst>
              <a:ext uri="{FF2B5EF4-FFF2-40B4-BE49-F238E27FC236}">
                <a16:creationId xmlns:a16="http://schemas.microsoft.com/office/drawing/2014/main" id="{7AA885A6-A6B9-794B-A57D-3DA905E3F707}"/>
              </a:ext>
            </a:extLst>
          </p:cNvPr>
          <p:cNvSpPr txBox="1">
            <a:spLocks noChangeArrowheads="1"/>
          </p:cNvSpPr>
          <p:nvPr/>
        </p:nvSpPr>
        <p:spPr bwMode="auto">
          <a:xfrm>
            <a:off x="1066800" y="4953000"/>
            <a:ext cx="8509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latin typeface="Times New Roman" panose="02020603050405020304" pitchFamily="18" charset="0"/>
              </a:rPr>
              <a:t>FITC</a:t>
            </a:r>
          </a:p>
        </p:txBody>
      </p:sp>
      <p:pic>
        <p:nvPicPr>
          <p:cNvPr id="30729" name="Picture 15">
            <a:extLst>
              <a:ext uri="{FF2B5EF4-FFF2-40B4-BE49-F238E27FC236}">
                <a16:creationId xmlns:a16="http://schemas.microsoft.com/office/drawing/2014/main" id="{BE567D7E-C4E1-8F4D-B592-290396B06B2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3200" y="3581400"/>
            <a:ext cx="2876550"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30" name="TextBox 2">
            <a:extLst>
              <a:ext uri="{FF2B5EF4-FFF2-40B4-BE49-F238E27FC236}">
                <a16:creationId xmlns:a16="http://schemas.microsoft.com/office/drawing/2014/main" id="{E8FF7F45-B1C2-DE41-9BA0-442F3BBBCE1A}"/>
              </a:ext>
            </a:extLst>
          </p:cNvPr>
          <p:cNvSpPr txBox="1">
            <a:spLocks noChangeArrowheads="1"/>
          </p:cNvSpPr>
          <p:nvPr/>
        </p:nvSpPr>
        <p:spPr bwMode="auto">
          <a:xfrm>
            <a:off x="3449638" y="4906963"/>
            <a:ext cx="11223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latin typeface="Times New Roman" panose="02020603050405020304" pitchFamily="18" charset="0"/>
              </a:rPr>
              <a:t>Calcein</a:t>
            </a:r>
          </a:p>
        </p:txBody>
      </p:sp>
      <p:pic>
        <p:nvPicPr>
          <p:cNvPr id="30731" name="Picture 3">
            <a:extLst>
              <a:ext uri="{FF2B5EF4-FFF2-40B4-BE49-F238E27FC236}">
                <a16:creationId xmlns:a16="http://schemas.microsoft.com/office/drawing/2014/main" id="{08B2F983-4612-3B47-9F72-220496B20A1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24600" y="3535363"/>
            <a:ext cx="2527300"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32" name="TextBox 4">
            <a:extLst>
              <a:ext uri="{FF2B5EF4-FFF2-40B4-BE49-F238E27FC236}">
                <a16:creationId xmlns:a16="http://schemas.microsoft.com/office/drawing/2014/main" id="{ECB594C2-4CB9-FB45-826E-15E7E4CCBDEF}"/>
              </a:ext>
            </a:extLst>
          </p:cNvPr>
          <p:cNvSpPr txBox="1">
            <a:spLocks noChangeArrowheads="1"/>
          </p:cNvSpPr>
          <p:nvPr/>
        </p:nvSpPr>
        <p:spPr bwMode="auto">
          <a:xfrm>
            <a:off x="6870700" y="4887913"/>
            <a:ext cx="11922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latin typeface="Times New Roman" panose="02020603050405020304" pitchFamily="18" charset="0"/>
              </a:rPr>
              <a:t>Hoechst</a:t>
            </a: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Date Placeholder 3">
            <a:extLst>
              <a:ext uri="{FF2B5EF4-FFF2-40B4-BE49-F238E27FC236}">
                <a16:creationId xmlns:a16="http://schemas.microsoft.com/office/drawing/2014/main" id="{4F7D3EF3-D89A-434A-B58C-AD3DE0443282}"/>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113D322-DD48-654A-B88A-59FE9ED98348}" type="datetime12">
              <a:rPr lang="en-US" altLang="en-US" sz="1400" smtClean="0">
                <a:latin typeface="Times New Roman" panose="02020603050405020304" pitchFamily="18" charset="0"/>
              </a:rPr>
              <a:t>5:16 PM</a:t>
            </a:fld>
            <a:endParaRPr lang="en-US" altLang="en-US" sz="1400">
              <a:latin typeface="Times New Roman" panose="02020603050405020304" pitchFamily="18" charset="0"/>
            </a:endParaRPr>
          </a:p>
        </p:txBody>
      </p:sp>
      <p:sp>
        <p:nvSpPr>
          <p:cNvPr id="32770" name="Slide Number Placeholder 5">
            <a:extLst>
              <a:ext uri="{FF2B5EF4-FFF2-40B4-BE49-F238E27FC236}">
                <a16:creationId xmlns:a16="http://schemas.microsoft.com/office/drawing/2014/main" id="{84CFFEC1-7004-B841-A197-EE411FF91881}"/>
              </a:ext>
            </a:extLst>
          </p:cNvPr>
          <p:cNvSpPr>
            <a:spLocks noGrp="1"/>
          </p:cNvSpPr>
          <p:nvPr>
            <p:ph type="sldNum" sz="quarter" idx="12"/>
          </p:nvPr>
        </p:nvSpPr>
        <p:spPr>
          <a:xfrm>
            <a:off x="7200900" y="6524625"/>
            <a:ext cx="1905000" cy="457200"/>
          </a:xfrm>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477D5B7D-C247-9E4A-A755-4FAF5566102D}" type="slidenum">
              <a:rPr lang="en-US" altLang="en-US" sz="1400" smtClean="0">
                <a:latin typeface="Times New Roman" panose="02020603050405020304" pitchFamily="18" charset="0"/>
              </a:rPr>
              <a:pPr>
                <a:spcBef>
                  <a:spcPct val="0"/>
                </a:spcBef>
                <a:buFontTx/>
                <a:buNone/>
              </a:pPr>
              <a:t>17</a:t>
            </a:fld>
            <a:endParaRPr lang="en-US" altLang="en-US" sz="1400">
              <a:latin typeface="Times New Roman" panose="02020603050405020304" pitchFamily="18" charset="0"/>
            </a:endParaRPr>
          </a:p>
        </p:txBody>
      </p:sp>
      <p:sp>
        <p:nvSpPr>
          <p:cNvPr id="32771" name="Rectangle 2">
            <a:extLst>
              <a:ext uri="{FF2B5EF4-FFF2-40B4-BE49-F238E27FC236}">
                <a16:creationId xmlns:a16="http://schemas.microsoft.com/office/drawing/2014/main" id="{519664F0-988A-C54C-A986-E952DD533F01}"/>
              </a:ext>
            </a:extLst>
          </p:cNvPr>
          <p:cNvSpPr>
            <a:spLocks noGrp="1" noChangeArrowheads="1"/>
          </p:cNvSpPr>
          <p:nvPr>
            <p:ph type="title"/>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en-US" altLang="en-US" sz="3600"/>
              <a:t>Fluorescence</a:t>
            </a:r>
          </a:p>
        </p:txBody>
      </p:sp>
      <p:sp>
        <p:nvSpPr>
          <p:cNvPr id="32772" name="Rectangle 3">
            <a:extLst>
              <a:ext uri="{FF2B5EF4-FFF2-40B4-BE49-F238E27FC236}">
                <a16:creationId xmlns:a16="http://schemas.microsoft.com/office/drawing/2014/main" id="{CC54DA0F-BE4E-8240-A5B1-DBF1826F5597}"/>
              </a:ext>
            </a:extLst>
          </p:cNvPr>
          <p:cNvSpPr>
            <a:spLocks noGrp="1" noChangeArrowheads="1"/>
          </p:cNvSpPr>
          <p:nvPr>
            <p:ph type="body" idx="1"/>
          </p:nvPr>
        </p:nvSpPr>
        <p:spPr>
          <a:xfrm>
            <a:off x="304800" y="871538"/>
            <a:ext cx="8686800" cy="13716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en-US" altLang="en-US" sz="2000"/>
              <a:t>The wavelength of </a:t>
            </a:r>
            <a:r>
              <a:rPr lang="en-US" altLang="en-US" sz="2000">
                <a:solidFill>
                  <a:srgbClr val="FF0000"/>
                </a:solidFill>
              </a:rPr>
              <a:t>absorption</a:t>
            </a:r>
            <a:r>
              <a:rPr lang="en-US" altLang="en-US" sz="2000"/>
              <a:t> is related to the </a:t>
            </a:r>
            <a:r>
              <a:rPr lang="en-US" altLang="en-US" sz="2000">
                <a:solidFill>
                  <a:srgbClr val="FF0000"/>
                </a:solidFill>
              </a:rPr>
              <a:t>size </a:t>
            </a:r>
            <a:r>
              <a:rPr lang="en-US" altLang="en-US" sz="2000"/>
              <a:t>of the chromophores</a:t>
            </a:r>
          </a:p>
          <a:p>
            <a:pPr eaLnBrk="1" hangingPunct="1"/>
            <a:r>
              <a:rPr lang="en-US" altLang="en-US" sz="2000"/>
              <a:t>Smaller chromophores, higher energy (shorter wavelength)</a:t>
            </a:r>
          </a:p>
        </p:txBody>
      </p:sp>
      <p:pic>
        <p:nvPicPr>
          <p:cNvPr id="32774" name="Picture 1">
            <a:extLst>
              <a:ext uri="{FF2B5EF4-FFF2-40B4-BE49-F238E27FC236}">
                <a16:creationId xmlns:a16="http://schemas.microsoft.com/office/drawing/2014/main" id="{90DA2AB0-0199-4841-8B70-A726D182BD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657350"/>
            <a:ext cx="9144000" cy="352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5" name="TextBox 10">
            <a:extLst>
              <a:ext uri="{FF2B5EF4-FFF2-40B4-BE49-F238E27FC236}">
                <a16:creationId xmlns:a16="http://schemas.microsoft.com/office/drawing/2014/main" id="{817EE7F9-515F-1B4E-938B-DAABCDE22FE3}"/>
              </a:ext>
            </a:extLst>
          </p:cNvPr>
          <p:cNvSpPr txBox="1">
            <a:spLocks noChangeArrowheads="1"/>
          </p:cNvSpPr>
          <p:nvPr/>
        </p:nvSpPr>
        <p:spPr bwMode="auto">
          <a:xfrm>
            <a:off x="6434138" y="2852738"/>
            <a:ext cx="110648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200">
                <a:latin typeface="Times New Roman" panose="02020603050405020304" pitchFamily="18" charset="0"/>
              </a:rPr>
              <a:t>Texas Red has to be excited up here</a:t>
            </a:r>
          </a:p>
        </p:txBody>
      </p:sp>
      <p:pic>
        <p:nvPicPr>
          <p:cNvPr id="32776" name="Picture 11">
            <a:extLst>
              <a:ext uri="{FF2B5EF4-FFF2-40B4-BE49-F238E27FC236}">
                <a16:creationId xmlns:a16="http://schemas.microsoft.com/office/drawing/2014/main" id="{5A6442A6-C707-0441-AC4A-1AD74F97BC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5240338"/>
            <a:ext cx="1092200"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7" name="TextBox 12">
            <a:extLst>
              <a:ext uri="{FF2B5EF4-FFF2-40B4-BE49-F238E27FC236}">
                <a16:creationId xmlns:a16="http://schemas.microsoft.com/office/drawing/2014/main" id="{0020C77A-2ABE-3C4E-9122-2D1D61DAEEFF}"/>
              </a:ext>
            </a:extLst>
          </p:cNvPr>
          <p:cNvSpPr txBox="1">
            <a:spLocks noChangeArrowheads="1"/>
          </p:cNvSpPr>
          <p:nvPr/>
        </p:nvSpPr>
        <p:spPr bwMode="auto">
          <a:xfrm>
            <a:off x="1084263" y="5778500"/>
            <a:ext cx="7223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a:latin typeface="Times New Roman" panose="02020603050405020304" pitchFamily="18" charset="0"/>
              </a:rPr>
              <a:t>DAPI</a:t>
            </a:r>
          </a:p>
        </p:txBody>
      </p:sp>
      <p:pic>
        <p:nvPicPr>
          <p:cNvPr id="32778" name="Picture 13">
            <a:extLst>
              <a:ext uri="{FF2B5EF4-FFF2-40B4-BE49-F238E27FC236}">
                <a16:creationId xmlns:a16="http://schemas.microsoft.com/office/drawing/2014/main" id="{D85F0261-C63D-174E-9DEE-D53B6B40CA6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00688" y="5124450"/>
            <a:ext cx="1238250" cy="111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9" name="TextBox 14">
            <a:extLst>
              <a:ext uri="{FF2B5EF4-FFF2-40B4-BE49-F238E27FC236}">
                <a16:creationId xmlns:a16="http://schemas.microsoft.com/office/drawing/2014/main" id="{E296DF9C-6F1F-6D44-8F10-D2E4105EBFFF}"/>
              </a:ext>
            </a:extLst>
          </p:cNvPr>
          <p:cNvSpPr txBox="1">
            <a:spLocks noChangeArrowheads="1"/>
          </p:cNvSpPr>
          <p:nvPr/>
        </p:nvSpPr>
        <p:spPr bwMode="auto">
          <a:xfrm>
            <a:off x="6365875" y="5857875"/>
            <a:ext cx="11493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a:latin typeface="Times New Roman" panose="02020603050405020304" pitchFamily="18" charset="0"/>
              </a:rPr>
              <a:t>Texas Red</a:t>
            </a:r>
          </a:p>
        </p:txBody>
      </p:sp>
      <p:pic>
        <p:nvPicPr>
          <p:cNvPr id="32780" name="Picture 15">
            <a:extLst>
              <a:ext uri="{FF2B5EF4-FFF2-40B4-BE49-F238E27FC236}">
                <a16:creationId xmlns:a16="http://schemas.microsoft.com/office/drawing/2014/main" id="{8EBBD5E9-D8F4-4448-BE48-A2685A12AD3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32500" y="1600200"/>
            <a:ext cx="315595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16">
            <a:extLst>
              <a:ext uri="{FF2B5EF4-FFF2-40B4-BE49-F238E27FC236}">
                <a16:creationId xmlns:a16="http://schemas.microsoft.com/office/drawing/2014/main" id="{E5061301-2DEF-6447-9E5D-6834E5B5B7E3}"/>
              </a:ext>
            </a:extLst>
          </p:cNvPr>
          <p:cNvSpPr/>
          <p:nvPr/>
        </p:nvSpPr>
        <p:spPr>
          <a:xfrm>
            <a:off x="6738938" y="5145088"/>
            <a:ext cx="4572000" cy="738187"/>
          </a:xfrm>
          <a:prstGeom prst="rect">
            <a:avLst/>
          </a:prstGeom>
        </p:spPr>
        <p:txBody>
          <a:bodyPr>
            <a:spAutoFit/>
          </a:bodyPr>
          <a:lstStyle/>
          <a:p>
            <a:pPr fontAlgn="t">
              <a:defRPr/>
            </a:pPr>
            <a:r>
              <a:rPr lang="pt" sz="1050" b="1" dirty="0" err="1">
                <a:solidFill>
                  <a:srgbClr val="666666"/>
                </a:solidFill>
                <a:latin typeface="arial" panose="020B0604020202020204" pitchFamily="34" charset="0"/>
              </a:rPr>
              <a:t>Chemical</a:t>
            </a:r>
            <a:r>
              <a:rPr lang="pt" sz="1050" b="1" dirty="0">
                <a:solidFill>
                  <a:srgbClr val="666666"/>
                </a:solidFill>
                <a:latin typeface="arial" panose="020B0604020202020204" pitchFamily="34" charset="0"/>
              </a:rPr>
              <a:t> formula</a:t>
            </a:r>
            <a:r>
              <a:rPr lang="pt" sz="1050" dirty="0">
                <a:solidFill>
                  <a:srgbClr val="666666"/>
                </a:solidFill>
                <a:latin typeface="arial" panose="020B0604020202020204" pitchFamily="34" charset="0"/>
              </a:rPr>
              <a:t>‎: ‎C</a:t>
            </a:r>
            <a:r>
              <a:rPr lang="pt" sz="1050" baseline="-25000" dirty="0">
                <a:solidFill>
                  <a:srgbClr val="666666"/>
                </a:solidFill>
                <a:latin typeface="arial" panose="020B0604020202020204" pitchFamily="34" charset="0"/>
              </a:rPr>
              <a:t>31</a:t>
            </a:r>
            <a:r>
              <a:rPr lang="pt" sz="1050" dirty="0">
                <a:solidFill>
                  <a:srgbClr val="666666"/>
                </a:solidFill>
                <a:latin typeface="arial" panose="020B0604020202020204" pitchFamily="34" charset="0"/>
              </a:rPr>
              <a:t>H</a:t>
            </a:r>
            <a:r>
              <a:rPr lang="pt" sz="1050" baseline="-25000" dirty="0">
                <a:solidFill>
                  <a:srgbClr val="666666"/>
                </a:solidFill>
                <a:latin typeface="arial" panose="020B0604020202020204" pitchFamily="34" charset="0"/>
              </a:rPr>
              <a:t>29</a:t>
            </a:r>
            <a:r>
              <a:rPr lang="pt" sz="1050" dirty="0">
                <a:solidFill>
                  <a:srgbClr val="666666"/>
                </a:solidFill>
                <a:latin typeface="arial" panose="020B0604020202020204" pitchFamily="34" charset="0"/>
              </a:rPr>
              <a:t>ClN</a:t>
            </a:r>
            <a:r>
              <a:rPr lang="pt" sz="1050" baseline="-25000" dirty="0">
                <a:solidFill>
                  <a:srgbClr val="666666"/>
                </a:solidFill>
                <a:latin typeface="arial" panose="020B0604020202020204" pitchFamily="34" charset="0"/>
              </a:rPr>
              <a:t>2</a:t>
            </a:r>
            <a:r>
              <a:rPr lang="pt" sz="1050" dirty="0">
                <a:solidFill>
                  <a:srgbClr val="666666"/>
                </a:solidFill>
                <a:latin typeface="arial" panose="020B0604020202020204" pitchFamily="34" charset="0"/>
              </a:rPr>
              <a:t>O</a:t>
            </a:r>
            <a:r>
              <a:rPr lang="pt" sz="1050" baseline="-25000" dirty="0">
                <a:solidFill>
                  <a:srgbClr val="666666"/>
                </a:solidFill>
                <a:latin typeface="arial" panose="020B0604020202020204" pitchFamily="34" charset="0"/>
              </a:rPr>
              <a:t>6</a:t>
            </a:r>
            <a:r>
              <a:rPr lang="pt" sz="1050" dirty="0">
                <a:solidFill>
                  <a:srgbClr val="666666"/>
                </a:solidFill>
                <a:latin typeface="arial" panose="020B0604020202020204" pitchFamily="34" charset="0"/>
              </a:rPr>
              <a:t>S</a:t>
            </a:r>
            <a:r>
              <a:rPr lang="pt" sz="1050" baseline="-25000" dirty="0">
                <a:solidFill>
                  <a:srgbClr val="666666"/>
                </a:solidFill>
                <a:latin typeface="arial" panose="020B0604020202020204" pitchFamily="34" charset="0"/>
              </a:rPr>
              <a:t>2</a:t>
            </a:r>
            <a:endParaRPr lang="pt" sz="1050" dirty="0">
              <a:solidFill>
                <a:srgbClr val="666666"/>
              </a:solidFill>
              <a:latin typeface="arial" panose="020B0604020202020204" pitchFamily="34" charset="0"/>
            </a:endParaRPr>
          </a:p>
          <a:p>
            <a:pPr>
              <a:defRPr/>
            </a:pPr>
            <a:r>
              <a:rPr lang="pt" sz="1050" b="1" dirty="0">
                <a:solidFill>
                  <a:srgbClr val="666666"/>
                </a:solidFill>
                <a:latin typeface="arial" panose="020B0604020202020204" pitchFamily="34" charset="0"/>
              </a:rPr>
              <a:t>Molar </a:t>
            </a:r>
            <a:r>
              <a:rPr lang="pt" sz="1050" b="1" dirty="0" err="1">
                <a:solidFill>
                  <a:srgbClr val="666666"/>
                </a:solidFill>
                <a:latin typeface="arial" panose="020B0604020202020204" pitchFamily="34" charset="0"/>
              </a:rPr>
              <a:t>mass</a:t>
            </a:r>
            <a:r>
              <a:rPr lang="pt" sz="1050" dirty="0">
                <a:solidFill>
                  <a:srgbClr val="666666"/>
                </a:solidFill>
                <a:latin typeface="arial" panose="020B0604020202020204" pitchFamily="34" charset="0"/>
              </a:rPr>
              <a:t>‎: ‎625.15 g·mol</a:t>
            </a:r>
            <a:r>
              <a:rPr lang="pt" sz="1050" baseline="30000" dirty="0">
                <a:solidFill>
                  <a:srgbClr val="666666"/>
                </a:solidFill>
                <a:latin typeface="arial" panose="020B0604020202020204" pitchFamily="34" charset="0"/>
              </a:rPr>
              <a:t>−1</a:t>
            </a:r>
            <a:endParaRPr lang="pt" sz="1050" dirty="0">
              <a:solidFill>
                <a:srgbClr val="666666"/>
              </a:solidFill>
              <a:latin typeface="arial" panose="020B0604020202020204" pitchFamily="34" charset="0"/>
            </a:endParaRPr>
          </a:p>
          <a:p>
            <a:pPr fontAlgn="t">
              <a:defRPr/>
            </a:pPr>
            <a:r>
              <a:rPr lang="pt" sz="1050" b="1" dirty="0">
                <a:solidFill>
                  <a:srgbClr val="666666"/>
                </a:solidFill>
                <a:latin typeface="arial" panose="020B0604020202020204" pitchFamily="34" charset="0"/>
              </a:rPr>
              <a:t>CAS </a:t>
            </a:r>
            <a:r>
              <a:rPr lang="pt" sz="1050" b="1" dirty="0" err="1">
                <a:solidFill>
                  <a:srgbClr val="666666"/>
                </a:solidFill>
                <a:latin typeface="arial" panose="020B0604020202020204" pitchFamily="34" charset="0"/>
              </a:rPr>
              <a:t>Number</a:t>
            </a:r>
            <a:r>
              <a:rPr lang="pt" sz="1050" dirty="0">
                <a:solidFill>
                  <a:srgbClr val="666666"/>
                </a:solidFill>
                <a:latin typeface="arial" panose="020B0604020202020204" pitchFamily="34" charset="0"/>
              </a:rPr>
              <a:t>‎: ‎82354-19-6</a:t>
            </a:r>
          </a:p>
          <a:p>
            <a:pPr>
              <a:defRPr/>
            </a:pPr>
            <a:r>
              <a:rPr lang="pt" sz="1050" b="1" dirty="0" err="1">
                <a:solidFill>
                  <a:srgbClr val="666666"/>
                </a:solidFill>
                <a:latin typeface="arial" panose="020B0604020202020204" pitchFamily="34" charset="0"/>
              </a:rPr>
              <a:t>ChEBI</a:t>
            </a:r>
            <a:r>
              <a:rPr lang="pt" sz="1050" dirty="0">
                <a:solidFill>
                  <a:srgbClr val="666666"/>
                </a:solidFill>
                <a:latin typeface="arial" panose="020B0604020202020204" pitchFamily="34" charset="0"/>
              </a:rPr>
              <a:t>‎: ‎CHEBI:51247</a:t>
            </a:r>
          </a:p>
        </p:txBody>
      </p:sp>
      <p:sp>
        <p:nvSpPr>
          <p:cNvPr id="18" name="Rectangle 17">
            <a:extLst>
              <a:ext uri="{FF2B5EF4-FFF2-40B4-BE49-F238E27FC236}">
                <a16:creationId xmlns:a16="http://schemas.microsoft.com/office/drawing/2014/main" id="{4405CA1F-26F1-E142-9893-338BCC9CB899}"/>
              </a:ext>
            </a:extLst>
          </p:cNvPr>
          <p:cNvSpPr/>
          <p:nvPr/>
        </p:nvSpPr>
        <p:spPr>
          <a:xfrm>
            <a:off x="2260600" y="5153025"/>
            <a:ext cx="1997075" cy="576263"/>
          </a:xfrm>
          <a:prstGeom prst="rect">
            <a:avLst/>
          </a:prstGeom>
        </p:spPr>
        <p:txBody>
          <a:bodyPr>
            <a:spAutoFit/>
          </a:bodyPr>
          <a:lstStyle/>
          <a:p>
            <a:pPr fontAlgn="t">
              <a:defRPr/>
            </a:pPr>
            <a:r>
              <a:rPr lang="pt" sz="1050" b="1" dirty="0">
                <a:solidFill>
                  <a:srgbClr val="666666"/>
                </a:solidFill>
                <a:latin typeface="arial" panose="020B0604020202020204" pitchFamily="34" charset="0"/>
              </a:rPr>
              <a:t>CAS </a:t>
            </a:r>
            <a:r>
              <a:rPr lang="pt" sz="1050" b="1" dirty="0" err="1">
                <a:solidFill>
                  <a:srgbClr val="666666"/>
                </a:solidFill>
                <a:latin typeface="arial" panose="020B0604020202020204" pitchFamily="34" charset="0"/>
              </a:rPr>
              <a:t>Number</a:t>
            </a:r>
            <a:r>
              <a:rPr lang="pt" sz="1050" dirty="0">
                <a:solidFill>
                  <a:srgbClr val="666666"/>
                </a:solidFill>
                <a:latin typeface="arial" panose="020B0604020202020204" pitchFamily="34" charset="0"/>
              </a:rPr>
              <a:t>‎: ‎28718-90-3</a:t>
            </a:r>
          </a:p>
          <a:p>
            <a:pPr>
              <a:defRPr/>
            </a:pPr>
            <a:r>
              <a:rPr lang="pt" sz="1050" b="1" dirty="0">
                <a:solidFill>
                  <a:srgbClr val="666666"/>
                </a:solidFill>
                <a:latin typeface="arial" panose="020B0604020202020204" pitchFamily="34" charset="0"/>
              </a:rPr>
              <a:t>Molar </a:t>
            </a:r>
            <a:r>
              <a:rPr lang="pt" sz="1050" b="1" dirty="0" err="1">
                <a:solidFill>
                  <a:srgbClr val="666666"/>
                </a:solidFill>
                <a:latin typeface="arial" panose="020B0604020202020204" pitchFamily="34" charset="0"/>
              </a:rPr>
              <a:t>mass</a:t>
            </a:r>
            <a:r>
              <a:rPr lang="pt" sz="1050" dirty="0">
                <a:solidFill>
                  <a:srgbClr val="666666"/>
                </a:solidFill>
                <a:latin typeface="arial" panose="020B0604020202020204" pitchFamily="34" charset="0"/>
              </a:rPr>
              <a:t>‎: ‎277.33 g·mol</a:t>
            </a:r>
            <a:r>
              <a:rPr lang="pt" sz="1050" baseline="30000" dirty="0">
                <a:solidFill>
                  <a:srgbClr val="666666"/>
                </a:solidFill>
                <a:latin typeface="arial" panose="020B0604020202020204" pitchFamily="34" charset="0"/>
              </a:rPr>
              <a:t>−1</a:t>
            </a:r>
            <a:endParaRPr lang="pt" sz="1050" dirty="0">
              <a:solidFill>
                <a:srgbClr val="666666"/>
              </a:solidFill>
              <a:latin typeface="arial" panose="020B0604020202020204" pitchFamily="34" charset="0"/>
            </a:endParaRPr>
          </a:p>
          <a:p>
            <a:pPr>
              <a:defRPr/>
            </a:pPr>
            <a:r>
              <a:rPr lang="pt" sz="1050" b="1" dirty="0" err="1">
                <a:solidFill>
                  <a:srgbClr val="666666"/>
                </a:solidFill>
                <a:latin typeface="arial" panose="020B0604020202020204" pitchFamily="34" charset="0"/>
              </a:rPr>
              <a:t>Chemical</a:t>
            </a:r>
            <a:r>
              <a:rPr lang="pt" sz="1050" b="1" dirty="0">
                <a:solidFill>
                  <a:srgbClr val="666666"/>
                </a:solidFill>
                <a:latin typeface="arial" panose="020B0604020202020204" pitchFamily="34" charset="0"/>
              </a:rPr>
              <a:t> formula</a:t>
            </a:r>
            <a:r>
              <a:rPr lang="pt" sz="1050" dirty="0">
                <a:solidFill>
                  <a:srgbClr val="666666"/>
                </a:solidFill>
                <a:latin typeface="arial" panose="020B0604020202020204" pitchFamily="34" charset="0"/>
              </a:rPr>
              <a:t>‎: ‎C</a:t>
            </a:r>
            <a:r>
              <a:rPr lang="pt" sz="1050" baseline="-25000" dirty="0">
                <a:solidFill>
                  <a:srgbClr val="666666"/>
                </a:solidFill>
                <a:latin typeface="arial" panose="020B0604020202020204" pitchFamily="34" charset="0"/>
              </a:rPr>
              <a:t>16</a:t>
            </a:r>
            <a:r>
              <a:rPr lang="pt" sz="1050" dirty="0">
                <a:solidFill>
                  <a:srgbClr val="666666"/>
                </a:solidFill>
                <a:latin typeface="arial" panose="020B0604020202020204" pitchFamily="34" charset="0"/>
              </a:rPr>
              <a:t>H</a:t>
            </a:r>
            <a:r>
              <a:rPr lang="pt" sz="1050" baseline="-25000" dirty="0">
                <a:solidFill>
                  <a:srgbClr val="666666"/>
                </a:solidFill>
                <a:latin typeface="arial" panose="020B0604020202020204" pitchFamily="34" charset="0"/>
              </a:rPr>
              <a:t>15</a:t>
            </a:r>
            <a:r>
              <a:rPr lang="pt" sz="1050" dirty="0">
                <a:solidFill>
                  <a:srgbClr val="666666"/>
                </a:solidFill>
                <a:latin typeface="arial" panose="020B0604020202020204" pitchFamily="34" charset="0"/>
              </a:rPr>
              <a:t>N</a:t>
            </a:r>
            <a:r>
              <a:rPr lang="pt" sz="1050" baseline="-25000" dirty="0">
                <a:solidFill>
                  <a:srgbClr val="666666"/>
                </a:solidFill>
                <a:latin typeface="arial" panose="020B0604020202020204" pitchFamily="34" charset="0"/>
              </a:rPr>
              <a:t>5</a:t>
            </a:r>
            <a:endParaRPr lang="pt" sz="1050" dirty="0">
              <a:solidFill>
                <a:srgbClr val="666666"/>
              </a:solidFill>
              <a:latin typeface="arial" panose="020B0604020202020204" pitchFamily="34" charset="0"/>
            </a:endParaRP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Date Placeholder 3">
            <a:extLst>
              <a:ext uri="{FF2B5EF4-FFF2-40B4-BE49-F238E27FC236}">
                <a16:creationId xmlns:a16="http://schemas.microsoft.com/office/drawing/2014/main" id="{2464136B-491D-924A-939F-823762BF83C6}"/>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C315A32-3AE6-2C4A-B762-692FD71AB774}" type="datetime12">
              <a:rPr lang="en-US" altLang="en-US" sz="1400" smtClean="0">
                <a:latin typeface="Times New Roman" panose="02020603050405020304" pitchFamily="18" charset="0"/>
              </a:rPr>
              <a:t>5:16 PM</a:t>
            </a:fld>
            <a:endParaRPr lang="en-US" altLang="en-US" sz="1400">
              <a:latin typeface="Times New Roman" panose="02020603050405020304" pitchFamily="18" charset="0"/>
            </a:endParaRPr>
          </a:p>
        </p:txBody>
      </p:sp>
      <p:sp>
        <p:nvSpPr>
          <p:cNvPr id="34818" name="Slide Number Placeholder 5">
            <a:extLst>
              <a:ext uri="{FF2B5EF4-FFF2-40B4-BE49-F238E27FC236}">
                <a16:creationId xmlns:a16="http://schemas.microsoft.com/office/drawing/2014/main" id="{6FF46F4A-E47B-FA4F-95A4-254B09388FD9}"/>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169A10FE-65D2-C74F-9C55-2AE0655213DA}" type="slidenum">
              <a:rPr lang="en-US" altLang="en-US" sz="1400" smtClean="0">
                <a:latin typeface="Times New Roman" panose="02020603050405020304" pitchFamily="18" charset="0"/>
              </a:rPr>
              <a:pPr>
                <a:spcBef>
                  <a:spcPct val="0"/>
                </a:spcBef>
                <a:buFontTx/>
                <a:buNone/>
              </a:pPr>
              <a:t>18</a:t>
            </a:fld>
            <a:endParaRPr lang="en-US" altLang="en-US" sz="1400">
              <a:latin typeface="Times New Roman" panose="02020603050405020304" pitchFamily="18" charset="0"/>
            </a:endParaRPr>
          </a:p>
        </p:txBody>
      </p:sp>
      <p:pic>
        <p:nvPicPr>
          <p:cNvPr id="34819" name="Picture 2">
            <a:extLst>
              <a:ext uri="{FF2B5EF4-FFF2-40B4-BE49-F238E27FC236}">
                <a16:creationId xmlns:a16="http://schemas.microsoft.com/office/drawing/2014/main" id="{3E49CE83-814D-5744-A6FF-B43503E369AD}"/>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4813" y="1177925"/>
            <a:ext cx="6011862" cy="3722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820" name="Rectangle 3">
            <a:extLst>
              <a:ext uri="{FF2B5EF4-FFF2-40B4-BE49-F238E27FC236}">
                <a16:creationId xmlns:a16="http://schemas.microsoft.com/office/drawing/2014/main" id="{09058998-C877-3846-A95A-0B75AEEDB2B9}"/>
              </a:ext>
            </a:extLst>
          </p:cNvPr>
          <p:cNvSpPr>
            <a:spLocks noChangeArrowheads="1"/>
          </p:cNvSpPr>
          <p:nvPr/>
        </p:nvSpPr>
        <p:spPr bwMode="auto">
          <a:xfrm>
            <a:off x="6688138" y="4935538"/>
            <a:ext cx="1319212" cy="241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000"/>
              <a:t>© Microsoft Corp, 1995</a:t>
            </a:r>
          </a:p>
        </p:txBody>
      </p:sp>
      <p:sp>
        <p:nvSpPr>
          <p:cNvPr id="34821" name="Rectangle 4">
            <a:extLst>
              <a:ext uri="{FF2B5EF4-FFF2-40B4-BE49-F238E27FC236}">
                <a16:creationId xmlns:a16="http://schemas.microsoft.com/office/drawing/2014/main" id="{D75956E5-2BC0-A642-B89B-05F2D765D1ED}"/>
              </a:ext>
            </a:extLst>
          </p:cNvPr>
          <p:cNvSpPr>
            <a:spLocks noChangeArrowheads="1"/>
          </p:cNvSpPr>
          <p:nvPr/>
        </p:nvSpPr>
        <p:spPr bwMode="auto">
          <a:xfrm>
            <a:off x="846138" y="146050"/>
            <a:ext cx="7315200" cy="62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3025" tIns="36512" rIns="73025" bIns="36512" anchor="ctr"/>
          <a:lstStyle>
            <a:lvl1pPr defTabSz="585788">
              <a:spcBef>
                <a:spcPct val="20000"/>
              </a:spcBef>
              <a:buChar char="•"/>
              <a:defRPr sz="3200">
                <a:solidFill>
                  <a:schemeClr val="tx1"/>
                </a:solidFill>
                <a:latin typeface="Arial" panose="020B0604020202020204" pitchFamily="34" charset="0"/>
              </a:defRPr>
            </a:lvl1pPr>
            <a:lvl2pPr marL="742950" indent="-285750" defTabSz="585788">
              <a:spcBef>
                <a:spcPct val="20000"/>
              </a:spcBef>
              <a:buChar char="–"/>
              <a:defRPr sz="2800">
                <a:solidFill>
                  <a:schemeClr val="tx1"/>
                </a:solidFill>
                <a:latin typeface="Arial" panose="020B0604020202020204" pitchFamily="34" charset="0"/>
              </a:defRPr>
            </a:lvl2pPr>
            <a:lvl3pPr marL="1143000" indent="-228600" defTabSz="585788">
              <a:spcBef>
                <a:spcPct val="20000"/>
              </a:spcBef>
              <a:buChar char="•"/>
              <a:defRPr sz="2400">
                <a:solidFill>
                  <a:schemeClr val="tx1"/>
                </a:solidFill>
                <a:latin typeface="Arial" panose="020B0604020202020204" pitchFamily="34" charset="0"/>
              </a:defRPr>
            </a:lvl3pPr>
            <a:lvl4pPr marL="1600200" indent="-228600" defTabSz="585788">
              <a:spcBef>
                <a:spcPct val="20000"/>
              </a:spcBef>
              <a:buChar char="–"/>
              <a:defRPr sz="2000">
                <a:solidFill>
                  <a:schemeClr val="tx1"/>
                </a:solidFill>
                <a:latin typeface="Arial" panose="020B0604020202020204" pitchFamily="34" charset="0"/>
              </a:defRPr>
            </a:lvl4pPr>
            <a:lvl5pPr marL="2057400" indent="-228600" defTabSz="585788">
              <a:spcBef>
                <a:spcPct val="20000"/>
              </a:spcBef>
              <a:buChar char="»"/>
              <a:defRPr sz="2000">
                <a:solidFill>
                  <a:schemeClr val="tx1"/>
                </a:solidFill>
                <a:latin typeface="Arial" panose="020B0604020202020204" pitchFamily="34" charset="0"/>
              </a:defRPr>
            </a:lvl5pPr>
            <a:lvl6pPr marL="2514600" indent="-228600" defTabSz="585788"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585788"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585788"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585788"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3800">
                <a:latin typeface="Times New Roman" panose="02020603050405020304" pitchFamily="18" charset="0"/>
              </a:rPr>
              <a:t>Electromagnetic Spectrum</a:t>
            </a:r>
          </a:p>
        </p:txBody>
      </p:sp>
      <p:sp>
        <p:nvSpPr>
          <p:cNvPr id="34822" name="Rectangle 5">
            <a:extLst>
              <a:ext uri="{FF2B5EF4-FFF2-40B4-BE49-F238E27FC236}">
                <a16:creationId xmlns:a16="http://schemas.microsoft.com/office/drawing/2014/main" id="{2CCC2965-3CCE-1B41-BA03-74AFDD582915}"/>
              </a:ext>
            </a:extLst>
          </p:cNvPr>
          <p:cNvSpPr>
            <a:spLocks noChangeArrowheads="1"/>
          </p:cNvSpPr>
          <p:nvPr/>
        </p:nvSpPr>
        <p:spPr bwMode="auto">
          <a:xfrm>
            <a:off x="2774950" y="5681663"/>
            <a:ext cx="3508375" cy="57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600" b="1"/>
              <a:t>Only a very small region within the ES </a:t>
            </a:r>
          </a:p>
          <a:p>
            <a:pPr>
              <a:spcBef>
                <a:spcPct val="0"/>
              </a:spcBef>
              <a:buFontTx/>
              <a:buNone/>
            </a:pPr>
            <a:r>
              <a:rPr lang="en-US" altLang="en-US" sz="1600" b="1"/>
              <a:t>is used for flow cytometry applications</a:t>
            </a:r>
          </a:p>
        </p:txBody>
      </p:sp>
      <p:sp>
        <p:nvSpPr>
          <p:cNvPr id="34823" name="Freeform 6">
            <a:extLst>
              <a:ext uri="{FF2B5EF4-FFF2-40B4-BE49-F238E27FC236}">
                <a16:creationId xmlns:a16="http://schemas.microsoft.com/office/drawing/2014/main" id="{1E2FC493-4AD4-5949-ADA9-392DAE20CA8C}"/>
              </a:ext>
            </a:extLst>
          </p:cNvPr>
          <p:cNvSpPr>
            <a:spLocks/>
          </p:cNvSpPr>
          <p:nvPr/>
        </p:nvSpPr>
        <p:spPr bwMode="auto">
          <a:xfrm>
            <a:off x="5029200" y="2895600"/>
            <a:ext cx="403225" cy="2784475"/>
          </a:xfrm>
          <a:custGeom>
            <a:avLst/>
            <a:gdLst>
              <a:gd name="T0" fmla="*/ 2147483646 w 469"/>
              <a:gd name="T1" fmla="*/ 0 h 246"/>
              <a:gd name="T2" fmla="*/ 2147483646 w 469"/>
              <a:gd name="T3" fmla="*/ 2147483646 h 246"/>
              <a:gd name="T4" fmla="*/ 0 w 469"/>
              <a:gd name="T5" fmla="*/ 2147483646 h 246"/>
              <a:gd name="T6" fmla="*/ 0 w 469"/>
              <a:gd name="T7" fmla="*/ 2147483646 h 246"/>
              <a:gd name="T8" fmla="*/ 0 w 469"/>
              <a:gd name="T9" fmla="*/ 2147483646 h 2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69" h="246">
                <a:moveTo>
                  <a:pt x="468" y="0"/>
                </a:moveTo>
                <a:lnTo>
                  <a:pt x="468" y="245"/>
                </a:lnTo>
                <a:lnTo>
                  <a:pt x="0" y="245"/>
                </a:lnTo>
                <a:lnTo>
                  <a:pt x="0" y="12"/>
                </a:lnTo>
              </a:path>
            </a:pathLst>
          </a:custGeom>
          <a:noFill/>
          <a:ln w="12700" cap="rnd" cmpd="sng">
            <a:solidFill>
              <a:srgbClr val="FF0000"/>
            </a:solidFill>
            <a:prstDash val="solid"/>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24" name="Rectangle 7">
            <a:extLst>
              <a:ext uri="{FF2B5EF4-FFF2-40B4-BE49-F238E27FC236}">
                <a16:creationId xmlns:a16="http://schemas.microsoft.com/office/drawing/2014/main" id="{3605EAF7-2C28-704B-957C-AAA86A37BBAC}"/>
              </a:ext>
            </a:extLst>
          </p:cNvPr>
          <p:cNvSpPr>
            <a:spLocks noChangeArrowheads="1"/>
          </p:cNvSpPr>
          <p:nvPr/>
        </p:nvSpPr>
        <p:spPr bwMode="auto">
          <a:xfrm>
            <a:off x="6543675" y="4918075"/>
            <a:ext cx="2152650" cy="588963"/>
          </a:xfrm>
          <a:prstGeom prst="rect">
            <a:avLst/>
          </a:prstGeom>
          <a:solidFill>
            <a:schemeClr val="bg1"/>
          </a:solidFill>
          <a:ln>
            <a:noFill/>
          </a:ln>
          <a:effectLst/>
          <a:extLst>
            <a:ext uri="{91240B29-F687-4F45-9708-019B960494DF}">
              <a14:hiddenLine xmlns:a14="http://schemas.microsoft.com/office/drawing/2010/main" w="9525">
                <a:solidFill>
                  <a:srgbClr val="ABB4C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34825" name="Rectangle 8">
            <a:extLst>
              <a:ext uri="{FF2B5EF4-FFF2-40B4-BE49-F238E27FC236}">
                <a16:creationId xmlns:a16="http://schemas.microsoft.com/office/drawing/2014/main" id="{B1982D0D-B0DB-8440-A144-502DD611CD40}"/>
              </a:ext>
            </a:extLst>
          </p:cNvPr>
          <p:cNvSpPr>
            <a:spLocks noChangeArrowheads="1"/>
          </p:cNvSpPr>
          <p:nvPr/>
        </p:nvSpPr>
        <p:spPr bwMode="auto">
          <a:xfrm>
            <a:off x="1219200" y="4673600"/>
            <a:ext cx="2255838" cy="568325"/>
          </a:xfrm>
          <a:prstGeom prst="rect">
            <a:avLst/>
          </a:prstGeom>
          <a:solidFill>
            <a:schemeClr val="bg1"/>
          </a:solidFill>
          <a:ln>
            <a:noFill/>
          </a:ln>
          <a:effectLst/>
          <a:extLst>
            <a:ext uri="{91240B29-F687-4F45-9708-019B960494DF}">
              <a14:hiddenLine xmlns:a14="http://schemas.microsoft.com/office/drawing/2010/main" w="9525">
                <a:solidFill>
                  <a:srgbClr val="ABB4C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Date Placeholder 3">
            <a:extLst>
              <a:ext uri="{FF2B5EF4-FFF2-40B4-BE49-F238E27FC236}">
                <a16:creationId xmlns:a16="http://schemas.microsoft.com/office/drawing/2014/main" id="{20D9A1BD-E5AE-B942-99BB-AEE1D38C4875}"/>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484F452-5E3A-5F47-A099-DF56ED8B0D3E}" type="datetime12">
              <a:rPr lang="en-US" altLang="en-US" sz="1400" smtClean="0">
                <a:latin typeface="Times New Roman" panose="02020603050405020304" pitchFamily="18" charset="0"/>
              </a:rPr>
              <a:t>5:16 PM</a:t>
            </a:fld>
            <a:endParaRPr lang="en-US" altLang="en-US" sz="1400">
              <a:latin typeface="Times New Roman" panose="02020603050405020304" pitchFamily="18" charset="0"/>
            </a:endParaRPr>
          </a:p>
        </p:txBody>
      </p:sp>
      <p:sp>
        <p:nvSpPr>
          <p:cNvPr id="36866" name="Slide Number Placeholder 5">
            <a:extLst>
              <a:ext uri="{FF2B5EF4-FFF2-40B4-BE49-F238E27FC236}">
                <a16:creationId xmlns:a16="http://schemas.microsoft.com/office/drawing/2014/main" id="{E42DC961-5659-1A4F-B7BA-C849931BADBC}"/>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42C2794C-C63F-C742-ACA9-195F981A692D}" type="slidenum">
              <a:rPr lang="en-US" altLang="en-US" sz="1400" smtClean="0">
                <a:latin typeface="Times New Roman" panose="02020603050405020304" pitchFamily="18" charset="0"/>
              </a:rPr>
              <a:pPr>
                <a:spcBef>
                  <a:spcPct val="0"/>
                </a:spcBef>
                <a:buFontTx/>
                <a:buNone/>
              </a:pPr>
              <a:t>19</a:t>
            </a:fld>
            <a:endParaRPr lang="en-US" altLang="en-US" sz="1400">
              <a:latin typeface="Times New Roman" panose="02020603050405020304" pitchFamily="18" charset="0"/>
            </a:endParaRPr>
          </a:p>
        </p:txBody>
      </p:sp>
      <p:sp>
        <p:nvSpPr>
          <p:cNvPr id="36867" name="Rectangle 2">
            <a:extLst>
              <a:ext uri="{FF2B5EF4-FFF2-40B4-BE49-F238E27FC236}">
                <a16:creationId xmlns:a16="http://schemas.microsoft.com/office/drawing/2014/main" id="{91CF251A-8E41-9C48-99BC-1FB8716BBE7D}"/>
              </a:ext>
            </a:extLst>
          </p:cNvPr>
          <p:cNvSpPr>
            <a:spLocks noChangeArrowheads="1"/>
          </p:cNvSpPr>
          <p:nvPr/>
        </p:nvSpPr>
        <p:spPr bwMode="auto">
          <a:xfrm>
            <a:off x="381000" y="-152400"/>
            <a:ext cx="86106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nchor="b"/>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br>
              <a:rPr lang="en-US" altLang="en-US" sz="4400" i="1">
                <a:solidFill>
                  <a:schemeClr val="tx2"/>
                </a:solidFill>
                <a:latin typeface="Times New Roman" panose="02020603050405020304" pitchFamily="18" charset="0"/>
              </a:rPr>
            </a:br>
            <a:r>
              <a:rPr lang="en-US" altLang="en-US" sz="4000">
                <a:solidFill>
                  <a:schemeClr val="tx2"/>
                </a:solidFill>
                <a:latin typeface="Times New Roman" panose="02020603050405020304" pitchFamily="18" charset="0"/>
              </a:rPr>
              <a:t>Properties of Fluorescent Molecules</a:t>
            </a:r>
          </a:p>
        </p:txBody>
      </p:sp>
      <p:sp>
        <p:nvSpPr>
          <p:cNvPr id="36868" name="Rectangle 3">
            <a:extLst>
              <a:ext uri="{FF2B5EF4-FFF2-40B4-BE49-F238E27FC236}">
                <a16:creationId xmlns:a16="http://schemas.microsoft.com/office/drawing/2014/main" id="{40F0150D-40B6-674E-A79C-1088C29E1470}"/>
              </a:ext>
            </a:extLst>
          </p:cNvPr>
          <p:cNvSpPr>
            <a:spLocks noChangeArrowheads="1"/>
          </p:cNvSpPr>
          <p:nvPr/>
        </p:nvSpPr>
        <p:spPr bwMode="auto">
          <a:xfrm>
            <a:off x="1028700" y="1371600"/>
            <a:ext cx="7315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Clr>
                <a:schemeClr val="accent1"/>
              </a:buClr>
              <a:buSzPct val="75000"/>
            </a:pPr>
            <a:r>
              <a:rPr lang="en-US" altLang="en-US" sz="2800"/>
              <a:t>Large extinction coefficient at the region of excitation</a:t>
            </a:r>
          </a:p>
          <a:p>
            <a:pPr>
              <a:buClr>
                <a:schemeClr val="accent1"/>
              </a:buClr>
              <a:buSzPct val="75000"/>
            </a:pPr>
            <a:r>
              <a:rPr lang="en-US" altLang="en-US" sz="2800"/>
              <a:t>High quantum yield</a:t>
            </a:r>
          </a:p>
          <a:p>
            <a:pPr>
              <a:buClr>
                <a:schemeClr val="accent1"/>
              </a:buClr>
              <a:buSzPct val="75000"/>
            </a:pPr>
            <a:r>
              <a:rPr lang="en-US" altLang="en-US" sz="2800"/>
              <a:t>Optimal excitation wavelength</a:t>
            </a:r>
          </a:p>
          <a:p>
            <a:pPr>
              <a:buClr>
                <a:schemeClr val="accent1"/>
              </a:buClr>
              <a:buSzPct val="75000"/>
            </a:pPr>
            <a:r>
              <a:rPr lang="en-US" altLang="en-US" sz="2800"/>
              <a:t>Photostability</a:t>
            </a:r>
          </a:p>
          <a:p>
            <a:pPr>
              <a:buClr>
                <a:schemeClr val="accent1"/>
              </a:buClr>
              <a:buSzPct val="75000"/>
            </a:pPr>
            <a:r>
              <a:rPr lang="en-US" altLang="en-US" sz="2800"/>
              <a:t>Excited-state lifetime</a:t>
            </a:r>
          </a:p>
          <a:p>
            <a:pPr>
              <a:buClr>
                <a:schemeClr val="accent1"/>
              </a:buClr>
              <a:buSzPct val="75000"/>
            </a:pPr>
            <a:r>
              <a:rPr lang="en-US" altLang="en-US" sz="2800"/>
              <a:t>Minimal perturbation by probe</a:t>
            </a: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Date Placeholder 3">
            <a:extLst>
              <a:ext uri="{FF2B5EF4-FFF2-40B4-BE49-F238E27FC236}">
                <a16:creationId xmlns:a16="http://schemas.microsoft.com/office/drawing/2014/main" id="{6C178833-FF95-774F-87B7-43F20F77E371}"/>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4AC843D-3E9E-4E47-84A7-9EC754748857}" type="datetime12">
              <a:rPr lang="en-US" altLang="en-US" sz="1400" smtClean="0">
                <a:latin typeface="Times New Roman" panose="02020603050405020304" pitchFamily="18" charset="0"/>
              </a:rPr>
              <a:t>5:15 PM</a:t>
            </a:fld>
            <a:endParaRPr lang="en-US" altLang="en-US" sz="1400">
              <a:latin typeface="Times New Roman" panose="02020603050405020304" pitchFamily="18" charset="0"/>
            </a:endParaRPr>
          </a:p>
        </p:txBody>
      </p:sp>
      <p:sp>
        <p:nvSpPr>
          <p:cNvPr id="9218" name="Slide Number Placeholder 5">
            <a:extLst>
              <a:ext uri="{FF2B5EF4-FFF2-40B4-BE49-F238E27FC236}">
                <a16:creationId xmlns:a16="http://schemas.microsoft.com/office/drawing/2014/main" id="{094BEDD9-5894-D042-A5BD-C96F4CD7F3CA}"/>
              </a:ext>
            </a:extLst>
          </p:cNvPr>
          <p:cNvSpPr>
            <a:spLocks noGrp="1"/>
          </p:cNvSpPr>
          <p:nvPr>
            <p:ph type="sldNum" sz="quarter" idx="12"/>
          </p:nvPr>
        </p:nvSpPr>
        <p:spPr>
          <a:xfrm>
            <a:off x="7239000" y="6524625"/>
            <a:ext cx="1905000" cy="457200"/>
          </a:xfrm>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DE7429FB-9ECD-234F-846E-F52EF2D69D7C}" type="slidenum">
              <a:rPr lang="en-US" altLang="en-US" sz="1400" smtClean="0">
                <a:latin typeface="Times New Roman" panose="02020603050405020304" pitchFamily="18" charset="0"/>
              </a:rPr>
              <a:pPr>
                <a:spcBef>
                  <a:spcPct val="0"/>
                </a:spcBef>
                <a:buFontTx/>
                <a:buNone/>
              </a:pPr>
              <a:t>2</a:t>
            </a:fld>
            <a:endParaRPr lang="en-US" altLang="en-US" sz="1400">
              <a:latin typeface="Times New Roman" panose="02020603050405020304" pitchFamily="18" charset="0"/>
            </a:endParaRPr>
          </a:p>
        </p:txBody>
      </p:sp>
      <p:sp>
        <p:nvSpPr>
          <p:cNvPr id="9219" name="Rectangle 2">
            <a:extLst>
              <a:ext uri="{FF2B5EF4-FFF2-40B4-BE49-F238E27FC236}">
                <a16:creationId xmlns:a16="http://schemas.microsoft.com/office/drawing/2014/main" id="{3B52535E-DD0E-DF48-911F-4E62420ECA56}"/>
              </a:ext>
            </a:extLst>
          </p:cNvPr>
          <p:cNvSpPr>
            <a:spLocks noGrp="1" noChangeArrowheads="1"/>
          </p:cNvSpPr>
          <p:nvPr>
            <p:ph type="title"/>
          </p:nvPr>
        </p:nvSpPr>
        <p:spPr>
          <a:xfrm>
            <a:off x="609600" y="0"/>
            <a:ext cx="7772400" cy="1143000"/>
          </a:xfrm>
        </p:spPr>
        <p:txBody>
          <a:bodyPr/>
          <a:lstStyle/>
          <a:p>
            <a:pPr eaLnBrk="1" hangingPunct="1"/>
            <a:r>
              <a:rPr lang="en-US" altLang="en-US"/>
              <a:t>Absorption</a:t>
            </a:r>
          </a:p>
        </p:txBody>
      </p:sp>
      <p:sp>
        <p:nvSpPr>
          <p:cNvPr id="9220" name="Rectangle 3">
            <a:extLst>
              <a:ext uri="{FF2B5EF4-FFF2-40B4-BE49-F238E27FC236}">
                <a16:creationId xmlns:a16="http://schemas.microsoft.com/office/drawing/2014/main" id="{13AA66EC-AFBC-8843-8F8E-D93025957C5D}"/>
              </a:ext>
            </a:extLst>
          </p:cNvPr>
          <p:cNvSpPr>
            <a:spLocks noGrp="1" noChangeArrowheads="1"/>
          </p:cNvSpPr>
          <p:nvPr>
            <p:ph type="body" idx="1"/>
          </p:nvPr>
        </p:nvSpPr>
        <p:spPr>
          <a:xfrm>
            <a:off x="179388" y="914400"/>
            <a:ext cx="8632825" cy="4114800"/>
          </a:xfrm>
        </p:spPr>
        <p:txBody>
          <a:bodyPr/>
          <a:lstStyle/>
          <a:p>
            <a:pPr eaLnBrk="1" hangingPunct="1">
              <a:lnSpc>
                <a:spcPct val="90000"/>
              </a:lnSpc>
            </a:pPr>
            <a:r>
              <a:rPr lang="en-US" altLang="en-US" sz="2000" dirty="0"/>
              <a:t>Basic quantum mechanics requires that molecules absorb energy as </a:t>
            </a:r>
            <a:r>
              <a:rPr lang="en-US" altLang="en-US" sz="2000" dirty="0">
                <a:solidFill>
                  <a:srgbClr val="FF0000"/>
                </a:solidFill>
              </a:rPr>
              <a:t>quanta</a:t>
            </a:r>
            <a:r>
              <a:rPr lang="en-US" altLang="en-US" sz="2000" dirty="0"/>
              <a:t> (photons) based upon a criteria specific for each molecular structure</a:t>
            </a:r>
          </a:p>
          <a:p>
            <a:pPr eaLnBrk="1" hangingPunct="1">
              <a:lnSpc>
                <a:spcPct val="90000"/>
              </a:lnSpc>
            </a:pPr>
            <a:r>
              <a:rPr lang="en-US" altLang="en-US" sz="2000" dirty="0"/>
              <a:t>Absorption of a photon raises the molecule from </a:t>
            </a:r>
            <a:r>
              <a:rPr lang="en-US" altLang="en-US" sz="2000" dirty="0">
                <a:solidFill>
                  <a:srgbClr val="FF0000"/>
                </a:solidFill>
              </a:rPr>
              <a:t>ground state</a:t>
            </a:r>
            <a:r>
              <a:rPr lang="en-US" altLang="en-US" sz="2000" dirty="0"/>
              <a:t> to an </a:t>
            </a:r>
            <a:r>
              <a:rPr lang="en-US" altLang="en-US" sz="2000" dirty="0">
                <a:solidFill>
                  <a:srgbClr val="FF0000"/>
                </a:solidFill>
              </a:rPr>
              <a:t>excited state</a:t>
            </a:r>
            <a:endParaRPr lang="en-US" altLang="en-US" sz="2000" dirty="0"/>
          </a:p>
          <a:p>
            <a:pPr eaLnBrk="1" hangingPunct="1">
              <a:lnSpc>
                <a:spcPct val="90000"/>
              </a:lnSpc>
            </a:pPr>
            <a:r>
              <a:rPr lang="en-US" altLang="en-US" sz="2000" dirty="0"/>
              <a:t>Total energy is the sum of all components (electronic, vibrational, rotational, translations, spin orientation energies) (vibrational energies are quite small)</a:t>
            </a:r>
          </a:p>
          <a:p>
            <a:pPr eaLnBrk="1" hangingPunct="1">
              <a:lnSpc>
                <a:spcPct val="90000"/>
              </a:lnSpc>
            </a:pPr>
            <a:endParaRPr lang="en-US" altLang="en-US" sz="2000" dirty="0"/>
          </a:p>
        </p:txBody>
      </p:sp>
      <p:sp>
        <p:nvSpPr>
          <p:cNvPr id="9221" name="Text Box 4">
            <a:extLst>
              <a:ext uri="{FF2B5EF4-FFF2-40B4-BE49-F238E27FC236}">
                <a16:creationId xmlns:a16="http://schemas.microsoft.com/office/drawing/2014/main" id="{8E94D9DE-9FBF-4E47-BB65-7A870C8F78F4}"/>
              </a:ext>
            </a:extLst>
          </p:cNvPr>
          <p:cNvSpPr txBox="1">
            <a:spLocks noChangeArrowheads="1"/>
          </p:cNvSpPr>
          <p:nvPr/>
        </p:nvSpPr>
        <p:spPr bwMode="auto">
          <a:xfrm>
            <a:off x="7554913" y="6283325"/>
            <a:ext cx="2262187" cy="247650"/>
          </a:xfrm>
          <a:prstGeom prst="rect">
            <a:avLst/>
          </a:prstGeom>
          <a:noFill/>
          <a:ln>
            <a:noFill/>
          </a:ln>
          <a:effectLst/>
          <a:extLst>
            <a:ext uri="{909E8E84-426E-40DD-AFC4-6F175D3DCCD1}">
              <a14:hiddenFill xmlns:a14="http://schemas.microsoft.com/office/drawing/2010/main">
                <a:solidFill>
                  <a:srgbClr val="CCEC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70000"/>
              </a:lnSpc>
              <a:spcBef>
                <a:spcPct val="50000"/>
              </a:spcBef>
              <a:buFontTx/>
              <a:buNone/>
            </a:pPr>
            <a:r>
              <a:rPr lang="en-US" altLang="en-US" sz="1400">
                <a:latin typeface="Times New Roman" panose="02020603050405020304" pitchFamily="18" charset="0"/>
                <a:sym typeface="Symbol" pitchFamily="2" charset="2"/>
              </a:rPr>
              <a:t>3</a:t>
            </a:r>
            <a:r>
              <a:rPr lang="en-US" altLang="en-US" sz="1400" baseline="30000">
                <a:latin typeface="Times New Roman" panose="02020603050405020304" pitchFamily="18" charset="0"/>
                <a:sym typeface="Symbol" pitchFamily="2" charset="2"/>
              </a:rPr>
              <a:t>rd</a:t>
            </a:r>
            <a:r>
              <a:rPr lang="en-US" altLang="en-US" sz="1400">
                <a:latin typeface="Times New Roman" panose="02020603050405020304" pitchFamily="18" charset="0"/>
                <a:sym typeface="Symbol" pitchFamily="2" charset="2"/>
              </a:rPr>
              <a:t> Ed Shapiro p 84</a:t>
            </a:r>
          </a:p>
        </p:txBody>
      </p:sp>
      <p:pic>
        <p:nvPicPr>
          <p:cNvPr id="9223" name="Picture 1">
            <a:extLst>
              <a:ext uri="{FF2B5EF4-FFF2-40B4-BE49-F238E27FC236}">
                <a16:creationId xmlns:a16="http://schemas.microsoft.com/office/drawing/2014/main" id="{135E6685-CBA2-E749-BB67-79C5A78830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4113" y="4073525"/>
            <a:ext cx="6084887" cy="2395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4" name="TextBox 2">
            <a:extLst>
              <a:ext uri="{FF2B5EF4-FFF2-40B4-BE49-F238E27FC236}">
                <a16:creationId xmlns:a16="http://schemas.microsoft.com/office/drawing/2014/main" id="{94D12A15-3824-A343-A473-247079FFD328}"/>
              </a:ext>
            </a:extLst>
          </p:cNvPr>
          <p:cNvSpPr txBox="1">
            <a:spLocks noChangeArrowheads="1"/>
          </p:cNvSpPr>
          <p:nvPr/>
        </p:nvSpPr>
        <p:spPr bwMode="auto">
          <a:xfrm>
            <a:off x="457200" y="4495800"/>
            <a:ext cx="26336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600">
                <a:solidFill>
                  <a:srgbClr val="FF0000"/>
                </a:solidFill>
                <a:latin typeface="Times New Roman" panose="02020603050405020304" pitchFamily="18" charset="0"/>
              </a:rPr>
              <a:t>Absorption spectrum of FITC</a:t>
            </a:r>
          </a:p>
        </p:txBody>
      </p:sp>
      <p:sp>
        <p:nvSpPr>
          <p:cNvPr id="4" name="Down Arrow 3">
            <a:extLst>
              <a:ext uri="{FF2B5EF4-FFF2-40B4-BE49-F238E27FC236}">
                <a16:creationId xmlns:a16="http://schemas.microsoft.com/office/drawing/2014/main" id="{5117A517-99D3-BC46-95A7-BB7A67FBC275}"/>
              </a:ext>
            </a:extLst>
          </p:cNvPr>
          <p:cNvSpPr/>
          <p:nvPr/>
        </p:nvSpPr>
        <p:spPr>
          <a:xfrm rot="19836532" flipH="1">
            <a:off x="3175000" y="5016500"/>
            <a:ext cx="246063" cy="600075"/>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Date Placeholder 3">
            <a:extLst>
              <a:ext uri="{FF2B5EF4-FFF2-40B4-BE49-F238E27FC236}">
                <a16:creationId xmlns:a16="http://schemas.microsoft.com/office/drawing/2014/main" id="{3C29FECE-B483-2C40-A313-09BA6F55E4BB}"/>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D6BD901-14F1-9748-ABEE-C4017B0AA39E}" type="datetime12">
              <a:rPr lang="en-US" altLang="en-US" sz="1400" smtClean="0">
                <a:latin typeface="Times New Roman" panose="02020603050405020304" pitchFamily="18" charset="0"/>
              </a:rPr>
              <a:t>5:16 PM</a:t>
            </a:fld>
            <a:endParaRPr lang="en-US" altLang="en-US" sz="1400">
              <a:latin typeface="Times New Roman" panose="02020603050405020304" pitchFamily="18" charset="0"/>
            </a:endParaRPr>
          </a:p>
        </p:txBody>
      </p:sp>
      <p:sp>
        <p:nvSpPr>
          <p:cNvPr id="38914" name="Slide Number Placeholder 5">
            <a:extLst>
              <a:ext uri="{FF2B5EF4-FFF2-40B4-BE49-F238E27FC236}">
                <a16:creationId xmlns:a16="http://schemas.microsoft.com/office/drawing/2014/main" id="{F0285F0D-B81E-4446-93C3-416B135106A6}"/>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D24BD5D3-FD90-5943-8396-FF931ADDDFC1}" type="slidenum">
              <a:rPr lang="en-US" altLang="en-US" sz="1400" smtClean="0">
                <a:latin typeface="Times New Roman" panose="02020603050405020304" pitchFamily="18" charset="0"/>
              </a:rPr>
              <a:pPr>
                <a:spcBef>
                  <a:spcPct val="0"/>
                </a:spcBef>
                <a:buFontTx/>
                <a:buNone/>
              </a:pPr>
              <a:t>20</a:t>
            </a:fld>
            <a:endParaRPr lang="en-US" altLang="en-US" sz="1400">
              <a:latin typeface="Times New Roman" panose="02020603050405020304" pitchFamily="18" charset="0"/>
            </a:endParaRPr>
          </a:p>
        </p:txBody>
      </p:sp>
      <p:sp>
        <p:nvSpPr>
          <p:cNvPr id="38915" name="Rectangle 2">
            <a:extLst>
              <a:ext uri="{FF2B5EF4-FFF2-40B4-BE49-F238E27FC236}">
                <a16:creationId xmlns:a16="http://schemas.microsoft.com/office/drawing/2014/main" id="{8A184373-863E-2D40-824B-BE1F066D3EB3}"/>
              </a:ext>
            </a:extLst>
          </p:cNvPr>
          <p:cNvSpPr>
            <a:spLocks noGrp="1" noChangeArrowheads="1"/>
          </p:cNvSpPr>
          <p:nvPr>
            <p:ph type="ctrTitle"/>
          </p:nvPr>
        </p:nvSpPr>
        <p:spPr>
          <a:xfrm>
            <a:off x="747713" y="147638"/>
            <a:ext cx="7789862" cy="766762"/>
          </a:xfrm>
        </p:spPr>
        <p:txBody>
          <a:bodyPr/>
          <a:lstStyle/>
          <a:p>
            <a:pPr eaLnBrk="1" hangingPunct="1"/>
            <a:r>
              <a:rPr lang="en-US" altLang="en-US" sz="2800"/>
              <a:t>Simplified </a:t>
            </a:r>
            <a:r>
              <a:rPr lang="en-US" altLang="en-US" sz="2800" i="1"/>
              <a:t>Jablonski Diagram</a:t>
            </a:r>
          </a:p>
        </p:txBody>
      </p:sp>
      <p:grpSp>
        <p:nvGrpSpPr>
          <p:cNvPr id="38916" name="Group 3">
            <a:extLst>
              <a:ext uri="{FF2B5EF4-FFF2-40B4-BE49-F238E27FC236}">
                <a16:creationId xmlns:a16="http://schemas.microsoft.com/office/drawing/2014/main" id="{25967D51-BEE1-8440-83FF-0E9CF90232E9}"/>
              </a:ext>
            </a:extLst>
          </p:cNvPr>
          <p:cNvGrpSpPr>
            <a:grpSpLocks/>
          </p:cNvGrpSpPr>
          <p:nvPr/>
        </p:nvGrpSpPr>
        <p:grpSpPr bwMode="auto">
          <a:xfrm>
            <a:off x="1909763" y="1495425"/>
            <a:ext cx="5592762" cy="4513263"/>
            <a:chOff x="792" y="966"/>
            <a:chExt cx="4201" cy="3118"/>
          </a:xfrm>
        </p:grpSpPr>
        <p:sp>
          <p:nvSpPr>
            <p:cNvPr id="38918" name="Rectangle 4">
              <a:extLst>
                <a:ext uri="{FF2B5EF4-FFF2-40B4-BE49-F238E27FC236}">
                  <a16:creationId xmlns:a16="http://schemas.microsoft.com/office/drawing/2014/main" id="{B7822B31-B9D5-9F4C-9A84-47FE1DE3D5BD}"/>
                </a:ext>
              </a:extLst>
            </p:cNvPr>
            <p:cNvSpPr>
              <a:spLocks noChangeArrowheads="1"/>
            </p:cNvSpPr>
            <p:nvPr/>
          </p:nvSpPr>
          <p:spPr bwMode="auto">
            <a:xfrm>
              <a:off x="792" y="966"/>
              <a:ext cx="4201" cy="3118"/>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38919" name="Line 5">
              <a:extLst>
                <a:ext uri="{FF2B5EF4-FFF2-40B4-BE49-F238E27FC236}">
                  <a16:creationId xmlns:a16="http://schemas.microsoft.com/office/drawing/2014/main" id="{B4C2698A-EE25-FB46-B62C-899C69CCA04E}"/>
                </a:ext>
              </a:extLst>
            </p:cNvPr>
            <p:cNvSpPr>
              <a:spLocks noChangeShapeType="1"/>
            </p:cNvSpPr>
            <p:nvPr/>
          </p:nvSpPr>
          <p:spPr bwMode="auto">
            <a:xfrm>
              <a:off x="1365" y="3535"/>
              <a:ext cx="357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920" name="Line 6">
              <a:extLst>
                <a:ext uri="{FF2B5EF4-FFF2-40B4-BE49-F238E27FC236}">
                  <a16:creationId xmlns:a16="http://schemas.microsoft.com/office/drawing/2014/main" id="{DC245902-DD0C-AA42-A2B7-66A63E2DEF27}"/>
                </a:ext>
              </a:extLst>
            </p:cNvPr>
            <p:cNvSpPr>
              <a:spLocks noChangeShapeType="1"/>
            </p:cNvSpPr>
            <p:nvPr/>
          </p:nvSpPr>
          <p:spPr bwMode="auto">
            <a:xfrm flipV="1">
              <a:off x="1228" y="1976"/>
              <a:ext cx="0" cy="1285"/>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921" name="Line 7">
              <a:extLst>
                <a:ext uri="{FF2B5EF4-FFF2-40B4-BE49-F238E27FC236}">
                  <a16:creationId xmlns:a16="http://schemas.microsoft.com/office/drawing/2014/main" id="{60DA0D44-6906-DC45-AC52-DAC65DC1A899}"/>
                </a:ext>
              </a:extLst>
            </p:cNvPr>
            <p:cNvSpPr>
              <a:spLocks noChangeShapeType="1"/>
            </p:cNvSpPr>
            <p:nvPr/>
          </p:nvSpPr>
          <p:spPr bwMode="auto">
            <a:xfrm flipV="1">
              <a:off x="1914" y="1315"/>
              <a:ext cx="0" cy="222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922" name="Line 8">
              <a:extLst>
                <a:ext uri="{FF2B5EF4-FFF2-40B4-BE49-F238E27FC236}">
                  <a16:creationId xmlns:a16="http://schemas.microsoft.com/office/drawing/2014/main" id="{200C1BBF-1105-A644-AD2A-E068FD212BC3}"/>
                </a:ext>
              </a:extLst>
            </p:cNvPr>
            <p:cNvSpPr>
              <a:spLocks noChangeShapeType="1"/>
            </p:cNvSpPr>
            <p:nvPr/>
          </p:nvSpPr>
          <p:spPr bwMode="auto">
            <a:xfrm>
              <a:off x="4245" y="1739"/>
              <a:ext cx="0" cy="1796"/>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923" name="Freeform 9">
              <a:extLst>
                <a:ext uri="{FF2B5EF4-FFF2-40B4-BE49-F238E27FC236}">
                  <a16:creationId xmlns:a16="http://schemas.microsoft.com/office/drawing/2014/main" id="{77778951-BBF4-9948-8C78-3233A3682590}"/>
                </a:ext>
              </a:extLst>
            </p:cNvPr>
            <p:cNvSpPr>
              <a:spLocks/>
            </p:cNvSpPr>
            <p:nvPr/>
          </p:nvSpPr>
          <p:spPr bwMode="auto">
            <a:xfrm>
              <a:off x="1265" y="1253"/>
              <a:ext cx="2244" cy="461"/>
            </a:xfrm>
            <a:custGeom>
              <a:avLst/>
              <a:gdLst>
                <a:gd name="T0" fmla="*/ 0 w 2244"/>
                <a:gd name="T1" fmla="*/ 25 h 461"/>
                <a:gd name="T2" fmla="*/ 1160 w 2244"/>
                <a:gd name="T3" fmla="*/ 25 h 461"/>
                <a:gd name="T4" fmla="*/ 1272 w 2244"/>
                <a:gd name="T5" fmla="*/ 125 h 461"/>
                <a:gd name="T6" fmla="*/ 1422 w 2244"/>
                <a:gd name="T7" fmla="*/ 150 h 461"/>
                <a:gd name="T8" fmla="*/ 1459 w 2244"/>
                <a:gd name="T9" fmla="*/ 212 h 461"/>
                <a:gd name="T10" fmla="*/ 1509 w 2244"/>
                <a:gd name="T11" fmla="*/ 262 h 461"/>
                <a:gd name="T12" fmla="*/ 1584 w 2244"/>
                <a:gd name="T13" fmla="*/ 225 h 461"/>
                <a:gd name="T14" fmla="*/ 1696 w 2244"/>
                <a:gd name="T15" fmla="*/ 312 h 461"/>
                <a:gd name="T16" fmla="*/ 1771 w 2244"/>
                <a:gd name="T17" fmla="*/ 274 h 461"/>
                <a:gd name="T18" fmla="*/ 1883 w 2244"/>
                <a:gd name="T19" fmla="*/ 324 h 461"/>
                <a:gd name="T20" fmla="*/ 1945 w 2244"/>
                <a:gd name="T21" fmla="*/ 399 h 461"/>
                <a:gd name="T22" fmla="*/ 2145 w 2244"/>
                <a:gd name="T23" fmla="*/ 387 h 461"/>
                <a:gd name="T24" fmla="*/ 2244 w 2244"/>
                <a:gd name="T25" fmla="*/ 461 h 46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244" h="461">
                  <a:moveTo>
                    <a:pt x="0" y="25"/>
                  </a:moveTo>
                  <a:cubicBezTo>
                    <a:pt x="985" y="12"/>
                    <a:pt x="1148" y="0"/>
                    <a:pt x="1160" y="25"/>
                  </a:cubicBezTo>
                  <a:cubicBezTo>
                    <a:pt x="1211" y="13"/>
                    <a:pt x="1232" y="144"/>
                    <a:pt x="1272" y="125"/>
                  </a:cubicBezTo>
                  <a:cubicBezTo>
                    <a:pt x="1316" y="78"/>
                    <a:pt x="1385" y="113"/>
                    <a:pt x="1422" y="150"/>
                  </a:cubicBezTo>
                  <a:cubicBezTo>
                    <a:pt x="1449" y="205"/>
                    <a:pt x="1432" y="187"/>
                    <a:pt x="1459" y="212"/>
                  </a:cubicBezTo>
                  <a:cubicBezTo>
                    <a:pt x="1474" y="242"/>
                    <a:pt x="1479" y="247"/>
                    <a:pt x="1509" y="262"/>
                  </a:cubicBezTo>
                  <a:cubicBezTo>
                    <a:pt x="1560" y="250"/>
                    <a:pt x="1554" y="253"/>
                    <a:pt x="1584" y="225"/>
                  </a:cubicBezTo>
                  <a:cubicBezTo>
                    <a:pt x="1688" y="239"/>
                    <a:pt x="1677" y="219"/>
                    <a:pt x="1696" y="312"/>
                  </a:cubicBezTo>
                  <a:cubicBezTo>
                    <a:pt x="1729" y="301"/>
                    <a:pt x="1742" y="289"/>
                    <a:pt x="1771" y="274"/>
                  </a:cubicBezTo>
                  <a:cubicBezTo>
                    <a:pt x="1899" y="293"/>
                    <a:pt x="1828" y="273"/>
                    <a:pt x="1883" y="324"/>
                  </a:cubicBezTo>
                  <a:cubicBezTo>
                    <a:pt x="1900" y="377"/>
                    <a:pt x="1891" y="381"/>
                    <a:pt x="1945" y="399"/>
                  </a:cubicBezTo>
                  <a:cubicBezTo>
                    <a:pt x="2056" y="372"/>
                    <a:pt x="1986" y="370"/>
                    <a:pt x="2145" y="387"/>
                  </a:cubicBezTo>
                  <a:cubicBezTo>
                    <a:pt x="2168" y="435"/>
                    <a:pt x="2211" y="428"/>
                    <a:pt x="2244" y="461"/>
                  </a:cubicBezTo>
                </a:path>
              </a:pathLst>
            </a:custGeom>
            <a:noFill/>
            <a:ln w="19050" cap="flat" cmpd="sng">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924" name="Line 10">
              <a:extLst>
                <a:ext uri="{FF2B5EF4-FFF2-40B4-BE49-F238E27FC236}">
                  <a16:creationId xmlns:a16="http://schemas.microsoft.com/office/drawing/2014/main" id="{9B05A1A3-3EE9-514B-8659-4FA7CDCD3996}"/>
                </a:ext>
              </a:extLst>
            </p:cNvPr>
            <p:cNvSpPr>
              <a:spLocks noChangeShapeType="1"/>
            </p:cNvSpPr>
            <p:nvPr/>
          </p:nvSpPr>
          <p:spPr bwMode="auto">
            <a:xfrm>
              <a:off x="3509" y="1714"/>
              <a:ext cx="106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925" name="Text Box 11">
              <a:extLst>
                <a:ext uri="{FF2B5EF4-FFF2-40B4-BE49-F238E27FC236}">
                  <a16:creationId xmlns:a16="http://schemas.microsoft.com/office/drawing/2014/main" id="{7969EA3E-223C-6149-9BC1-A9CEE76EA16B}"/>
                </a:ext>
              </a:extLst>
            </p:cNvPr>
            <p:cNvSpPr txBox="1">
              <a:spLocks noChangeArrowheads="1"/>
            </p:cNvSpPr>
            <p:nvPr/>
          </p:nvSpPr>
          <p:spPr bwMode="auto">
            <a:xfrm>
              <a:off x="1091" y="3299"/>
              <a:ext cx="374" cy="3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400" i="1">
                  <a:latin typeface="Times New Roman" panose="02020603050405020304" pitchFamily="18" charset="0"/>
                </a:rPr>
                <a:t>S</a:t>
              </a:r>
              <a:r>
                <a:rPr lang="en-US" altLang="en-US" sz="2400" i="1" baseline="-25000">
                  <a:latin typeface="Times New Roman" panose="02020603050405020304" pitchFamily="18" charset="0"/>
                </a:rPr>
                <a:t>0</a:t>
              </a:r>
              <a:endParaRPr lang="en-US" altLang="en-US" sz="2400" i="1">
                <a:latin typeface="Times New Roman" panose="02020603050405020304" pitchFamily="18" charset="0"/>
              </a:endParaRPr>
            </a:p>
          </p:txBody>
        </p:sp>
        <p:sp>
          <p:nvSpPr>
            <p:cNvPr id="38926" name="Text Box 12">
              <a:extLst>
                <a:ext uri="{FF2B5EF4-FFF2-40B4-BE49-F238E27FC236}">
                  <a16:creationId xmlns:a16="http://schemas.microsoft.com/office/drawing/2014/main" id="{FD01A741-FA61-1E45-99AB-B5A7C432E63B}"/>
                </a:ext>
              </a:extLst>
            </p:cNvPr>
            <p:cNvSpPr txBox="1">
              <a:spLocks noChangeArrowheads="1"/>
            </p:cNvSpPr>
            <p:nvPr/>
          </p:nvSpPr>
          <p:spPr bwMode="auto">
            <a:xfrm>
              <a:off x="951" y="1088"/>
              <a:ext cx="374" cy="3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400" i="1">
                  <a:latin typeface="Times New Roman" panose="02020603050405020304" pitchFamily="18" charset="0"/>
                </a:rPr>
                <a:t>S’</a:t>
              </a:r>
              <a:r>
                <a:rPr lang="en-US" altLang="en-US" sz="2400" i="1" baseline="-25000">
                  <a:latin typeface="Times New Roman" panose="02020603050405020304" pitchFamily="18" charset="0"/>
                </a:rPr>
                <a:t>1</a:t>
              </a:r>
              <a:endParaRPr lang="en-US" altLang="en-US" sz="2400" i="1">
                <a:latin typeface="Times New Roman" panose="02020603050405020304" pitchFamily="18" charset="0"/>
              </a:endParaRPr>
            </a:p>
          </p:txBody>
        </p:sp>
        <p:sp>
          <p:nvSpPr>
            <p:cNvPr id="38927" name="Text Box 13">
              <a:extLst>
                <a:ext uri="{FF2B5EF4-FFF2-40B4-BE49-F238E27FC236}">
                  <a16:creationId xmlns:a16="http://schemas.microsoft.com/office/drawing/2014/main" id="{D765F3D9-2E64-C04C-BB14-CC8188A5F5EE}"/>
                </a:ext>
              </a:extLst>
            </p:cNvPr>
            <p:cNvSpPr txBox="1">
              <a:spLocks noChangeArrowheads="1"/>
            </p:cNvSpPr>
            <p:nvPr/>
          </p:nvSpPr>
          <p:spPr bwMode="auto">
            <a:xfrm rot="-5394015">
              <a:off x="539" y="2391"/>
              <a:ext cx="1071" cy="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400" i="1">
                  <a:latin typeface="Times New Roman" panose="02020603050405020304" pitchFamily="18" charset="0"/>
                </a:rPr>
                <a:t>Energy</a:t>
              </a:r>
            </a:p>
          </p:txBody>
        </p:sp>
        <p:sp>
          <p:nvSpPr>
            <p:cNvPr id="38928" name="Text Box 14">
              <a:extLst>
                <a:ext uri="{FF2B5EF4-FFF2-40B4-BE49-F238E27FC236}">
                  <a16:creationId xmlns:a16="http://schemas.microsoft.com/office/drawing/2014/main" id="{5EA9195E-2B35-4C48-9261-9F8915175069}"/>
                </a:ext>
              </a:extLst>
            </p:cNvPr>
            <p:cNvSpPr txBox="1">
              <a:spLocks noChangeArrowheads="1"/>
            </p:cNvSpPr>
            <p:nvPr/>
          </p:nvSpPr>
          <p:spPr bwMode="auto">
            <a:xfrm>
              <a:off x="4575" y="1533"/>
              <a:ext cx="373" cy="3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400" i="1">
                  <a:latin typeface="Times New Roman" panose="02020603050405020304" pitchFamily="18" charset="0"/>
                </a:rPr>
                <a:t>S</a:t>
              </a:r>
              <a:r>
                <a:rPr lang="en-US" altLang="en-US" sz="2400" i="1" baseline="-25000">
                  <a:latin typeface="Times New Roman" panose="02020603050405020304" pitchFamily="18" charset="0"/>
                </a:rPr>
                <a:t>1</a:t>
              </a:r>
              <a:endParaRPr lang="en-US" altLang="en-US" sz="2400" i="1">
                <a:latin typeface="Times New Roman" panose="02020603050405020304" pitchFamily="18" charset="0"/>
              </a:endParaRPr>
            </a:p>
          </p:txBody>
        </p:sp>
        <p:sp>
          <p:nvSpPr>
            <p:cNvPr id="38929" name="Text Box 15">
              <a:extLst>
                <a:ext uri="{FF2B5EF4-FFF2-40B4-BE49-F238E27FC236}">
                  <a16:creationId xmlns:a16="http://schemas.microsoft.com/office/drawing/2014/main" id="{F4DC1B1E-7D69-C54F-9B7A-7B70455BBFEC}"/>
                </a:ext>
              </a:extLst>
            </p:cNvPr>
            <p:cNvSpPr txBox="1">
              <a:spLocks noChangeArrowheads="1"/>
            </p:cNvSpPr>
            <p:nvPr/>
          </p:nvSpPr>
          <p:spPr bwMode="auto">
            <a:xfrm>
              <a:off x="1489" y="2401"/>
              <a:ext cx="848" cy="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400" i="1">
                  <a:latin typeface="Times New Roman" panose="02020603050405020304" pitchFamily="18" charset="0"/>
                </a:rPr>
                <a:t>hv</a:t>
              </a:r>
              <a:r>
                <a:rPr lang="en-US" altLang="en-US" sz="2400" i="1" baseline="-25000">
                  <a:latin typeface="Times New Roman" panose="02020603050405020304" pitchFamily="18" charset="0"/>
                </a:rPr>
                <a:t>ex</a:t>
              </a:r>
              <a:endParaRPr lang="en-US" altLang="en-US" sz="2400" i="1">
                <a:latin typeface="Times New Roman" panose="02020603050405020304" pitchFamily="18" charset="0"/>
              </a:endParaRPr>
            </a:p>
          </p:txBody>
        </p:sp>
        <p:sp>
          <p:nvSpPr>
            <p:cNvPr id="38930" name="Text Box 16">
              <a:extLst>
                <a:ext uri="{FF2B5EF4-FFF2-40B4-BE49-F238E27FC236}">
                  <a16:creationId xmlns:a16="http://schemas.microsoft.com/office/drawing/2014/main" id="{A6681BFB-3550-9F4E-9FFD-69C3E32F20CA}"/>
                </a:ext>
              </a:extLst>
            </p:cNvPr>
            <p:cNvSpPr txBox="1">
              <a:spLocks noChangeArrowheads="1"/>
            </p:cNvSpPr>
            <p:nvPr/>
          </p:nvSpPr>
          <p:spPr bwMode="auto">
            <a:xfrm>
              <a:off x="3804" y="2409"/>
              <a:ext cx="848" cy="3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400" i="1">
                  <a:latin typeface="Times New Roman" panose="02020603050405020304" pitchFamily="18" charset="0"/>
                </a:rPr>
                <a:t>hv</a:t>
              </a:r>
              <a:r>
                <a:rPr lang="en-US" altLang="en-US" sz="2400" i="1" baseline="-25000">
                  <a:latin typeface="Times New Roman" panose="02020603050405020304" pitchFamily="18" charset="0"/>
                </a:rPr>
                <a:t>em</a:t>
              </a:r>
              <a:endParaRPr lang="en-US" altLang="en-US" sz="2400" i="1">
                <a:latin typeface="Times New Roman" panose="02020603050405020304" pitchFamily="18" charset="0"/>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Date Placeholder 3">
            <a:extLst>
              <a:ext uri="{FF2B5EF4-FFF2-40B4-BE49-F238E27FC236}">
                <a16:creationId xmlns:a16="http://schemas.microsoft.com/office/drawing/2014/main" id="{4C327E20-D6B3-5341-BF29-3AA861CBA176}"/>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40D41E6-068A-DB4D-983A-F03C86ED793A}" type="datetime12">
              <a:rPr lang="en-US" altLang="en-US" sz="1400" smtClean="0">
                <a:latin typeface="Times New Roman" panose="02020603050405020304" pitchFamily="18" charset="0"/>
              </a:rPr>
              <a:t>5:16 PM</a:t>
            </a:fld>
            <a:endParaRPr lang="en-US" altLang="en-US" sz="1400">
              <a:latin typeface="Times New Roman" panose="02020603050405020304" pitchFamily="18" charset="0"/>
            </a:endParaRPr>
          </a:p>
        </p:txBody>
      </p:sp>
      <p:sp>
        <p:nvSpPr>
          <p:cNvPr id="40962" name="Slide Number Placeholder 5">
            <a:extLst>
              <a:ext uri="{FF2B5EF4-FFF2-40B4-BE49-F238E27FC236}">
                <a16:creationId xmlns:a16="http://schemas.microsoft.com/office/drawing/2014/main" id="{B745D023-0E77-F649-A8B6-B80BE6970975}"/>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29F4BC09-BD6B-5144-AA47-5A9D4AB097C8}" type="slidenum">
              <a:rPr lang="en-US" altLang="en-US" sz="1400" smtClean="0">
                <a:latin typeface="Times New Roman" panose="02020603050405020304" pitchFamily="18" charset="0"/>
              </a:rPr>
              <a:pPr>
                <a:spcBef>
                  <a:spcPct val="0"/>
                </a:spcBef>
                <a:buFontTx/>
                <a:buNone/>
              </a:pPr>
              <a:t>21</a:t>
            </a:fld>
            <a:endParaRPr lang="en-US" altLang="en-US" sz="1400">
              <a:latin typeface="Times New Roman" panose="02020603050405020304" pitchFamily="18" charset="0"/>
            </a:endParaRPr>
          </a:p>
        </p:txBody>
      </p:sp>
      <p:sp>
        <p:nvSpPr>
          <p:cNvPr id="40963" name="Rectangle 2">
            <a:extLst>
              <a:ext uri="{FF2B5EF4-FFF2-40B4-BE49-F238E27FC236}">
                <a16:creationId xmlns:a16="http://schemas.microsoft.com/office/drawing/2014/main" id="{CEBE77D9-0C50-FC4A-B248-5DCF45BF321B}"/>
              </a:ext>
            </a:extLst>
          </p:cNvPr>
          <p:cNvSpPr>
            <a:spLocks noGrp="1" noChangeArrowheads="1"/>
          </p:cNvSpPr>
          <p:nvPr>
            <p:ph type="title"/>
          </p:nvPr>
        </p:nvSpPr>
        <p:spPr>
          <a:xfrm>
            <a:off x="1066800" y="0"/>
            <a:ext cx="6934200" cy="9144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en-US" altLang="en-US"/>
              <a:t>Fluorescence</a:t>
            </a:r>
          </a:p>
        </p:txBody>
      </p:sp>
      <p:sp>
        <p:nvSpPr>
          <p:cNvPr id="40964" name="Line 3">
            <a:extLst>
              <a:ext uri="{FF2B5EF4-FFF2-40B4-BE49-F238E27FC236}">
                <a16:creationId xmlns:a16="http://schemas.microsoft.com/office/drawing/2014/main" id="{64BC7C5A-0298-AE4E-8B89-90D014165523}"/>
              </a:ext>
            </a:extLst>
          </p:cNvPr>
          <p:cNvSpPr>
            <a:spLocks noChangeShapeType="1"/>
          </p:cNvSpPr>
          <p:nvPr/>
        </p:nvSpPr>
        <p:spPr bwMode="auto">
          <a:xfrm>
            <a:off x="2174875" y="2101850"/>
            <a:ext cx="1577975"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65" name="Line 4">
            <a:extLst>
              <a:ext uri="{FF2B5EF4-FFF2-40B4-BE49-F238E27FC236}">
                <a16:creationId xmlns:a16="http://schemas.microsoft.com/office/drawing/2014/main" id="{1DAB608B-CF40-C34F-B861-226953ADBF8C}"/>
              </a:ext>
            </a:extLst>
          </p:cNvPr>
          <p:cNvSpPr>
            <a:spLocks noChangeShapeType="1"/>
          </p:cNvSpPr>
          <p:nvPr/>
        </p:nvSpPr>
        <p:spPr bwMode="auto">
          <a:xfrm>
            <a:off x="2168525" y="2146300"/>
            <a:ext cx="158908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66" name="Line 5">
            <a:extLst>
              <a:ext uri="{FF2B5EF4-FFF2-40B4-BE49-F238E27FC236}">
                <a16:creationId xmlns:a16="http://schemas.microsoft.com/office/drawing/2014/main" id="{E732D91B-5769-BA45-B565-BDB3A9C34BF6}"/>
              </a:ext>
            </a:extLst>
          </p:cNvPr>
          <p:cNvSpPr>
            <a:spLocks noChangeShapeType="1"/>
          </p:cNvSpPr>
          <p:nvPr/>
        </p:nvSpPr>
        <p:spPr bwMode="auto">
          <a:xfrm>
            <a:off x="2168525" y="2192338"/>
            <a:ext cx="158908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67" name="Line 6">
            <a:extLst>
              <a:ext uri="{FF2B5EF4-FFF2-40B4-BE49-F238E27FC236}">
                <a16:creationId xmlns:a16="http://schemas.microsoft.com/office/drawing/2014/main" id="{DA1FC68B-040B-5546-9489-5EBAB8980F98}"/>
              </a:ext>
            </a:extLst>
          </p:cNvPr>
          <p:cNvSpPr>
            <a:spLocks noChangeShapeType="1"/>
          </p:cNvSpPr>
          <p:nvPr/>
        </p:nvSpPr>
        <p:spPr bwMode="auto">
          <a:xfrm>
            <a:off x="2190750" y="2238375"/>
            <a:ext cx="1577975"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68" name="Line 7">
            <a:extLst>
              <a:ext uri="{FF2B5EF4-FFF2-40B4-BE49-F238E27FC236}">
                <a16:creationId xmlns:a16="http://schemas.microsoft.com/office/drawing/2014/main" id="{2BF90CD3-0747-4A47-8F34-379096BCE88E}"/>
              </a:ext>
            </a:extLst>
          </p:cNvPr>
          <p:cNvSpPr>
            <a:spLocks noChangeShapeType="1"/>
          </p:cNvSpPr>
          <p:nvPr/>
        </p:nvSpPr>
        <p:spPr bwMode="auto">
          <a:xfrm>
            <a:off x="2185988" y="2284413"/>
            <a:ext cx="158908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69" name="Line 8">
            <a:extLst>
              <a:ext uri="{FF2B5EF4-FFF2-40B4-BE49-F238E27FC236}">
                <a16:creationId xmlns:a16="http://schemas.microsoft.com/office/drawing/2014/main" id="{97660C8F-71CF-AC4F-8624-14295147A5F1}"/>
              </a:ext>
            </a:extLst>
          </p:cNvPr>
          <p:cNvSpPr>
            <a:spLocks noChangeShapeType="1"/>
          </p:cNvSpPr>
          <p:nvPr/>
        </p:nvSpPr>
        <p:spPr bwMode="auto">
          <a:xfrm>
            <a:off x="2185988" y="2330450"/>
            <a:ext cx="158908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70" name="Line 9">
            <a:extLst>
              <a:ext uri="{FF2B5EF4-FFF2-40B4-BE49-F238E27FC236}">
                <a16:creationId xmlns:a16="http://schemas.microsoft.com/office/drawing/2014/main" id="{6A136277-565E-2245-BB7E-F1A5E3E6D335}"/>
              </a:ext>
            </a:extLst>
          </p:cNvPr>
          <p:cNvSpPr>
            <a:spLocks noChangeShapeType="1"/>
          </p:cNvSpPr>
          <p:nvPr/>
        </p:nvSpPr>
        <p:spPr bwMode="auto">
          <a:xfrm>
            <a:off x="2203450" y="2374900"/>
            <a:ext cx="1554163"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71" name="Line 10">
            <a:extLst>
              <a:ext uri="{FF2B5EF4-FFF2-40B4-BE49-F238E27FC236}">
                <a16:creationId xmlns:a16="http://schemas.microsoft.com/office/drawing/2014/main" id="{DDD49826-2FD5-BE44-AE92-AC9A9A55155B}"/>
              </a:ext>
            </a:extLst>
          </p:cNvPr>
          <p:cNvSpPr>
            <a:spLocks noChangeShapeType="1"/>
          </p:cNvSpPr>
          <p:nvPr/>
        </p:nvSpPr>
        <p:spPr bwMode="auto">
          <a:xfrm>
            <a:off x="2174875" y="3235325"/>
            <a:ext cx="1577975"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72" name="Line 11">
            <a:extLst>
              <a:ext uri="{FF2B5EF4-FFF2-40B4-BE49-F238E27FC236}">
                <a16:creationId xmlns:a16="http://schemas.microsoft.com/office/drawing/2014/main" id="{7512D33F-C252-C146-B0A8-03426188E704}"/>
              </a:ext>
            </a:extLst>
          </p:cNvPr>
          <p:cNvSpPr>
            <a:spLocks noChangeShapeType="1"/>
          </p:cNvSpPr>
          <p:nvPr/>
        </p:nvSpPr>
        <p:spPr bwMode="auto">
          <a:xfrm>
            <a:off x="2168525" y="3279775"/>
            <a:ext cx="158908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73" name="Line 12">
            <a:extLst>
              <a:ext uri="{FF2B5EF4-FFF2-40B4-BE49-F238E27FC236}">
                <a16:creationId xmlns:a16="http://schemas.microsoft.com/office/drawing/2014/main" id="{FA183B39-FB02-354F-BD03-CF492913E14C}"/>
              </a:ext>
            </a:extLst>
          </p:cNvPr>
          <p:cNvSpPr>
            <a:spLocks noChangeShapeType="1"/>
          </p:cNvSpPr>
          <p:nvPr/>
        </p:nvSpPr>
        <p:spPr bwMode="auto">
          <a:xfrm>
            <a:off x="2168525" y="3325813"/>
            <a:ext cx="158908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74" name="Line 13">
            <a:extLst>
              <a:ext uri="{FF2B5EF4-FFF2-40B4-BE49-F238E27FC236}">
                <a16:creationId xmlns:a16="http://schemas.microsoft.com/office/drawing/2014/main" id="{F4268F8D-F842-B444-BBC6-4C8DB2D962E1}"/>
              </a:ext>
            </a:extLst>
          </p:cNvPr>
          <p:cNvSpPr>
            <a:spLocks noChangeShapeType="1"/>
          </p:cNvSpPr>
          <p:nvPr/>
        </p:nvSpPr>
        <p:spPr bwMode="auto">
          <a:xfrm>
            <a:off x="2190750" y="3371850"/>
            <a:ext cx="1577975"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75" name="Line 14">
            <a:extLst>
              <a:ext uri="{FF2B5EF4-FFF2-40B4-BE49-F238E27FC236}">
                <a16:creationId xmlns:a16="http://schemas.microsoft.com/office/drawing/2014/main" id="{4A21A587-DA56-BC4A-BFF1-2E16EFD009FF}"/>
              </a:ext>
            </a:extLst>
          </p:cNvPr>
          <p:cNvSpPr>
            <a:spLocks noChangeShapeType="1"/>
          </p:cNvSpPr>
          <p:nvPr/>
        </p:nvSpPr>
        <p:spPr bwMode="auto">
          <a:xfrm>
            <a:off x="2185988" y="3417888"/>
            <a:ext cx="158908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76" name="Line 15">
            <a:extLst>
              <a:ext uri="{FF2B5EF4-FFF2-40B4-BE49-F238E27FC236}">
                <a16:creationId xmlns:a16="http://schemas.microsoft.com/office/drawing/2014/main" id="{6F670DDC-BF72-B349-811B-4D6BF1CD1DED}"/>
              </a:ext>
            </a:extLst>
          </p:cNvPr>
          <p:cNvSpPr>
            <a:spLocks noChangeShapeType="1"/>
          </p:cNvSpPr>
          <p:nvPr/>
        </p:nvSpPr>
        <p:spPr bwMode="auto">
          <a:xfrm>
            <a:off x="2185988" y="3463925"/>
            <a:ext cx="158908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77" name="Line 16">
            <a:extLst>
              <a:ext uri="{FF2B5EF4-FFF2-40B4-BE49-F238E27FC236}">
                <a16:creationId xmlns:a16="http://schemas.microsoft.com/office/drawing/2014/main" id="{AFABA764-2762-7841-A18E-1E134A250EBF}"/>
              </a:ext>
            </a:extLst>
          </p:cNvPr>
          <p:cNvSpPr>
            <a:spLocks noChangeShapeType="1"/>
          </p:cNvSpPr>
          <p:nvPr/>
        </p:nvSpPr>
        <p:spPr bwMode="auto">
          <a:xfrm>
            <a:off x="2203450" y="3508375"/>
            <a:ext cx="1554163"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78" name="Line 17">
            <a:extLst>
              <a:ext uri="{FF2B5EF4-FFF2-40B4-BE49-F238E27FC236}">
                <a16:creationId xmlns:a16="http://schemas.microsoft.com/office/drawing/2014/main" id="{F540A6E8-5F8C-D944-8977-56F7548D0270}"/>
              </a:ext>
            </a:extLst>
          </p:cNvPr>
          <p:cNvSpPr>
            <a:spLocks noChangeShapeType="1"/>
          </p:cNvSpPr>
          <p:nvPr/>
        </p:nvSpPr>
        <p:spPr bwMode="auto">
          <a:xfrm>
            <a:off x="2197100" y="4787900"/>
            <a:ext cx="1577975"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79" name="Line 18">
            <a:extLst>
              <a:ext uri="{FF2B5EF4-FFF2-40B4-BE49-F238E27FC236}">
                <a16:creationId xmlns:a16="http://schemas.microsoft.com/office/drawing/2014/main" id="{CBB33517-EAAA-EB47-A6FA-60C1B8FA1F83}"/>
              </a:ext>
            </a:extLst>
          </p:cNvPr>
          <p:cNvSpPr>
            <a:spLocks noChangeShapeType="1"/>
          </p:cNvSpPr>
          <p:nvPr/>
        </p:nvSpPr>
        <p:spPr bwMode="auto">
          <a:xfrm>
            <a:off x="2190750" y="4832350"/>
            <a:ext cx="158908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80" name="Line 19">
            <a:extLst>
              <a:ext uri="{FF2B5EF4-FFF2-40B4-BE49-F238E27FC236}">
                <a16:creationId xmlns:a16="http://schemas.microsoft.com/office/drawing/2014/main" id="{E6DD6D80-FCBF-8D4C-B830-EDE51D335525}"/>
              </a:ext>
            </a:extLst>
          </p:cNvPr>
          <p:cNvSpPr>
            <a:spLocks noChangeShapeType="1"/>
          </p:cNvSpPr>
          <p:nvPr/>
        </p:nvSpPr>
        <p:spPr bwMode="auto">
          <a:xfrm>
            <a:off x="2190750" y="4878388"/>
            <a:ext cx="158908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81" name="Line 20">
            <a:extLst>
              <a:ext uri="{FF2B5EF4-FFF2-40B4-BE49-F238E27FC236}">
                <a16:creationId xmlns:a16="http://schemas.microsoft.com/office/drawing/2014/main" id="{311D131F-48CB-3545-B7F5-24F4BD6079CA}"/>
              </a:ext>
            </a:extLst>
          </p:cNvPr>
          <p:cNvSpPr>
            <a:spLocks noChangeShapeType="1"/>
          </p:cNvSpPr>
          <p:nvPr/>
        </p:nvSpPr>
        <p:spPr bwMode="auto">
          <a:xfrm>
            <a:off x="2212975" y="4924425"/>
            <a:ext cx="1577975"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82" name="Line 21">
            <a:extLst>
              <a:ext uri="{FF2B5EF4-FFF2-40B4-BE49-F238E27FC236}">
                <a16:creationId xmlns:a16="http://schemas.microsoft.com/office/drawing/2014/main" id="{BA8CD083-9CC2-A54B-A084-447DC84E6F6F}"/>
              </a:ext>
            </a:extLst>
          </p:cNvPr>
          <p:cNvSpPr>
            <a:spLocks noChangeShapeType="1"/>
          </p:cNvSpPr>
          <p:nvPr/>
        </p:nvSpPr>
        <p:spPr bwMode="auto">
          <a:xfrm>
            <a:off x="2206625" y="4970463"/>
            <a:ext cx="158908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83" name="Line 22">
            <a:extLst>
              <a:ext uri="{FF2B5EF4-FFF2-40B4-BE49-F238E27FC236}">
                <a16:creationId xmlns:a16="http://schemas.microsoft.com/office/drawing/2014/main" id="{4BC267F4-2E73-0840-B774-00D0BBDD3B5D}"/>
              </a:ext>
            </a:extLst>
          </p:cNvPr>
          <p:cNvSpPr>
            <a:spLocks noChangeShapeType="1"/>
          </p:cNvSpPr>
          <p:nvPr/>
        </p:nvSpPr>
        <p:spPr bwMode="auto">
          <a:xfrm>
            <a:off x="2206625" y="5016500"/>
            <a:ext cx="158908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84" name="Line 23">
            <a:extLst>
              <a:ext uri="{FF2B5EF4-FFF2-40B4-BE49-F238E27FC236}">
                <a16:creationId xmlns:a16="http://schemas.microsoft.com/office/drawing/2014/main" id="{89A4492F-9FD1-FF44-BF5B-91D70F1EF188}"/>
              </a:ext>
            </a:extLst>
          </p:cNvPr>
          <p:cNvSpPr>
            <a:spLocks noChangeShapeType="1"/>
          </p:cNvSpPr>
          <p:nvPr/>
        </p:nvSpPr>
        <p:spPr bwMode="auto">
          <a:xfrm>
            <a:off x="2224088" y="5060950"/>
            <a:ext cx="1554162"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85" name="Line 24">
            <a:extLst>
              <a:ext uri="{FF2B5EF4-FFF2-40B4-BE49-F238E27FC236}">
                <a16:creationId xmlns:a16="http://schemas.microsoft.com/office/drawing/2014/main" id="{91F501F2-3399-274A-9545-6FA60FCCFB0C}"/>
              </a:ext>
            </a:extLst>
          </p:cNvPr>
          <p:cNvSpPr>
            <a:spLocks noChangeShapeType="1"/>
          </p:cNvSpPr>
          <p:nvPr/>
        </p:nvSpPr>
        <p:spPr bwMode="auto">
          <a:xfrm>
            <a:off x="4654550" y="3554413"/>
            <a:ext cx="1577975"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86" name="Line 25">
            <a:extLst>
              <a:ext uri="{FF2B5EF4-FFF2-40B4-BE49-F238E27FC236}">
                <a16:creationId xmlns:a16="http://schemas.microsoft.com/office/drawing/2014/main" id="{5E6B1E60-ADE7-7946-9E5B-E47477333990}"/>
              </a:ext>
            </a:extLst>
          </p:cNvPr>
          <p:cNvSpPr>
            <a:spLocks noChangeShapeType="1"/>
          </p:cNvSpPr>
          <p:nvPr/>
        </p:nvSpPr>
        <p:spPr bwMode="auto">
          <a:xfrm>
            <a:off x="4649788" y="3598863"/>
            <a:ext cx="158908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87" name="Line 26">
            <a:extLst>
              <a:ext uri="{FF2B5EF4-FFF2-40B4-BE49-F238E27FC236}">
                <a16:creationId xmlns:a16="http://schemas.microsoft.com/office/drawing/2014/main" id="{D1E82431-4A97-BF43-9A3F-938D589463A7}"/>
              </a:ext>
            </a:extLst>
          </p:cNvPr>
          <p:cNvSpPr>
            <a:spLocks noChangeShapeType="1"/>
          </p:cNvSpPr>
          <p:nvPr/>
        </p:nvSpPr>
        <p:spPr bwMode="auto">
          <a:xfrm>
            <a:off x="4649788" y="3644900"/>
            <a:ext cx="158908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88" name="Line 27">
            <a:extLst>
              <a:ext uri="{FF2B5EF4-FFF2-40B4-BE49-F238E27FC236}">
                <a16:creationId xmlns:a16="http://schemas.microsoft.com/office/drawing/2014/main" id="{BEA3FAF4-4240-CA47-8292-986C5D97F012}"/>
              </a:ext>
            </a:extLst>
          </p:cNvPr>
          <p:cNvSpPr>
            <a:spLocks noChangeShapeType="1"/>
          </p:cNvSpPr>
          <p:nvPr/>
        </p:nvSpPr>
        <p:spPr bwMode="auto">
          <a:xfrm>
            <a:off x="4670425" y="3690938"/>
            <a:ext cx="1577975"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89" name="Line 28">
            <a:extLst>
              <a:ext uri="{FF2B5EF4-FFF2-40B4-BE49-F238E27FC236}">
                <a16:creationId xmlns:a16="http://schemas.microsoft.com/office/drawing/2014/main" id="{AE9BC1DA-6D07-C14A-B02F-96CC0FAFEF95}"/>
              </a:ext>
            </a:extLst>
          </p:cNvPr>
          <p:cNvSpPr>
            <a:spLocks noChangeShapeType="1"/>
          </p:cNvSpPr>
          <p:nvPr/>
        </p:nvSpPr>
        <p:spPr bwMode="auto">
          <a:xfrm>
            <a:off x="4665663" y="3736975"/>
            <a:ext cx="158908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90" name="Line 29">
            <a:extLst>
              <a:ext uri="{FF2B5EF4-FFF2-40B4-BE49-F238E27FC236}">
                <a16:creationId xmlns:a16="http://schemas.microsoft.com/office/drawing/2014/main" id="{7B956E2C-A19F-924E-8D9D-E506D6711AC0}"/>
              </a:ext>
            </a:extLst>
          </p:cNvPr>
          <p:cNvSpPr>
            <a:spLocks noChangeShapeType="1"/>
          </p:cNvSpPr>
          <p:nvPr/>
        </p:nvSpPr>
        <p:spPr bwMode="auto">
          <a:xfrm>
            <a:off x="4665663" y="3783013"/>
            <a:ext cx="158908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91" name="Line 30">
            <a:extLst>
              <a:ext uri="{FF2B5EF4-FFF2-40B4-BE49-F238E27FC236}">
                <a16:creationId xmlns:a16="http://schemas.microsoft.com/office/drawing/2014/main" id="{37B50929-BE5B-1747-8D81-EFB6242C9AC8}"/>
              </a:ext>
            </a:extLst>
          </p:cNvPr>
          <p:cNvSpPr>
            <a:spLocks noChangeShapeType="1"/>
          </p:cNvSpPr>
          <p:nvPr/>
        </p:nvSpPr>
        <p:spPr bwMode="auto">
          <a:xfrm>
            <a:off x="4681538" y="3827463"/>
            <a:ext cx="1555750"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92" name="Line 31">
            <a:extLst>
              <a:ext uri="{FF2B5EF4-FFF2-40B4-BE49-F238E27FC236}">
                <a16:creationId xmlns:a16="http://schemas.microsoft.com/office/drawing/2014/main" id="{1A81F076-ABD9-614A-99CF-DBD275D6FC5A}"/>
              </a:ext>
            </a:extLst>
          </p:cNvPr>
          <p:cNvSpPr>
            <a:spLocks noChangeShapeType="1"/>
          </p:cNvSpPr>
          <p:nvPr/>
        </p:nvSpPr>
        <p:spPr bwMode="auto">
          <a:xfrm>
            <a:off x="4632325" y="2490788"/>
            <a:ext cx="1577975"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93" name="Line 32">
            <a:extLst>
              <a:ext uri="{FF2B5EF4-FFF2-40B4-BE49-F238E27FC236}">
                <a16:creationId xmlns:a16="http://schemas.microsoft.com/office/drawing/2014/main" id="{09DC73C4-3AA5-0E45-BA3E-B8B1C009D08B}"/>
              </a:ext>
            </a:extLst>
          </p:cNvPr>
          <p:cNvSpPr>
            <a:spLocks noChangeShapeType="1"/>
          </p:cNvSpPr>
          <p:nvPr/>
        </p:nvSpPr>
        <p:spPr bwMode="auto">
          <a:xfrm>
            <a:off x="4627563" y="2535238"/>
            <a:ext cx="158908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94" name="Line 33">
            <a:extLst>
              <a:ext uri="{FF2B5EF4-FFF2-40B4-BE49-F238E27FC236}">
                <a16:creationId xmlns:a16="http://schemas.microsoft.com/office/drawing/2014/main" id="{18633FBD-7DCD-C34B-A60E-6FCA79FD2C8B}"/>
              </a:ext>
            </a:extLst>
          </p:cNvPr>
          <p:cNvSpPr>
            <a:spLocks noChangeShapeType="1"/>
          </p:cNvSpPr>
          <p:nvPr/>
        </p:nvSpPr>
        <p:spPr bwMode="auto">
          <a:xfrm>
            <a:off x="4627563" y="2581275"/>
            <a:ext cx="158908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95" name="Line 34">
            <a:extLst>
              <a:ext uri="{FF2B5EF4-FFF2-40B4-BE49-F238E27FC236}">
                <a16:creationId xmlns:a16="http://schemas.microsoft.com/office/drawing/2014/main" id="{30545B07-B023-674D-98FD-B8C0BEC251EA}"/>
              </a:ext>
            </a:extLst>
          </p:cNvPr>
          <p:cNvSpPr>
            <a:spLocks noChangeShapeType="1"/>
          </p:cNvSpPr>
          <p:nvPr/>
        </p:nvSpPr>
        <p:spPr bwMode="auto">
          <a:xfrm>
            <a:off x="4648200" y="2627313"/>
            <a:ext cx="1577975"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96" name="Line 35">
            <a:extLst>
              <a:ext uri="{FF2B5EF4-FFF2-40B4-BE49-F238E27FC236}">
                <a16:creationId xmlns:a16="http://schemas.microsoft.com/office/drawing/2014/main" id="{82234E61-FD1E-CF40-A003-C60667107A58}"/>
              </a:ext>
            </a:extLst>
          </p:cNvPr>
          <p:cNvSpPr>
            <a:spLocks noChangeShapeType="1"/>
          </p:cNvSpPr>
          <p:nvPr/>
        </p:nvSpPr>
        <p:spPr bwMode="auto">
          <a:xfrm>
            <a:off x="4641850" y="2673350"/>
            <a:ext cx="158908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97" name="Line 36">
            <a:extLst>
              <a:ext uri="{FF2B5EF4-FFF2-40B4-BE49-F238E27FC236}">
                <a16:creationId xmlns:a16="http://schemas.microsoft.com/office/drawing/2014/main" id="{D7671C3B-41F0-1E4B-8928-2327781717F6}"/>
              </a:ext>
            </a:extLst>
          </p:cNvPr>
          <p:cNvSpPr>
            <a:spLocks noChangeShapeType="1"/>
          </p:cNvSpPr>
          <p:nvPr/>
        </p:nvSpPr>
        <p:spPr bwMode="auto">
          <a:xfrm>
            <a:off x="4641850" y="2719388"/>
            <a:ext cx="158908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98" name="Line 37">
            <a:extLst>
              <a:ext uri="{FF2B5EF4-FFF2-40B4-BE49-F238E27FC236}">
                <a16:creationId xmlns:a16="http://schemas.microsoft.com/office/drawing/2014/main" id="{05514DAD-B25D-E44B-B435-39395442D6C7}"/>
              </a:ext>
            </a:extLst>
          </p:cNvPr>
          <p:cNvSpPr>
            <a:spLocks noChangeShapeType="1"/>
          </p:cNvSpPr>
          <p:nvPr/>
        </p:nvSpPr>
        <p:spPr bwMode="auto">
          <a:xfrm>
            <a:off x="4659313" y="2763838"/>
            <a:ext cx="1555750"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99" name="Line 38">
            <a:extLst>
              <a:ext uri="{FF2B5EF4-FFF2-40B4-BE49-F238E27FC236}">
                <a16:creationId xmlns:a16="http://schemas.microsoft.com/office/drawing/2014/main" id="{DE829763-D80B-564E-BAC7-7524BE69AF2C}"/>
              </a:ext>
            </a:extLst>
          </p:cNvPr>
          <p:cNvSpPr>
            <a:spLocks noChangeShapeType="1"/>
          </p:cNvSpPr>
          <p:nvPr/>
        </p:nvSpPr>
        <p:spPr bwMode="auto">
          <a:xfrm flipV="1">
            <a:off x="1506538" y="2049463"/>
            <a:ext cx="0" cy="30607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00" name="Rectangle 39">
            <a:extLst>
              <a:ext uri="{FF2B5EF4-FFF2-40B4-BE49-F238E27FC236}">
                <a16:creationId xmlns:a16="http://schemas.microsoft.com/office/drawing/2014/main" id="{B9D24073-387C-EF4B-90C6-BAF5FE8A981F}"/>
              </a:ext>
            </a:extLst>
          </p:cNvPr>
          <p:cNvSpPr>
            <a:spLocks noChangeArrowheads="1"/>
          </p:cNvSpPr>
          <p:nvPr/>
        </p:nvSpPr>
        <p:spPr bwMode="auto">
          <a:xfrm rot="-5400000">
            <a:off x="722313" y="3419475"/>
            <a:ext cx="1143000" cy="349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000" i="1">
                <a:latin typeface="Times New Roman" panose="02020603050405020304" pitchFamily="18" charset="0"/>
              </a:rPr>
              <a:t>ENERGY</a:t>
            </a:r>
          </a:p>
        </p:txBody>
      </p:sp>
      <p:sp>
        <p:nvSpPr>
          <p:cNvPr id="41001" name="Rectangle 40">
            <a:extLst>
              <a:ext uri="{FF2B5EF4-FFF2-40B4-BE49-F238E27FC236}">
                <a16:creationId xmlns:a16="http://schemas.microsoft.com/office/drawing/2014/main" id="{600667DA-ABBB-754F-8BAF-58529A677497}"/>
              </a:ext>
            </a:extLst>
          </p:cNvPr>
          <p:cNvSpPr>
            <a:spLocks noChangeArrowheads="1"/>
          </p:cNvSpPr>
          <p:nvPr/>
        </p:nvSpPr>
        <p:spPr bwMode="auto">
          <a:xfrm>
            <a:off x="1581150" y="4694238"/>
            <a:ext cx="401638"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latin typeface="Times New Roman" panose="02020603050405020304" pitchFamily="18" charset="0"/>
              </a:rPr>
              <a:t>S</a:t>
            </a:r>
            <a:r>
              <a:rPr lang="en-US" altLang="en-US" sz="2400" baseline="-25000">
                <a:latin typeface="Times New Roman" panose="02020603050405020304" pitchFamily="18" charset="0"/>
              </a:rPr>
              <a:t>0</a:t>
            </a:r>
          </a:p>
        </p:txBody>
      </p:sp>
      <p:sp>
        <p:nvSpPr>
          <p:cNvPr id="41002" name="Rectangle 41">
            <a:extLst>
              <a:ext uri="{FF2B5EF4-FFF2-40B4-BE49-F238E27FC236}">
                <a16:creationId xmlns:a16="http://schemas.microsoft.com/office/drawing/2014/main" id="{3B0732CD-E2A6-6E4F-851B-282E1507D52E}"/>
              </a:ext>
            </a:extLst>
          </p:cNvPr>
          <p:cNvSpPr>
            <a:spLocks noChangeArrowheads="1"/>
          </p:cNvSpPr>
          <p:nvPr/>
        </p:nvSpPr>
        <p:spPr bwMode="auto">
          <a:xfrm>
            <a:off x="1593850" y="3094038"/>
            <a:ext cx="40322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latin typeface="Times New Roman" panose="02020603050405020304" pitchFamily="18" charset="0"/>
              </a:rPr>
              <a:t>S</a:t>
            </a:r>
            <a:r>
              <a:rPr lang="en-US" altLang="en-US" sz="2400" baseline="-25000">
                <a:latin typeface="Times New Roman" panose="02020603050405020304" pitchFamily="18" charset="0"/>
              </a:rPr>
              <a:t>1</a:t>
            </a:r>
          </a:p>
        </p:txBody>
      </p:sp>
      <p:sp>
        <p:nvSpPr>
          <p:cNvPr id="41003" name="Rectangle 42">
            <a:extLst>
              <a:ext uri="{FF2B5EF4-FFF2-40B4-BE49-F238E27FC236}">
                <a16:creationId xmlns:a16="http://schemas.microsoft.com/office/drawing/2014/main" id="{90A12E80-610C-D54C-A28F-17B7C55C2E2A}"/>
              </a:ext>
            </a:extLst>
          </p:cNvPr>
          <p:cNvSpPr>
            <a:spLocks noChangeArrowheads="1"/>
          </p:cNvSpPr>
          <p:nvPr/>
        </p:nvSpPr>
        <p:spPr bwMode="auto">
          <a:xfrm>
            <a:off x="1608138" y="1890713"/>
            <a:ext cx="40322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latin typeface="Times New Roman" panose="02020603050405020304" pitchFamily="18" charset="0"/>
              </a:rPr>
              <a:t>S</a:t>
            </a:r>
            <a:r>
              <a:rPr lang="en-US" altLang="en-US" sz="2400" baseline="-25000">
                <a:latin typeface="Times New Roman" panose="02020603050405020304" pitchFamily="18" charset="0"/>
              </a:rPr>
              <a:t>2</a:t>
            </a:r>
          </a:p>
        </p:txBody>
      </p:sp>
      <p:sp>
        <p:nvSpPr>
          <p:cNvPr id="41004" name="Rectangle 43">
            <a:extLst>
              <a:ext uri="{FF2B5EF4-FFF2-40B4-BE49-F238E27FC236}">
                <a16:creationId xmlns:a16="http://schemas.microsoft.com/office/drawing/2014/main" id="{6EC8E655-5F9F-ED49-994B-285756490E03}"/>
              </a:ext>
            </a:extLst>
          </p:cNvPr>
          <p:cNvSpPr>
            <a:spLocks noChangeArrowheads="1"/>
          </p:cNvSpPr>
          <p:nvPr/>
        </p:nvSpPr>
        <p:spPr bwMode="auto">
          <a:xfrm>
            <a:off x="6670675" y="2317750"/>
            <a:ext cx="41592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latin typeface="Times New Roman" panose="02020603050405020304" pitchFamily="18" charset="0"/>
              </a:rPr>
              <a:t>T</a:t>
            </a:r>
            <a:r>
              <a:rPr lang="en-US" altLang="en-US" sz="2400" baseline="-25000">
                <a:latin typeface="Times New Roman" panose="02020603050405020304" pitchFamily="18" charset="0"/>
              </a:rPr>
              <a:t>2</a:t>
            </a:r>
          </a:p>
        </p:txBody>
      </p:sp>
      <p:sp>
        <p:nvSpPr>
          <p:cNvPr id="41005" name="Rectangle 44">
            <a:extLst>
              <a:ext uri="{FF2B5EF4-FFF2-40B4-BE49-F238E27FC236}">
                <a16:creationId xmlns:a16="http://schemas.microsoft.com/office/drawing/2014/main" id="{78AB1F78-8D4D-C248-B6A3-10EC7D388A96}"/>
              </a:ext>
            </a:extLst>
          </p:cNvPr>
          <p:cNvSpPr>
            <a:spLocks noChangeArrowheads="1"/>
          </p:cNvSpPr>
          <p:nvPr/>
        </p:nvSpPr>
        <p:spPr bwMode="auto">
          <a:xfrm>
            <a:off x="6623050" y="3446463"/>
            <a:ext cx="417513"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latin typeface="Times New Roman" panose="02020603050405020304" pitchFamily="18" charset="0"/>
              </a:rPr>
              <a:t>T</a:t>
            </a:r>
            <a:r>
              <a:rPr lang="en-US" altLang="en-US" sz="2400" baseline="-25000">
                <a:latin typeface="Times New Roman" panose="02020603050405020304" pitchFamily="18" charset="0"/>
              </a:rPr>
              <a:t>1</a:t>
            </a:r>
          </a:p>
        </p:txBody>
      </p:sp>
      <p:sp>
        <p:nvSpPr>
          <p:cNvPr id="41006" name="Line 45">
            <a:extLst>
              <a:ext uri="{FF2B5EF4-FFF2-40B4-BE49-F238E27FC236}">
                <a16:creationId xmlns:a16="http://schemas.microsoft.com/office/drawing/2014/main" id="{4DA5C6F0-4D44-784C-A541-442525FD889A}"/>
              </a:ext>
            </a:extLst>
          </p:cNvPr>
          <p:cNvSpPr>
            <a:spLocks noChangeShapeType="1"/>
          </p:cNvSpPr>
          <p:nvPr/>
        </p:nvSpPr>
        <p:spPr bwMode="auto">
          <a:xfrm flipV="1">
            <a:off x="2422525" y="3276600"/>
            <a:ext cx="0" cy="1697038"/>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07" name="Line 46">
            <a:extLst>
              <a:ext uri="{FF2B5EF4-FFF2-40B4-BE49-F238E27FC236}">
                <a16:creationId xmlns:a16="http://schemas.microsoft.com/office/drawing/2014/main" id="{383F3070-E372-2A4E-B948-4F5FC45CA361}"/>
              </a:ext>
            </a:extLst>
          </p:cNvPr>
          <p:cNvSpPr>
            <a:spLocks noChangeShapeType="1"/>
          </p:cNvSpPr>
          <p:nvPr/>
        </p:nvSpPr>
        <p:spPr bwMode="auto">
          <a:xfrm>
            <a:off x="2925763" y="3540125"/>
            <a:ext cx="0" cy="13970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08" name="Rectangle 47">
            <a:extLst>
              <a:ext uri="{FF2B5EF4-FFF2-40B4-BE49-F238E27FC236}">
                <a16:creationId xmlns:a16="http://schemas.microsoft.com/office/drawing/2014/main" id="{D653A669-2C35-2040-B916-7DBB5C0720B3}"/>
              </a:ext>
            </a:extLst>
          </p:cNvPr>
          <p:cNvSpPr>
            <a:spLocks noChangeArrowheads="1"/>
          </p:cNvSpPr>
          <p:nvPr/>
        </p:nvSpPr>
        <p:spPr bwMode="auto">
          <a:xfrm>
            <a:off x="2005013" y="3917950"/>
            <a:ext cx="423862" cy="27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200">
                <a:latin typeface="Times New Roman" panose="02020603050405020304" pitchFamily="18" charset="0"/>
              </a:rPr>
              <a:t>ABS</a:t>
            </a:r>
          </a:p>
        </p:txBody>
      </p:sp>
      <p:sp>
        <p:nvSpPr>
          <p:cNvPr id="41009" name="Rectangle 48">
            <a:extLst>
              <a:ext uri="{FF2B5EF4-FFF2-40B4-BE49-F238E27FC236}">
                <a16:creationId xmlns:a16="http://schemas.microsoft.com/office/drawing/2014/main" id="{D80D489E-8139-DE4E-B49A-D6D5256410C7}"/>
              </a:ext>
            </a:extLst>
          </p:cNvPr>
          <p:cNvSpPr>
            <a:spLocks noChangeArrowheads="1"/>
          </p:cNvSpPr>
          <p:nvPr/>
        </p:nvSpPr>
        <p:spPr bwMode="auto">
          <a:xfrm>
            <a:off x="2914650" y="3924300"/>
            <a:ext cx="317500" cy="27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200">
                <a:latin typeface="Times New Roman" panose="02020603050405020304" pitchFamily="18" charset="0"/>
              </a:rPr>
              <a:t>FL</a:t>
            </a:r>
          </a:p>
        </p:txBody>
      </p:sp>
      <p:sp>
        <p:nvSpPr>
          <p:cNvPr id="41010" name="Line 49">
            <a:extLst>
              <a:ext uri="{FF2B5EF4-FFF2-40B4-BE49-F238E27FC236}">
                <a16:creationId xmlns:a16="http://schemas.microsoft.com/office/drawing/2014/main" id="{974636C4-B765-FA44-AA15-83D486B87F70}"/>
              </a:ext>
            </a:extLst>
          </p:cNvPr>
          <p:cNvSpPr>
            <a:spLocks noChangeShapeType="1"/>
          </p:cNvSpPr>
          <p:nvPr/>
        </p:nvSpPr>
        <p:spPr bwMode="auto">
          <a:xfrm>
            <a:off x="3481388" y="3532188"/>
            <a:ext cx="0" cy="123825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11" name="Rectangle 50">
            <a:extLst>
              <a:ext uri="{FF2B5EF4-FFF2-40B4-BE49-F238E27FC236}">
                <a16:creationId xmlns:a16="http://schemas.microsoft.com/office/drawing/2014/main" id="{A1D91875-8C58-314B-8DDB-3A05DA903ABC}"/>
              </a:ext>
            </a:extLst>
          </p:cNvPr>
          <p:cNvSpPr>
            <a:spLocks noChangeArrowheads="1"/>
          </p:cNvSpPr>
          <p:nvPr/>
        </p:nvSpPr>
        <p:spPr bwMode="auto">
          <a:xfrm>
            <a:off x="3514725" y="3938588"/>
            <a:ext cx="365125" cy="271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200">
                <a:latin typeface="Times New Roman" panose="02020603050405020304" pitchFamily="18" charset="0"/>
              </a:rPr>
              <a:t>I.C.</a:t>
            </a:r>
          </a:p>
        </p:txBody>
      </p:sp>
      <p:sp>
        <p:nvSpPr>
          <p:cNvPr id="41012" name="Rectangle 51">
            <a:extLst>
              <a:ext uri="{FF2B5EF4-FFF2-40B4-BE49-F238E27FC236}">
                <a16:creationId xmlns:a16="http://schemas.microsoft.com/office/drawing/2014/main" id="{B81012BE-67AA-884F-9497-EE993F810DBE}"/>
              </a:ext>
            </a:extLst>
          </p:cNvPr>
          <p:cNvSpPr>
            <a:spLocks noChangeArrowheads="1"/>
          </p:cNvSpPr>
          <p:nvPr/>
        </p:nvSpPr>
        <p:spPr bwMode="auto">
          <a:xfrm>
            <a:off x="2730500" y="5511800"/>
            <a:ext cx="4914900"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900" i="1">
                <a:latin typeface="Times New Roman" panose="02020603050405020304" pitchFamily="18" charset="0"/>
              </a:rPr>
              <a:t>ABS - Absorbance		S 0.1.2 - Singlet Electronic Energy Levels</a:t>
            </a:r>
          </a:p>
          <a:p>
            <a:pPr>
              <a:spcBef>
                <a:spcPct val="0"/>
              </a:spcBef>
              <a:buFontTx/>
              <a:buNone/>
            </a:pPr>
            <a:r>
              <a:rPr lang="en-US" altLang="en-US" sz="900" i="1">
                <a:latin typeface="Times New Roman" panose="02020603050405020304" pitchFamily="18" charset="0"/>
              </a:rPr>
              <a:t>FL - Fluorescence		T 1,2    - Corresponding Triplet States</a:t>
            </a:r>
          </a:p>
          <a:p>
            <a:pPr>
              <a:spcBef>
                <a:spcPct val="0"/>
              </a:spcBef>
              <a:buFontTx/>
              <a:buNone/>
            </a:pPr>
            <a:r>
              <a:rPr lang="en-US" altLang="en-US" sz="900" i="1">
                <a:latin typeface="Times New Roman" panose="02020603050405020304" pitchFamily="18" charset="0"/>
              </a:rPr>
              <a:t>I.C.- Nonradiative Internal Conversion	IsC      - Intersystem Crossing	PH  - Phosphorescence</a:t>
            </a:r>
          </a:p>
        </p:txBody>
      </p:sp>
      <p:sp>
        <p:nvSpPr>
          <p:cNvPr id="41013" name="Line 52">
            <a:extLst>
              <a:ext uri="{FF2B5EF4-FFF2-40B4-BE49-F238E27FC236}">
                <a16:creationId xmlns:a16="http://schemas.microsoft.com/office/drawing/2014/main" id="{3B3F12F0-3AC8-F145-BAB1-FF732AB5562C}"/>
              </a:ext>
            </a:extLst>
          </p:cNvPr>
          <p:cNvSpPr>
            <a:spLocks noChangeShapeType="1"/>
          </p:cNvSpPr>
          <p:nvPr/>
        </p:nvSpPr>
        <p:spPr bwMode="auto">
          <a:xfrm>
            <a:off x="3822700" y="3533775"/>
            <a:ext cx="773113" cy="26035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14" name="Line 53">
            <a:extLst>
              <a:ext uri="{FF2B5EF4-FFF2-40B4-BE49-F238E27FC236}">
                <a16:creationId xmlns:a16="http://schemas.microsoft.com/office/drawing/2014/main" id="{7910058F-FDB0-3249-AEA9-4A24D7CBF520}"/>
              </a:ext>
            </a:extLst>
          </p:cNvPr>
          <p:cNvSpPr>
            <a:spLocks noChangeShapeType="1"/>
          </p:cNvSpPr>
          <p:nvPr/>
        </p:nvSpPr>
        <p:spPr bwMode="auto">
          <a:xfrm flipH="1">
            <a:off x="3827463" y="3868738"/>
            <a:ext cx="811212" cy="985837"/>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15" name="Line 54">
            <a:extLst>
              <a:ext uri="{FF2B5EF4-FFF2-40B4-BE49-F238E27FC236}">
                <a16:creationId xmlns:a16="http://schemas.microsoft.com/office/drawing/2014/main" id="{F595A82B-2173-B94C-8AB3-6032E0D39617}"/>
              </a:ext>
            </a:extLst>
          </p:cNvPr>
          <p:cNvSpPr>
            <a:spLocks noChangeShapeType="1"/>
          </p:cNvSpPr>
          <p:nvPr/>
        </p:nvSpPr>
        <p:spPr bwMode="auto">
          <a:xfrm flipH="1">
            <a:off x="3917950" y="3883025"/>
            <a:ext cx="911225" cy="116205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16" name="Rectangle 55">
            <a:extLst>
              <a:ext uri="{FF2B5EF4-FFF2-40B4-BE49-F238E27FC236}">
                <a16:creationId xmlns:a16="http://schemas.microsoft.com/office/drawing/2014/main" id="{F2A84D5A-6342-C448-8325-5FDF98400A93}"/>
              </a:ext>
            </a:extLst>
          </p:cNvPr>
          <p:cNvSpPr>
            <a:spLocks noChangeArrowheads="1"/>
          </p:cNvSpPr>
          <p:nvPr/>
        </p:nvSpPr>
        <p:spPr bwMode="auto">
          <a:xfrm>
            <a:off x="3889375" y="3322638"/>
            <a:ext cx="347663" cy="271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200">
                <a:latin typeface="Times New Roman" panose="02020603050405020304" pitchFamily="18" charset="0"/>
              </a:rPr>
              <a:t>IsC</a:t>
            </a:r>
          </a:p>
        </p:txBody>
      </p:sp>
      <p:sp>
        <p:nvSpPr>
          <p:cNvPr id="41017" name="Rectangle 56">
            <a:extLst>
              <a:ext uri="{FF2B5EF4-FFF2-40B4-BE49-F238E27FC236}">
                <a16:creationId xmlns:a16="http://schemas.microsoft.com/office/drawing/2014/main" id="{E4C40847-E559-3147-B503-3B3F0C9293B5}"/>
              </a:ext>
            </a:extLst>
          </p:cNvPr>
          <p:cNvSpPr>
            <a:spLocks noChangeArrowheads="1"/>
          </p:cNvSpPr>
          <p:nvPr/>
        </p:nvSpPr>
        <p:spPr bwMode="auto">
          <a:xfrm>
            <a:off x="4514850" y="4298950"/>
            <a:ext cx="347663" cy="27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200">
                <a:latin typeface="Times New Roman" panose="02020603050405020304" pitchFamily="18" charset="0"/>
              </a:rPr>
              <a:t>IsC</a:t>
            </a:r>
          </a:p>
        </p:txBody>
      </p:sp>
      <p:sp>
        <p:nvSpPr>
          <p:cNvPr id="41018" name="Rectangle 57">
            <a:extLst>
              <a:ext uri="{FF2B5EF4-FFF2-40B4-BE49-F238E27FC236}">
                <a16:creationId xmlns:a16="http://schemas.microsoft.com/office/drawing/2014/main" id="{1C478D44-8503-4941-A23D-33252B730277}"/>
              </a:ext>
            </a:extLst>
          </p:cNvPr>
          <p:cNvSpPr>
            <a:spLocks noChangeArrowheads="1"/>
          </p:cNvSpPr>
          <p:nvPr/>
        </p:nvSpPr>
        <p:spPr bwMode="auto">
          <a:xfrm>
            <a:off x="3995738" y="4054475"/>
            <a:ext cx="333375" cy="27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200">
                <a:latin typeface="Times New Roman" panose="02020603050405020304" pitchFamily="18" charset="0"/>
              </a:rPr>
              <a:t>PH</a:t>
            </a:r>
          </a:p>
        </p:txBody>
      </p:sp>
      <p:sp>
        <p:nvSpPr>
          <p:cNvPr id="41019" name="Rectangle 58">
            <a:extLst>
              <a:ext uri="{FF2B5EF4-FFF2-40B4-BE49-F238E27FC236}">
                <a16:creationId xmlns:a16="http://schemas.microsoft.com/office/drawing/2014/main" id="{093C3414-BFEA-354D-BDF8-9A705E23CCE2}"/>
              </a:ext>
            </a:extLst>
          </p:cNvPr>
          <p:cNvSpPr>
            <a:spLocks noChangeArrowheads="1"/>
          </p:cNvSpPr>
          <p:nvPr/>
        </p:nvSpPr>
        <p:spPr bwMode="auto">
          <a:xfrm>
            <a:off x="4619625" y="4786313"/>
            <a:ext cx="1585913" cy="271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200">
                <a:latin typeface="Times New Roman" panose="02020603050405020304" pitchFamily="18" charset="0"/>
              </a:rPr>
              <a:t>[Vibrational sublevels]</a:t>
            </a:r>
          </a:p>
        </p:txBody>
      </p:sp>
      <p:sp>
        <p:nvSpPr>
          <p:cNvPr id="41020" name="Rectangle 59">
            <a:extLst>
              <a:ext uri="{FF2B5EF4-FFF2-40B4-BE49-F238E27FC236}">
                <a16:creationId xmlns:a16="http://schemas.microsoft.com/office/drawing/2014/main" id="{E516D007-BC48-FB44-A714-1C6E680946EF}"/>
              </a:ext>
            </a:extLst>
          </p:cNvPr>
          <p:cNvSpPr>
            <a:spLocks noChangeArrowheads="1"/>
          </p:cNvSpPr>
          <p:nvPr/>
        </p:nvSpPr>
        <p:spPr bwMode="auto">
          <a:xfrm>
            <a:off x="3340100" y="1065213"/>
            <a:ext cx="224472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i="1">
                <a:latin typeface="Times New Roman" panose="02020603050405020304" pitchFamily="18" charset="0"/>
              </a:rPr>
              <a:t>Jablonski Diagram</a:t>
            </a:r>
          </a:p>
        </p:txBody>
      </p:sp>
      <p:sp>
        <p:nvSpPr>
          <p:cNvPr id="41021" name="Line 60">
            <a:extLst>
              <a:ext uri="{FF2B5EF4-FFF2-40B4-BE49-F238E27FC236}">
                <a16:creationId xmlns:a16="http://schemas.microsoft.com/office/drawing/2014/main" id="{3524C686-4437-994B-B3B3-5A9D80AF65BF}"/>
              </a:ext>
            </a:extLst>
          </p:cNvPr>
          <p:cNvSpPr>
            <a:spLocks noChangeShapeType="1"/>
          </p:cNvSpPr>
          <p:nvPr/>
        </p:nvSpPr>
        <p:spPr bwMode="auto">
          <a:xfrm flipV="1">
            <a:off x="3803650" y="2000250"/>
            <a:ext cx="1079500" cy="95250"/>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22" name="Line 61">
            <a:extLst>
              <a:ext uri="{FF2B5EF4-FFF2-40B4-BE49-F238E27FC236}">
                <a16:creationId xmlns:a16="http://schemas.microsoft.com/office/drawing/2014/main" id="{195B721D-1641-E84F-BD37-31511F8C2D7C}"/>
              </a:ext>
            </a:extLst>
          </p:cNvPr>
          <p:cNvSpPr>
            <a:spLocks noChangeShapeType="1"/>
          </p:cNvSpPr>
          <p:nvPr/>
        </p:nvSpPr>
        <p:spPr bwMode="auto">
          <a:xfrm flipV="1">
            <a:off x="3810000" y="2006600"/>
            <a:ext cx="1073150" cy="241300"/>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23" name="Rectangle 62">
            <a:extLst>
              <a:ext uri="{FF2B5EF4-FFF2-40B4-BE49-F238E27FC236}">
                <a16:creationId xmlns:a16="http://schemas.microsoft.com/office/drawing/2014/main" id="{A987C459-3BFC-EA4E-994A-497EF3CD0AB1}"/>
              </a:ext>
            </a:extLst>
          </p:cNvPr>
          <p:cNvSpPr>
            <a:spLocks noChangeArrowheads="1"/>
          </p:cNvSpPr>
          <p:nvPr/>
        </p:nvSpPr>
        <p:spPr bwMode="auto">
          <a:xfrm>
            <a:off x="4881563" y="1844675"/>
            <a:ext cx="1535112" cy="27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200" i="1">
                <a:latin typeface="Times New Roman" panose="02020603050405020304" pitchFamily="18" charset="0"/>
              </a:rPr>
              <a:t>Vibrational energy levels</a:t>
            </a:r>
          </a:p>
        </p:txBody>
      </p:sp>
      <p:sp>
        <p:nvSpPr>
          <p:cNvPr id="41024" name="Line 63">
            <a:extLst>
              <a:ext uri="{FF2B5EF4-FFF2-40B4-BE49-F238E27FC236}">
                <a16:creationId xmlns:a16="http://schemas.microsoft.com/office/drawing/2014/main" id="{A0A0FB7A-F7AA-E541-AAC3-87B4DC76195B}"/>
              </a:ext>
            </a:extLst>
          </p:cNvPr>
          <p:cNvSpPr>
            <a:spLocks noChangeShapeType="1"/>
          </p:cNvSpPr>
          <p:nvPr/>
        </p:nvSpPr>
        <p:spPr bwMode="auto">
          <a:xfrm flipV="1">
            <a:off x="3816350" y="2146300"/>
            <a:ext cx="1100138" cy="1905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25" name="Rectangle 64">
            <a:extLst>
              <a:ext uri="{FF2B5EF4-FFF2-40B4-BE49-F238E27FC236}">
                <a16:creationId xmlns:a16="http://schemas.microsoft.com/office/drawing/2014/main" id="{E3B77031-E2DF-8C40-8BDC-B6981444D0B1}"/>
              </a:ext>
            </a:extLst>
          </p:cNvPr>
          <p:cNvSpPr>
            <a:spLocks noChangeArrowheads="1"/>
          </p:cNvSpPr>
          <p:nvPr/>
        </p:nvSpPr>
        <p:spPr bwMode="auto">
          <a:xfrm>
            <a:off x="4875213" y="2022475"/>
            <a:ext cx="1482725" cy="27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200" i="1">
                <a:latin typeface="Times New Roman" panose="02020603050405020304" pitchFamily="18" charset="0"/>
              </a:rPr>
              <a:t>Rotational energy levels</a:t>
            </a:r>
          </a:p>
        </p:txBody>
      </p:sp>
      <p:sp>
        <p:nvSpPr>
          <p:cNvPr id="41026" name="Line 65">
            <a:extLst>
              <a:ext uri="{FF2B5EF4-FFF2-40B4-BE49-F238E27FC236}">
                <a16:creationId xmlns:a16="http://schemas.microsoft.com/office/drawing/2014/main" id="{9C99AB55-21C7-E74E-99A3-A19A68811D0E}"/>
              </a:ext>
            </a:extLst>
          </p:cNvPr>
          <p:cNvSpPr>
            <a:spLocks noChangeShapeType="1"/>
          </p:cNvSpPr>
          <p:nvPr/>
        </p:nvSpPr>
        <p:spPr bwMode="auto">
          <a:xfrm flipV="1">
            <a:off x="3810000" y="2324100"/>
            <a:ext cx="1100138" cy="635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027" name="Rectangle 66">
            <a:extLst>
              <a:ext uri="{FF2B5EF4-FFF2-40B4-BE49-F238E27FC236}">
                <a16:creationId xmlns:a16="http://schemas.microsoft.com/office/drawing/2014/main" id="{A712804D-47C5-0146-B82D-D175CDF3D992}"/>
              </a:ext>
            </a:extLst>
          </p:cNvPr>
          <p:cNvSpPr>
            <a:spLocks noChangeArrowheads="1"/>
          </p:cNvSpPr>
          <p:nvPr/>
        </p:nvSpPr>
        <p:spPr bwMode="auto">
          <a:xfrm>
            <a:off x="4897438" y="2193925"/>
            <a:ext cx="1476375" cy="27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200" i="1">
                <a:latin typeface="Times New Roman" panose="02020603050405020304" pitchFamily="18" charset="0"/>
              </a:rPr>
              <a:t>Electronic energy levels</a:t>
            </a:r>
          </a:p>
        </p:txBody>
      </p:sp>
      <p:sp>
        <p:nvSpPr>
          <p:cNvPr id="41028" name="Rectangle 67">
            <a:extLst>
              <a:ext uri="{FF2B5EF4-FFF2-40B4-BE49-F238E27FC236}">
                <a16:creationId xmlns:a16="http://schemas.microsoft.com/office/drawing/2014/main" id="{20606110-D636-394C-A7A5-5DE71C2DDF2F}"/>
              </a:ext>
            </a:extLst>
          </p:cNvPr>
          <p:cNvSpPr>
            <a:spLocks noChangeArrowheads="1"/>
          </p:cNvSpPr>
          <p:nvPr/>
        </p:nvSpPr>
        <p:spPr bwMode="auto">
          <a:xfrm>
            <a:off x="2222500" y="1524000"/>
            <a:ext cx="1173163"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600" b="1" i="1">
                <a:latin typeface="Times New Roman" panose="02020603050405020304" pitchFamily="18" charset="0"/>
              </a:rPr>
              <a:t>Singlet States</a:t>
            </a:r>
          </a:p>
        </p:txBody>
      </p:sp>
      <p:sp>
        <p:nvSpPr>
          <p:cNvPr id="41029" name="Rectangle 68">
            <a:extLst>
              <a:ext uri="{FF2B5EF4-FFF2-40B4-BE49-F238E27FC236}">
                <a16:creationId xmlns:a16="http://schemas.microsoft.com/office/drawing/2014/main" id="{A7778BBB-468C-0348-B8D6-6E1402DCECE8}"/>
              </a:ext>
            </a:extLst>
          </p:cNvPr>
          <p:cNvSpPr>
            <a:spLocks noChangeArrowheads="1"/>
          </p:cNvSpPr>
          <p:nvPr/>
        </p:nvSpPr>
        <p:spPr bwMode="auto">
          <a:xfrm>
            <a:off x="4921250" y="1524000"/>
            <a:ext cx="1152525"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600" b="1" i="1">
                <a:latin typeface="Times New Roman" panose="02020603050405020304" pitchFamily="18" charset="0"/>
              </a:rPr>
              <a:t>Triplet States</a:t>
            </a:r>
          </a:p>
        </p:txBody>
      </p:sp>
      <p:sp>
        <p:nvSpPr>
          <p:cNvPr id="41030" name="Text Box 69">
            <a:extLst>
              <a:ext uri="{FF2B5EF4-FFF2-40B4-BE49-F238E27FC236}">
                <a16:creationId xmlns:a16="http://schemas.microsoft.com/office/drawing/2014/main" id="{1C7BF0B9-5706-3745-A2FA-A9B5B0D423F5}"/>
              </a:ext>
            </a:extLst>
          </p:cNvPr>
          <p:cNvSpPr txBox="1">
            <a:spLocks noChangeArrowheads="1"/>
          </p:cNvSpPr>
          <p:nvPr/>
        </p:nvSpPr>
        <p:spPr bwMode="auto">
          <a:xfrm>
            <a:off x="7315200" y="5181600"/>
            <a:ext cx="1692275" cy="496888"/>
          </a:xfrm>
          <a:prstGeom prst="rect">
            <a:avLst/>
          </a:prstGeom>
          <a:noFill/>
          <a:ln>
            <a:noFill/>
          </a:ln>
          <a:effectLst/>
          <a:extLst>
            <a:ext uri="{909E8E84-426E-40DD-AFC4-6F175D3DCCD1}">
              <a14:hiddenFill xmlns:a14="http://schemas.microsoft.com/office/drawing/2010/main">
                <a:solidFill>
                  <a:srgbClr val="CCEC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70000"/>
              </a:lnSpc>
              <a:spcBef>
                <a:spcPct val="50000"/>
              </a:spcBef>
              <a:buFontTx/>
              <a:buNone/>
            </a:pPr>
            <a:r>
              <a:rPr lang="en-US" altLang="en-US" sz="1400">
                <a:latin typeface="Times New Roman" panose="02020603050405020304" pitchFamily="18" charset="0"/>
                <a:sym typeface="Symbol" pitchFamily="2" charset="2"/>
              </a:rPr>
              <a:t>3</a:t>
            </a:r>
            <a:r>
              <a:rPr lang="en-US" altLang="en-US" sz="1400" baseline="30000">
                <a:latin typeface="Times New Roman" panose="02020603050405020304" pitchFamily="18" charset="0"/>
                <a:sym typeface="Symbol" pitchFamily="2" charset="2"/>
              </a:rPr>
              <a:t>rd</a:t>
            </a:r>
            <a:r>
              <a:rPr lang="en-US" altLang="en-US" sz="1400">
                <a:latin typeface="Times New Roman" panose="02020603050405020304" pitchFamily="18" charset="0"/>
                <a:sym typeface="Symbol" pitchFamily="2" charset="2"/>
              </a:rPr>
              <a:t> Ed. Shapiro p 87</a:t>
            </a:r>
          </a:p>
          <a:p>
            <a:pPr>
              <a:lnSpc>
                <a:spcPct val="70000"/>
              </a:lnSpc>
              <a:spcBef>
                <a:spcPct val="50000"/>
              </a:spcBef>
              <a:buFontTx/>
              <a:buNone/>
            </a:pPr>
            <a:r>
              <a:rPr lang="en-US" altLang="en-US" sz="1400">
                <a:latin typeface="Times New Roman" panose="02020603050405020304" pitchFamily="18" charset="0"/>
                <a:sym typeface="Symbol" pitchFamily="2" charset="2"/>
              </a:rPr>
              <a:t>4</a:t>
            </a:r>
            <a:r>
              <a:rPr lang="en-US" altLang="en-US" sz="1400" baseline="30000">
                <a:latin typeface="Times New Roman" panose="02020603050405020304" pitchFamily="18" charset="0"/>
                <a:sym typeface="Symbol" pitchFamily="2" charset="2"/>
              </a:rPr>
              <a:t>th</a:t>
            </a:r>
            <a:r>
              <a:rPr lang="en-US" altLang="en-US" sz="1400">
                <a:latin typeface="Times New Roman" panose="02020603050405020304" pitchFamily="18" charset="0"/>
                <a:sym typeface="Symbol" pitchFamily="2" charset="2"/>
              </a:rPr>
              <a:t> Ed. Shapiro p 112</a:t>
            </a: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Date Placeholder 3">
            <a:extLst>
              <a:ext uri="{FF2B5EF4-FFF2-40B4-BE49-F238E27FC236}">
                <a16:creationId xmlns:a16="http://schemas.microsoft.com/office/drawing/2014/main" id="{3FF2884E-5B64-2B4E-89FC-196B309A453A}"/>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E8CB75D-8457-3041-BC03-DACD14948CD2}" type="datetime12">
              <a:rPr lang="en-US" altLang="en-US" sz="1400" smtClean="0">
                <a:latin typeface="Times New Roman" panose="02020603050405020304" pitchFamily="18" charset="0"/>
              </a:rPr>
              <a:t>5:16 PM</a:t>
            </a:fld>
            <a:endParaRPr lang="en-US" altLang="en-US" sz="1400">
              <a:latin typeface="Times New Roman" panose="02020603050405020304" pitchFamily="18" charset="0"/>
            </a:endParaRPr>
          </a:p>
        </p:txBody>
      </p:sp>
      <p:sp>
        <p:nvSpPr>
          <p:cNvPr id="43010" name="Slide Number Placeholder 5">
            <a:extLst>
              <a:ext uri="{FF2B5EF4-FFF2-40B4-BE49-F238E27FC236}">
                <a16:creationId xmlns:a16="http://schemas.microsoft.com/office/drawing/2014/main" id="{8E9D9558-D4F0-1B44-A896-B09275BFD66C}"/>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019B5AD6-AC67-A747-8AAA-2EEF17B815EB}" type="slidenum">
              <a:rPr lang="en-US" altLang="en-US" sz="1400" smtClean="0">
                <a:latin typeface="Times New Roman" panose="02020603050405020304" pitchFamily="18" charset="0"/>
              </a:rPr>
              <a:pPr>
                <a:spcBef>
                  <a:spcPct val="0"/>
                </a:spcBef>
                <a:buFontTx/>
                <a:buNone/>
              </a:pPr>
              <a:t>22</a:t>
            </a:fld>
            <a:endParaRPr lang="en-US" altLang="en-US" sz="1400">
              <a:latin typeface="Times New Roman" panose="02020603050405020304" pitchFamily="18" charset="0"/>
            </a:endParaRPr>
          </a:p>
        </p:txBody>
      </p:sp>
      <p:sp>
        <p:nvSpPr>
          <p:cNvPr id="43011" name="Rectangle 2">
            <a:extLst>
              <a:ext uri="{FF2B5EF4-FFF2-40B4-BE49-F238E27FC236}">
                <a16:creationId xmlns:a16="http://schemas.microsoft.com/office/drawing/2014/main" id="{3DFCCADA-DA39-BC48-954B-BF0868012DD2}"/>
              </a:ext>
            </a:extLst>
          </p:cNvPr>
          <p:cNvSpPr>
            <a:spLocks noGrp="1" noChangeArrowheads="1"/>
          </p:cNvSpPr>
          <p:nvPr>
            <p:ph type="title"/>
          </p:nvPr>
        </p:nvSpPr>
        <p:spPr>
          <a:xfrm>
            <a:off x="704850" y="-76200"/>
            <a:ext cx="7772400" cy="1143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en-US" altLang="en-US" sz="3600"/>
              <a:t>Fluorescence</a:t>
            </a:r>
          </a:p>
        </p:txBody>
      </p:sp>
      <p:sp>
        <p:nvSpPr>
          <p:cNvPr id="43012" name="Rectangle 3">
            <a:extLst>
              <a:ext uri="{FF2B5EF4-FFF2-40B4-BE49-F238E27FC236}">
                <a16:creationId xmlns:a16="http://schemas.microsoft.com/office/drawing/2014/main" id="{C8B63DD4-3CD5-604A-921A-F27CD3275104}"/>
              </a:ext>
            </a:extLst>
          </p:cNvPr>
          <p:cNvSpPr>
            <a:spLocks noGrp="1" noChangeArrowheads="1"/>
          </p:cNvSpPr>
          <p:nvPr>
            <p:ph type="body" idx="1"/>
          </p:nvPr>
        </p:nvSpPr>
        <p:spPr>
          <a:xfrm>
            <a:off x="457200" y="1082675"/>
            <a:ext cx="7772400" cy="41148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en-US" altLang="en-US">
                <a:solidFill>
                  <a:srgbClr val="FF0000"/>
                </a:solidFill>
              </a:rPr>
              <a:t>Stokes Shift</a:t>
            </a:r>
            <a:endParaRPr lang="en-US" altLang="en-US"/>
          </a:p>
          <a:p>
            <a:pPr lvl="1" eaLnBrk="1" hangingPunct="1"/>
            <a:r>
              <a:rPr lang="en-US" altLang="en-US"/>
              <a:t>is the energy difference between the lowest energy peak of absorbance and the highest energy of emission</a:t>
            </a:r>
          </a:p>
        </p:txBody>
      </p:sp>
      <p:sp>
        <p:nvSpPr>
          <p:cNvPr id="43013" name="Rectangle 4">
            <a:extLst>
              <a:ext uri="{FF2B5EF4-FFF2-40B4-BE49-F238E27FC236}">
                <a16:creationId xmlns:a16="http://schemas.microsoft.com/office/drawing/2014/main" id="{25F926C8-A716-DC44-ABFB-FDE0CAC54DF4}"/>
              </a:ext>
            </a:extLst>
          </p:cNvPr>
          <p:cNvSpPr>
            <a:spLocks noChangeArrowheads="1"/>
          </p:cNvSpPr>
          <p:nvPr/>
        </p:nvSpPr>
        <p:spPr bwMode="auto">
          <a:xfrm>
            <a:off x="1739900" y="3702050"/>
            <a:ext cx="5549900" cy="24638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43014" name="Freeform 5">
            <a:extLst>
              <a:ext uri="{FF2B5EF4-FFF2-40B4-BE49-F238E27FC236}">
                <a16:creationId xmlns:a16="http://schemas.microsoft.com/office/drawing/2014/main" id="{4B3AE880-A947-884E-8D57-21A36319C73F}"/>
              </a:ext>
            </a:extLst>
          </p:cNvPr>
          <p:cNvSpPr>
            <a:spLocks/>
          </p:cNvSpPr>
          <p:nvPr/>
        </p:nvSpPr>
        <p:spPr bwMode="auto">
          <a:xfrm>
            <a:off x="2400300" y="4448175"/>
            <a:ext cx="3316288" cy="1716088"/>
          </a:xfrm>
          <a:custGeom>
            <a:avLst/>
            <a:gdLst>
              <a:gd name="T0" fmla="*/ 2147483646 w 2089"/>
              <a:gd name="T1" fmla="*/ 2147483646 h 1081"/>
              <a:gd name="T2" fmla="*/ 2147483646 w 2089"/>
              <a:gd name="T3" fmla="*/ 2147483646 h 1081"/>
              <a:gd name="T4" fmla="*/ 2147483646 w 2089"/>
              <a:gd name="T5" fmla="*/ 2147483646 h 1081"/>
              <a:gd name="T6" fmla="*/ 2147483646 w 2089"/>
              <a:gd name="T7" fmla="*/ 2147483646 h 1081"/>
              <a:gd name="T8" fmla="*/ 2147483646 w 2089"/>
              <a:gd name="T9" fmla="*/ 2147483646 h 1081"/>
              <a:gd name="T10" fmla="*/ 2147483646 w 2089"/>
              <a:gd name="T11" fmla="*/ 2147483646 h 1081"/>
              <a:gd name="T12" fmla="*/ 2147483646 w 2089"/>
              <a:gd name="T13" fmla="*/ 2147483646 h 1081"/>
              <a:gd name="T14" fmla="*/ 2147483646 w 2089"/>
              <a:gd name="T15" fmla="*/ 2147483646 h 1081"/>
              <a:gd name="T16" fmla="*/ 2147483646 w 2089"/>
              <a:gd name="T17" fmla="*/ 2147483646 h 1081"/>
              <a:gd name="T18" fmla="*/ 2147483646 w 2089"/>
              <a:gd name="T19" fmla="*/ 2147483646 h 1081"/>
              <a:gd name="T20" fmla="*/ 2147483646 w 2089"/>
              <a:gd name="T21" fmla="*/ 2147483646 h 1081"/>
              <a:gd name="T22" fmla="*/ 2147483646 w 2089"/>
              <a:gd name="T23" fmla="*/ 2147483646 h 1081"/>
              <a:gd name="T24" fmla="*/ 2147483646 w 2089"/>
              <a:gd name="T25" fmla="*/ 2147483646 h 1081"/>
              <a:gd name="T26" fmla="*/ 2147483646 w 2089"/>
              <a:gd name="T27" fmla="*/ 2147483646 h 1081"/>
              <a:gd name="T28" fmla="*/ 2147483646 w 2089"/>
              <a:gd name="T29" fmla="*/ 2147483646 h 1081"/>
              <a:gd name="T30" fmla="*/ 2147483646 w 2089"/>
              <a:gd name="T31" fmla="*/ 2147483646 h 1081"/>
              <a:gd name="T32" fmla="*/ 2147483646 w 2089"/>
              <a:gd name="T33" fmla="*/ 2147483646 h 1081"/>
              <a:gd name="T34" fmla="*/ 2147483646 w 2089"/>
              <a:gd name="T35" fmla="*/ 2147483646 h 1081"/>
              <a:gd name="T36" fmla="*/ 2147483646 w 2089"/>
              <a:gd name="T37" fmla="*/ 2147483646 h 1081"/>
              <a:gd name="T38" fmla="*/ 2147483646 w 2089"/>
              <a:gd name="T39" fmla="*/ 2147483646 h 1081"/>
              <a:gd name="T40" fmla="*/ 2147483646 w 2089"/>
              <a:gd name="T41" fmla="*/ 2147483646 h 1081"/>
              <a:gd name="T42" fmla="*/ 2147483646 w 2089"/>
              <a:gd name="T43" fmla="*/ 2147483646 h 1081"/>
              <a:gd name="T44" fmla="*/ 2147483646 w 2089"/>
              <a:gd name="T45" fmla="*/ 2147483646 h 1081"/>
              <a:gd name="T46" fmla="*/ 2147483646 w 2089"/>
              <a:gd name="T47" fmla="*/ 2147483646 h 1081"/>
              <a:gd name="T48" fmla="*/ 2147483646 w 2089"/>
              <a:gd name="T49" fmla="*/ 2147483646 h 1081"/>
              <a:gd name="T50" fmla="*/ 2147483646 w 2089"/>
              <a:gd name="T51" fmla="*/ 2147483646 h 1081"/>
              <a:gd name="T52" fmla="*/ 2147483646 w 2089"/>
              <a:gd name="T53" fmla="*/ 0 h 1081"/>
              <a:gd name="T54" fmla="*/ 2147483646 w 2089"/>
              <a:gd name="T55" fmla="*/ 2147483646 h 1081"/>
              <a:gd name="T56" fmla="*/ 2147483646 w 2089"/>
              <a:gd name="T57" fmla="*/ 2147483646 h 1081"/>
              <a:gd name="T58" fmla="*/ 2147483646 w 2089"/>
              <a:gd name="T59" fmla="*/ 2147483646 h 1081"/>
              <a:gd name="T60" fmla="*/ 2147483646 w 2089"/>
              <a:gd name="T61" fmla="*/ 2147483646 h 1081"/>
              <a:gd name="T62" fmla="*/ 2147483646 w 2089"/>
              <a:gd name="T63" fmla="*/ 2147483646 h 1081"/>
              <a:gd name="T64" fmla="*/ 2147483646 w 2089"/>
              <a:gd name="T65" fmla="*/ 2147483646 h 1081"/>
              <a:gd name="T66" fmla="*/ 2147483646 w 2089"/>
              <a:gd name="T67" fmla="*/ 2147483646 h 1081"/>
              <a:gd name="T68" fmla="*/ 2147483646 w 2089"/>
              <a:gd name="T69" fmla="*/ 2147483646 h 1081"/>
              <a:gd name="T70" fmla="*/ 2147483646 w 2089"/>
              <a:gd name="T71" fmla="*/ 2147483646 h 1081"/>
              <a:gd name="T72" fmla="*/ 2147483646 w 2089"/>
              <a:gd name="T73" fmla="*/ 2147483646 h 1081"/>
              <a:gd name="T74" fmla="*/ 2147483646 w 2089"/>
              <a:gd name="T75" fmla="*/ 2147483646 h 1081"/>
              <a:gd name="T76" fmla="*/ 2147483646 w 2089"/>
              <a:gd name="T77" fmla="*/ 2147483646 h 1081"/>
              <a:gd name="T78" fmla="*/ 2147483646 w 2089"/>
              <a:gd name="T79" fmla="*/ 2147483646 h 1081"/>
              <a:gd name="T80" fmla="*/ 2147483646 w 2089"/>
              <a:gd name="T81" fmla="*/ 2147483646 h 1081"/>
              <a:gd name="T82" fmla="*/ 2147483646 w 2089"/>
              <a:gd name="T83" fmla="*/ 2147483646 h 1081"/>
              <a:gd name="T84" fmla="*/ 2147483646 w 2089"/>
              <a:gd name="T85" fmla="*/ 2147483646 h 1081"/>
              <a:gd name="T86" fmla="*/ 2147483646 w 2089"/>
              <a:gd name="T87" fmla="*/ 2147483646 h 1081"/>
              <a:gd name="T88" fmla="*/ 2147483646 w 2089"/>
              <a:gd name="T89" fmla="*/ 2147483646 h 1081"/>
              <a:gd name="T90" fmla="*/ 2147483646 w 2089"/>
              <a:gd name="T91" fmla="*/ 2147483646 h 1081"/>
              <a:gd name="T92" fmla="*/ 2147483646 w 2089"/>
              <a:gd name="T93" fmla="*/ 2147483646 h 1081"/>
              <a:gd name="T94" fmla="*/ 2147483646 w 2089"/>
              <a:gd name="T95" fmla="*/ 2147483646 h 1081"/>
              <a:gd name="T96" fmla="*/ 2147483646 w 2089"/>
              <a:gd name="T97" fmla="*/ 2147483646 h 108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089" h="1081">
                <a:moveTo>
                  <a:pt x="0" y="1080"/>
                </a:moveTo>
                <a:lnTo>
                  <a:pt x="18" y="1080"/>
                </a:lnTo>
                <a:lnTo>
                  <a:pt x="36" y="1080"/>
                </a:lnTo>
                <a:lnTo>
                  <a:pt x="54" y="1080"/>
                </a:lnTo>
                <a:lnTo>
                  <a:pt x="72" y="1074"/>
                </a:lnTo>
                <a:lnTo>
                  <a:pt x="90" y="1068"/>
                </a:lnTo>
                <a:lnTo>
                  <a:pt x="108" y="1062"/>
                </a:lnTo>
                <a:lnTo>
                  <a:pt x="126" y="1056"/>
                </a:lnTo>
                <a:lnTo>
                  <a:pt x="144" y="1044"/>
                </a:lnTo>
                <a:lnTo>
                  <a:pt x="144" y="1026"/>
                </a:lnTo>
                <a:lnTo>
                  <a:pt x="186" y="1008"/>
                </a:lnTo>
                <a:lnTo>
                  <a:pt x="192" y="990"/>
                </a:lnTo>
                <a:lnTo>
                  <a:pt x="210" y="978"/>
                </a:lnTo>
                <a:lnTo>
                  <a:pt x="222" y="960"/>
                </a:lnTo>
                <a:lnTo>
                  <a:pt x="234" y="936"/>
                </a:lnTo>
                <a:lnTo>
                  <a:pt x="252" y="924"/>
                </a:lnTo>
                <a:lnTo>
                  <a:pt x="258" y="906"/>
                </a:lnTo>
                <a:lnTo>
                  <a:pt x="264" y="888"/>
                </a:lnTo>
                <a:lnTo>
                  <a:pt x="276" y="870"/>
                </a:lnTo>
                <a:lnTo>
                  <a:pt x="282" y="852"/>
                </a:lnTo>
                <a:lnTo>
                  <a:pt x="288" y="834"/>
                </a:lnTo>
                <a:lnTo>
                  <a:pt x="300" y="816"/>
                </a:lnTo>
                <a:lnTo>
                  <a:pt x="306" y="792"/>
                </a:lnTo>
                <a:lnTo>
                  <a:pt x="312" y="774"/>
                </a:lnTo>
                <a:lnTo>
                  <a:pt x="324" y="756"/>
                </a:lnTo>
                <a:lnTo>
                  <a:pt x="330" y="738"/>
                </a:lnTo>
                <a:lnTo>
                  <a:pt x="336" y="720"/>
                </a:lnTo>
                <a:lnTo>
                  <a:pt x="348" y="702"/>
                </a:lnTo>
                <a:lnTo>
                  <a:pt x="354" y="684"/>
                </a:lnTo>
                <a:lnTo>
                  <a:pt x="360" y="666"/>
                </a:lnTo>
                <a:lnTo>
                  <a:pt x="378" y="642"/>
                </a:lnTo>
                <a:lnTo>
                  <a:pt x="390" y="624"/>
                </a:lnTo>
                <a:lnTo>
                  <a:pt x="402" y="600"/>
                </a:lnTo>
                <a:lnTo>
                  <a:pt x="408" y="582"/>
                </a:lnTo>
                <a:lnTo>
                  <a:pt x="420" y="564"/>
                </a:lnTo>
                <a:lnTo>
                  <a:pt x="426" y="546"/>
                </a:lnTo>
                <a:lnTo>
                  <a:pt x="444" y="534"/>
                </a:lnTo>
                <a:lnTo>
                  <a:pt x="450" y="516"/>
                </a:lnTo>
                <a:lnTo>
                  <a:pt x="468" y="510"/>
                </a:lnTo>
                <a:lnTo>
                  <a:pt x="486" y="504"/>
                </a:lnTo>
                <a:lnTo>
                  <a:pt x="504" y="498"/>
                </a:lnTo>
                <a:lnTo>
                  <a:pt x="522" y="492"/>
                </a:lnTo>
                <a:lnTo>
                  <a:pt x="540" y="492"/>
                </a:lnTo>
                <a:lnTo>
                  <a:pt x="564" y="492"/>
                </a:lnTo>
                <a:lnTo>
                  <a:pt x="582" y="498"/>
                </a:lnTo>
                <a:lnTo>
                  <a:pt x="600" y="504"/>
                </a:lnTo>
                <a:lnTo>
                  <a:pt x="618" y="504"/>
                </a:lnTo>
                <a:lnTo>
                  <a:pt x="636" y="504"/>
                </a:lnTo>
                <a:lnTo>
                  <a:pt x="660" y="504"/>
                </a:lnTo>
                <a:lnTo>
                  <a:pt x="678" y="504"/>
                </a:lnTo>
                <a:lnTo>
                  <a:pt x="696" y="498"/>
                </a:lnTo>
                <a:lnTo>
                  <a:pt x="714" y="492"/>
                </a:lnTo>
                <a:lnTo>
                  <a:pt x="732" y="480"/>
                </a:lnTo>
                <a:lnTo>
                  <a:pt x="744" y="462"/>
                </a:lnTo>
                <a:lnTo>
                  <a:pt x="762" y="450"/>
                </a:lnTo>
                <a:lnTo>
                  <a:pt x="780" y="432"/>
                </a:lnTo>
                <a:lnTo>
                  <a:pt x="792" y="408"/>
                </a:lnTo>
                <a:lnTo>
                  <a:pt x="804" y="390"/>
                </a:lnTo>
                <a:lnTo>
                  <a:pt x="816" y="372"/>
                </a:lnTo>
                <a:lnTo>
                  <a:pt x="834" y="354"/>
                </a:lnTo>
                <a:lnTo>
                  <a:pt x="840" y="336"/>
                </a:lnTo>
                <a:lnTo>
                  <a:pt x="852" y="312"/>
                </a:lnTo>
                <a:lnTo>
                  <a:pt x="864" y="288"/>
                </a:lnTo>
                <a:lnTo>
                  <a:pt x="882" y="264"/>
                </a:lnTo>
                <a:lnTo>
                  <a:pt x="882" y="246"/>
                </a:lnTo>
                <a:lnTo>
                  <a:pt x="888" y="228"/>
                </a:lnTo>
                <a:lnTo>
                  <a:pt x="900" y="210"/>
                </a:lnTo>
                <a:lnTo>
                  <a:pt x="900" y="192"/>
                </a:lnTo>
                <a:lnTo>
                  <a:pt x="912" y="174"/>
                </a:lnTo>
                <a:lnTo>
                  <a:pt x="918" y="156"/>
                </a:lnTo>
                <a:lnTo>
                  <a:pt x="930" y="138"/>
                </a:lnTo>
                <a:lnTo>
                  <a:pt x="930" y="120"/>
                </a:lnTo>
                <a:lnTo>
                  <a:pt x="948" y="108"/>
                </a:lnTo>
                <a:lnTo>
                  <a:pt x="954" y="90"/>
                </a:lnTo>
                <a:lnTo>
                  <a:pt x="972" y="84"/>
                </a:lnTo>
                <a:lnTo>
                  <a:pt x="984" y="66"/>
                </a:lnTo>
                <a:lnTo>
                  <a:pt x="1002" y="54"/>
                </a:lnTo>
                <a:lnTo>
                  <a:pt x="1008" y="36"/>
                </a:lnTo>
                <a:lnTo>
                  <a:pt x="1026" y="24"/>
                </a:lnTo>
                <a:lnTo>
                  <a:pt x="1044" y="12"/>
                </a:lnTo>
                <a:lnTo>
                  <a:pt x="1068" y="0"/>
                </a:lnTo>
                <a:lnTo>
                  <a:pt x="1116" y="12"/>
                </a:lnTo>
                <a:lnTo>
                  <a:pt x="1134" y="18"/>
                </a:lnTo>
                <a:lnTo>
                  <a:pt x="1152" y="24"/>
                </a:lnTo>
                <a:lnTo>
                  <a:pt x="1164" y="42"/>
                </a:lnTo>
                <a:lnTo>
                  <a:pt x="1182" y="60"/>
                </a:lnTo>
                <a:lnTo>
                  <a:pt x="1194" y="78"/>
                </a:lnTo>
                <a:lnTo>
                  <a:pt x="1206" y="96"/>
                </a:lnTo>
                <a:lnTo>
                  <a:pt x="1218" y="114"/>
                </a:lnTo>
                <a:lnTo>
                  <a:pt x="1230" y="132"/>
                </a:lnTo>
                <a:lnTo>
                  <a:pt x="1242" y="156"/>
                </a:lnTo>
                <a:lnTo>
                  <a:pt x="1254" y="180"/>
                </a:lnTo>
                <a:lnTo>
                  <a:pt x="1266" y="198"/>
                </a:lnTo>
                <a:lnTo>
                  <a:pt x="1278" y="216"/>
                </a:lnTo>
                <a:lnTo>
                  <a:pt x="1284" y="234"/>
                </a:lnTo>
                <a:lnTo>
                  <a:pt x="1290" y="252"/>
                </a:lnTo>
                <a:lnTo>
                  <a:pt x="1308" y="276"/>
                </a:lnTo>
                <a:lnTo>
                  <a:pt x="1314" y="300"/>
                </a:lnTo>
                <a:lnTo>
                  <a:pt x="1326" y="318"/>
                </a:lnTo>
                <a:lnTo>
                  <a:pt x="1332" y="336"/>
                </a:lnTo>
                <a:lnTo>
                  <a:pt x="1344" y="354"/>
                </a:lnTo>
                <a:lnTo>
                  <a:pt x="1350" y="372"/>
                </a:lnTo>
                <a:lnTo>
                  <a:pt x="1356" y="390"/>
                </a:lnTo>
                <a:lnTo>
                  <a:pt x="1374" y="414"/>
                </a:lnTo>
                <a:lnTo>
                  <a:pt x="1380" y="432"/>
                </a:lnTo>
                <a:lnTo>
                  <a:pt x="1392" y="456"/>
                </a:lnTo>
                <a:lnTo>
                  <a:pt x="1404" y="474"/>
                </a:lnTo>
                <a:lnTo>
                  <a:pt x="1422" y="498"/>
                </a:lnTo>
                <a:lnTo>
                  <a:pt x="1434" y="522"/>
                </a:lnTo>
                <a:lnTo>
                  <a:pt x="1446" y="540"/>
                </a:lnTo>
                <a:lnTo>
                  <a:pt x="1458" y="564"/>
                </a:lnTo>
                <a:lnTo>
                  <a:pt x="1470" y="582"/>
                </a:lnTo>
                <a:lnTo>
                  <a:pt x="1482" y="600"/>
                </a:lnTo>
                <a:lnTo>
                  <a:pt x="1500" y="624"/>
                </a:lnTo>
                <a:lnTo>
                  <a:pt x="1506" y="648"/>
                </a:lnTo>
                <a:lnTo>
                  <a:pt x="1524" y="660"/>
                </a:lnTo>
                <a:lnTo>
                  <a:pt x="1530" y="678"/>
                </a:lnTo>
                <a:lnTo>
                  <a:pt x="1548" y="696"/>
                </a:lnTo>
                <a:lnTo>
                  <a:pt x="1560" y="720"/>
                </a:lnTo>
                <a:lnTo>
                  <a:pt x="1572" y="738"/>
                </a:lnTo>
                <a:lnTo>
                  <a:pt x="1578" y="756"/>
                </a:lnTo>
                <a:lnTo>
                  <a:pt x="1596" y="774"/>
                </a:lnTo>
                <a:lnTo>
                  <a:pt x="1602" y="792"/>
                </a:lnTo>
                <a:lnTo>
                  <a:pt x="1620" y="816"/>
                </a:lnTo>
                <a:lnTo>
                  <a:pt x="1626" y="834"/>
                </a:lnTo>
                <a:lnTo>
                  <a:pt x="1644" y="852"/>
                </a:lnTo>
                <a:lnTo>
                  <a:pt x="1662" y="870"/>
                </a:lnTo>
                <a:lnTo>
                  <a:pt x="1668" y="888"/>
                </a:lnTo>
                <a:lnTo>
                  <a:pt x="1668" y="906"/>
                </a:lnTo>
                <a:lnTo>
                  <a:pt x="1686" y="924"/>
                </a:lnTo>
                <a:lnTo>
                  <a:pt x="1698" y="942"/>
                </a:lnTo>
                <a:lnTo>
                  <a:pt x="1716" y="960"/>
                </a:lnTo>
                <a:lnTo>
                  <a:pt x="1734" y="978"/>
                </a:lnTo>
                <a:lnTo>
                  <a:pt x="1752" y="990"/>
                </a:lnTo>
                <a:lnTo>
                  <a:pt x="1770" y="1002"/>
                </a:lnTo>
                <a:lnTo>
                  <a:pt x="1788" y="1020"/>
                </a:lnTo>
                <a:lnTo>
                  <a:pt x="1806" y="1032"/>
                </a:lnTo>
                <a:lnTo>
                  <a:pt x="1824" y="1032"/>
                </a:lnTo>
                <a:lnTo>
                  <a:pt x="1842" y="1032"/>
                </a:lnTo>
                <a:lnTo>
                  <a:pt x="1860" y="1032"/>
                </a:lnTo>
                <a:lnTo>
                  <a:pt x="1878" y="1026"/>
                </a:lnTo>
                <a:lnTo>
                  <a:pt x="1992" y="1032"/>
                </a:lnTo>
                <a:lnTo>
                  <a:pt x="2016" y="1044"/>
                </a:lnTo>
                <a:lnTo>
                  <a:pt x="2034" y="1050"/>
                </a:lnTo>
                <a:lnTo>
                  <a:pt x="2052" y="1056"/>
                </a:lnTo>
                <a:lnTo>
                  <a:pt x="2070" y="1074"/>
                </a:lnTo>
                <a:lnTo>
                  <a:pt x="2088" y="1080"/>
                </a:lnTo>
              </a:path>
            </a:pathLst>
          </a:custGeom>
          <a:solidFill>
            <a:srgbClr val="33CCFF"/>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015" name="Freeform 6">
            <a:extLst>
              <a:ext uri="{FF2B5EF4-FFF2-40B4-BE49-F238E27FC236}">
                <a16:creationId xmlns:a16="http://schemas.microsoft.com/office/drawing/2014/main" id="{D62FAD7B-7044-BA47-B382-EDE1A66A620F}"/>
              </a:ext>
            </a:extLst>
          </p:cNvPr>
          <p:cNvSpPr>
            <a:spLocks/>
          </p:cNvSpPr>
          <p:nvPr/>
        </p:nvSpPr>
        <p:spPr bwMode="auto">
          <a:xfrm>
            <a:off x="4781550" y="4448175"/>
            <a:ext cx="2401888" cy="1725613"/>
          </a:xfrm>
          <a:custGeom>
            <a:avLst/>
            <a:gdLst>
              <a:gd name="T0" fmla="*/ 0 w 1513"/>
              <a:gd name="T1" fmla="*/ 2147483646 h 1087"/>
              <a:gd name="T2" fmla="*/ 2147483646 w 1513"/>
              <a:gd name="T3" fmla="*/ 2147483646 h 1087"/>
              <a:gd name="T4" fmla="*/ 2147483646 w 1513"/>
              <a:gd name="T5" fmla="*/ 2147483646 h 1087"/>
              <a:gd name="T6" fmla="*/ 2147483646 w 1513"/>
              <a:gd name="T7" fmla="*/ 2147483646 h 1087"/>
              <a:gd name="T8" fmla="*/ 2147483646 w 1513"/>
              <a:gd name="T9" fmla="*/ 2147483646 h 1087"/>
              <a:gd name="T10" fmla="*/ 2147483646 w 1513"/>
              <a:gd name="T11" fmla="*/ 2147483646 h 1087"/>
              <a:gd name="T12" fmla="*/ 2147483646 w 1513"/>
              <a:gd name="T13" fmla="*/ 2147483646 h 1087"/>
              <a:gd name="T14" fmla="*/ 2147483646 w 1513"/>
              <a:gd name="T15" fmla="*/ 2147483646 h 1087"/>
              <a:gd name="T16" fmla="*/ 2147483646 w 1513"/>
              <a:gd name="T17" fmla="*/ 2147483646 h 1087"/>
              <a:gd name="T18" fmla="*/ 2147483646 w 1513"/>
              <a:gd name="T19" fmla="*/ 2147483646 h 1087"/>
              <a:gd name="T20" fmla="*/ 2147483646 w 1513"/>
              <a:gd name="T21" fmla="*/ 2147483646 h 1087"/>
              <a:gd name="T22" fmla="*/ 2147483646 w 1513"/>
              <a:gd name="T23" fmla="*/ 2147483646 h 1087"/>
              <a:gd name="T24" fmla="*/ 2147483646 w 1513"/>
              <a:gd name="T25" fmla="*/ 2147483646 h 1087"/>
              <a:gd name="T26" fmla="*/ 2147483646 w 1513"/>
              <a:gd name="T27" fmla="*/ 2147483646 h 1087"/>
              <a:gd name="T28" fmla="*/ 2147483646 w 1513"/>
              <a:gd name="T29" fmla="*/ 2147483646 h 1087"/>
              <a:gd name="T30" fmla="*/ 2147483646 w 1513"/>
              <a:gd name="T31" fmla="*/ 2147483646 h 1087"/>
              <a:gd name="T32" fmla="*/ 2147483646 w 1513"/>
              <a:gd name="T33" fmla="*/ 2147483646 h 1087"/>
              <a:gd name="T34" fmla="*/ 2147483646 w 1513"/>
              <a:gd name="T35" fmla="*/ 2147483646 h 1087"/>
              <a:gd name="T36" fmla="*/ 2147483646 w 1513"/>
              <a:gd name="T37" fmla="*/ 2147483646 h 1087"/>
              <a:gd name="T38" fmla="*/ 2147483646 w 1513"/>
              <a:gd name="T39" fmla="*/ 2147483646 h 1087"/>
              <a:gd name="T40" fmla="*/ 2147483646 w 1513"/>
              <a:gd name="T41" fmla="*/ 2147483646 h 1087"/>
              <a:gd name="T42" fmla="*/ 2147483646 w 1513"/>
              <a:gd name="T43" fmla="*/ 2147483646 h 1087"/>
              <a:gd name="T44" fmla="*/ 2147483646 w 1513"/>
              <a:gd name="T45" fmla="*/ 2147483646 h 1087"/>
              <a:gd name="T46" fmla="*/ 2147483646 w 1513"/>
              <a:gd name="T47" fmla="*/ 2147483646 h 1087"/>
              <a:gd name="T48" fmla="*/ 2147483646 w 1513"/>
              <a:gd name="T49" fmla="*/ 2147483646 h 1087"/>
              <a:gd name="T50" fmla="*/ 2147483646 w 1513"/>
              <a:gd name="T51" fmla="*/ 2147483646 h 1087"/>
              <a:gd name="T52" fmla="*/ 2147483646 w 1513"/>
              <a:gd name="T53" fmla="*/ 2147483646 h 1087"/>
              <a:gd name="T54" fmla="*/ 2147483646 w 1513"/>
              <a:gd name="T55" fmla="*/ 2147483646 h 1087"/>
              <a:gd name="T56" fmla="*/ 2147483646 w 1513"/>
              <a:gd name="T57" fmla="*/ 2147483646 h 1087"/>
              <a:gd name="T58" fmla="*/ 2147483646 w 1513"/>
              <a:gd name="T59" fmla="*/ 2147483646 h 1087"/>
              <a:gd name="T60" fmla="*/ 2147483646 w 1513"/>
              <a:gd name="T61" fmla="*/ 2147483646 h 1087"/>
              <a:gd name="T62" fmla="*/ 2147483646 w 1513"/>
              <a:gd name="T63" fmla="*/ 2147483646 h 1087"/>
              <a:gd name="T64" fmla="*/ 2147483646 w 1513"/>
              <a:gd name="T65" fmla="*/ 2147483646 h 1087"/>
              <a:gd name="T66" fmla="*/ 2147483646 w 1513"/>
              <a:gd name="T67" fmla="*/ 2147483646 h 1087"/>
              <a:gd name="T68" fmla="*/ 2147483646 w 1513"/>
              <a:gd name="T69" fmla="*/ 2147483646 h 1087"/>
              <a:gd name="T70" fmla="*/ 2147483646 w 1513"/>
              <a:gd name="T71" fmla="*/ 2147483646 h 1087"/>
              <a:gd name="T72" fmla="*/ 2147483646 w 1513"/>
              <a:gd name="T73" fmla="*/ 2147483646 h 1087"/>
              <a:gd name="T74" fmla="*/ 2147483646 w 1513"/>
              <a:gd name="T75" fmla="*/ 2147483646 h 1087"/>
              <a:gd name="T76" fmla="*/ 2147483646 w 1513"/>
              <a:gd name="T77" fmla="*/ 2147483646 h 1087"/>
              <a:gd name="T78" fmla="*/ 2147483646 w 1513"/>
              <a:gd name="T79" fmla="*/ 2147483646 h 1087"/>
              <a:gd name="T80" fmla="*/ 2147483646 w 1513"/>
              <a:gd name="T81" fmla="*/ 2147483646 h 1087"/>
              <a:gd name="T82" fmla="*/ 2147483646 w 1513"/>
              <a:gd name="T83" fmla="*/ 2147483646 h 1087"/>
              <a:gd name="T84" fmla="*/ 2147483646 w 1513"/>
              <a:gd name="T85" fmla="*/ 2147483646 h 1087"/>
              <a:gd name="T86" fmla="*/ 2147483646 w 1513"/>
              <a:gd name="T87" fmla="*/ 2147483646 h 1087"/>
              <a:gd name="T88" fmla="*/ 2147483646 w 1513"/>
              <a:gd name="T89" fmla="*/ 2147483646 h 1087"/>
              <a:gd name="T90" fmla="*/ 2147483646 w 1513"/>
              <a:gd name="T91" fmla="*/ 2147483646 h 1087"/>
              <a:gd name="T92" fmla="*/ 2147483646 w 1513"/>
              <a:gd name="T93" fmla="*/ 2147483646 h 1087"/>
              <a:gd name="T94" fmla="*/ 2147483646 w 1513"/>
              <a:gd name="T95" fmla="*/ 2147483646 h 1087"/>
              <a:gd name="T96" fmla="*/ 2147483646 w 1513"/>
              <a:gd name="T97" fmla="*/ 2147483646 h 1087"/>
              <a:gd name="T98" fmla="*/ 2147483646 w 1513"/>
              <a:gd name="T99" fmla="*/ 2147483646 h 1087"/>
              <a:gd name="T100" fmla="*/ 2147483646 w 1513"/>
              <a:gd name="T101" fmla="*/ 2147483646 h 1087"/>
              <a:gd name="T102" fmla="*/ 2147483646 w 1513"/>
              <a:gd name="T103" fmla="*/ 2147483646 h 1087"/>
              <a:gd name="T104" fmla="*/ 2147483646 w 1513"/>
              <a:gd name="T105" fmla="*/ 2147483646 h 1087"/>
              <a:gd name="T106" fmla="*/ 2147483646 w 1513"/>
              <a:gd name="T107" fmla="*/ 2147483646 h 1087"/>
              <a:gd name="T108" fmla="*/ 2147483646 w 1513"/>
              <a:gd name="T109" fmla="*/ 2147483646 h 1087"/>
              <a:gd name="T110" fmla="*/ 2147483646 w 1513"/>
              <a:gd name="T111" fmla="*/ 2147483646 h 10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513" h="1087">
                <a:moveTo>
                  <a:pt x="0" y="1080"/>
                </a:moveTo>
                <a:lnTo>
                  <a:pt x="0" y="1086"/>
                </a:lnTo>
                <a:lnTo>
                  <a:pt x="18" y="1086"/>
                </a:lnTo>
                <a:lnTo>
                  <a:pt x="42" y="1074"/>
                </a:lnTo>
                <a:lnTo>
                  <a:pt x="60" y="1074"/>
                </a:lnTo>
                <a:lnTo>
                  <a:pt x="78" y="1062"/>
                </a:lnTo>
                <a:lnTo>
                  <a:pt x="90" y="1044"/>
                </a:lnTo>
                <a:lnTo>
                  <a:pt x="108" y="1026"/>
                </a:lnTo>
                <a:lnTo>
                  <a:pt x="114" y="1008"/>
                </a:lnTo>
                <a:lnTo>
                  <a:pt x="126" y="990"/>
                </a:lnTo>
                <a:lnTo>
                  <a:pt x="132" y="972"/>
                </a:lnTo>
                <a:lnTo>
                  <a:pt x="150" y="954"/>
                </a:lnTo>
                <a:lnTo>
                  <a:pt x="156" y="930"/>
                </a:lnTo>
                <a:lnTo>
                  <a:pt x="174" y="912"/>
                </a:lnTo>
                <a:lnTo>
                  <a:pt x="180" y="876"/>
                </a:lnTo>
                <a:lnTo>
                  <a:pt x="198" y="852"/>
                </a:lnTo>
                <a:lnTo>
                  <a:pt x="198" y="816"/>
                </a:lnTo>
                <a:lnTo>
                  <a:pt x="204" y="780"/>
                </a:lnTo>
                <a:lnTo>
                  <a:pt x="210" y="744"/>
                </a:lnTo>
                <a:lnTo>
                  <a:pt x="222" y="708"/>
                </a:lnTo>
                <a:lnTo>
                  <a:pt x="228" y="660"/>
                </a:lnTo>
                <a:lnTo>
                  <a:pt x="234" y="624"/>
                </a:lnTo>
                <a:lnTo>
                  <a:pt x="246" y="588"/>
                </a:lnTo>
                <a:lnTo>
                  <a:pt x="246" y="552"/>
                </a:lnTo>
                <a:lnTo>
                  <a:pt x="252" y="516"/>
                </a:lnTo>
                <a:lnTo>
                  <a:pt x="258" y="480"/>
                </a:lnTo>
                <a:lnTo>
                  <a:pt x="270" y="432"/>
                </a:lnTo>
                <a:lnTo>
                  <a:pt x="276" y="384"/>
                </a:lnTo>
                <a:lnTo>
                  <a:pt x="282" y="348"/>
                </a:lnTo>
                <a:lnTo>
                  <a:pt x="288" y="324"/>
                </a:lnTo>
                <a:lnTo>
                  <a:pt x="294" y="300"/>
                </a:lnTo>
                <a:lnTo>
                  <a:pt x="300" y="276"/>
                </a:lnTo>
                <a:lnTo>
                  <a:pt x="306" y="228"/>
                </a:lnTo>
                <a:lnTo>
                  <a:pt x="318" y="192"/>
                </a:lnTo>
                <a:lnTo>
                  <a:pt x="318" y="174"/>
                </a:lnTo>
                <a:lnTo>
                  <a:pt x="324" y="150"/>
                </a:lnTo>
                <a:lnTo>
                  <a:pt x="336" y="126"/>
                </a:lnTo>
                <a:lnTo>
                  <a:pt x="348" y="102"/>
                </a:lnTo>
                <a:lnTo>
                  <a:pt x="354" y="84"/>
                </a:lnTo>
                <a:lnTo>
                  <a:pt x="372" y="66"/>
                </a:lnTo>
                <a:lnTo>
                  <a:pt x="390" y="54"/>
                </a:lnTo>
                <a:lnTo>
                  <a:pt x="438" y="30"/>
                </a:lnTo>
                <a:lnTo>
                  <a:pt x="456" y="24"/>
                </a:lnTo>
                <a:lnTo>
                  <a:pt x="474" y="18"/>
                </a:lnTo>
                <a:lnTo>
                  <a:pt x="492" y="6"/>
                </a:lnTo>
                <a:lnTo>
                  <a:pt x="510" y="6"/>
                </a:lnTo>
                <a:lnTo>
                  <a:pt x="528" y="0"/>
                </a:lnTo>
                <a:lnTo>
                  <a:pt x="546" y="6"/>
                </a:lnTo>
                <a:lnTo>
                  <a:pt x="564" y="18"/>
                </a:lnTo>
                <a:lnTo>
                  <a:pt x="582" y="24"/>
                </a:lnTo>
                <a:lnTo>
                  <a:pt x="600" y="42"/>
                </a:lnTo>
                <a:lnTo>
                  <a:pt x="618" y="60"/>
                </a:lnTo>
                <a:lnTo>
                  <a:pt x="636" y="72"/>
                </a:lnTo>
                <a:lnTo>
                  <a:pt x="648" y="90"/>
                </a:lnTo>
                <a:lnTo>
                  <a:pt x="660" y="108"/>
                </a:lnTo>
                <a:lnTo>
                  <a:pt x="678" y="120"/>
                </a:lnTo>
                <a:lnTo>
                  <a:pt x="684" y="138"/>
                </a:lnTo>
                <a:lnTo>
                  <a:pt x="702" y="150"/>
                </a:lnTo>
                <a:lnTo>
                  <a:pt x="708" y="168"/>
                </a:lnTo>
                <a:lnTo>
                  <a:pt x="720" y="186"/>
                </a:lnTo>
                <a:lnTo>
                  <a:pt x="726" y="204"/>
                </a:lnTo>
                <a:lnTo>
                  <a:pt x="744" y="222"/>
                </a:lnTo>
                <a:lnTo>
                  <a:pt x="750" y="240"/>
                </a:lnTo>
                <a:lnTo>
                  <a:pt x="768" y="264"/>
                </a:lnTo>
                <a:lnTo>
                  <a:pt x="774" y="282"/>
                </a:lnTo>
                <a:lnTo>
                  <a:pt x="792" y="300"/>
                </a:lnTo>
                <a:lnTo>
                  <a:pt x="798" y="318"/>
                </a:lnTo>
                <a:lnTo>
                  <a:pt x="804" y="336"/>
                </a:lnTo>
                <a:lnTo>
                  <a:pt x="816" y="354"/>
                </a:lnTo>
                <a:lnTo>
                  <a:pt x="822" y="372"/>
                </a:lnTo>
                <a:lnTo>
                  <a:pt x="834" y="390"/>
                </a:lnTo>
                <a:lnTo>
                  <a:pt x="846" y="408"/>
                </a:lnTo>
                <a:lnTo>
                  <a:pt x="852" y="432"/>
                </a:lnTo>
                <a:lnTo>
                  <a:pt x="864" y="450"/>
                </a:lnTo>
                <a:lnTo>
                  <a:pt x="870" y="468"/>
                </a:lnTo>
                <a:lnTo>
                  <a:pt x="876" y="486"/>
                </a:lnTo>
                <a:lnTo>
                  <a:pt x="888" y="504"/>
                </a:lnTo>
                <a:lnTo>
                  <a:pt x="894" y="522"/>
                </a:lnTo>
                <a:lnTo>
                  <a:pt x="906" y="546"/>
                </a:lnTo>
                <a:lnTo>
                  <a:pt x="918" y="570"/>
                </a:lnTo>
                <a:lnTo>
                  <a:pt x="924" y="594"/>
                </a:lnTo>
                <a:lnTo>
                  <a:pt x="936" y="618"/>
                </a:lnTo>
                <a:lnTo>
                  <a:pt x="942" y="642"/>
                </a:lnTo>
                <a:lnTo>
                  <a:pt x="948" y="660"/>
                </a:lnTo>
                <a:lnTo>
                  <a:pt x="966" y="678"/>
                </a:lnTo>
                <a:lnTo>
                  <a:pt x="972" y="702"/>
                </a:lnTo>
                <a:lnTo>
                  <a:pt x="990" y="726"/>
                </a:lnTo>
                <a:lnTo>
                  <a:pt x="996" y="744"/>
                </a:lnTo>
                <a:lnTo>
                  <a:pt x="1008" y="768"/>
                </a:lnTo>
                <a:lnTo>
                  <a:pt x="1014" y="786"/>
                </a:lnTo>
                <a:lnTo>
                  <a:pt x="1044" y="822"/>
                </a:lnTo>
                <a:lnTo>
                  <a:pt x="1056" y="840"/>
                </a:lnTo>
                <a:lnTo>
                  <a:pt x="1074" y="852"/>
                </a:lnTo>
                <a:lnTo>
                  <a:pt x="1074" y="870"/>
                </a:lnTo>
                <a:lnTo>
                  <a:pt x="1086" y="888"/>
                </a:lnTo>
                <a:lnTo>
                  <a:pt x="1098" y="906"/>
                </a:lnTo>
                <a:lnTo>
                  <a:pt x="1110" y="924"/>
                </a:lnTo>
                <a:lnTo>
                  <a:pt x="1128" y="930"/>
                </a:lnTo>
                <a:lnTo>
                  <a:pt x="1134" y="948"/>
                </a:lnTo>
                <a:lnTo>
                  <a:pt x="1152" y="954"/>
                </a:lnTo>
                <a:lnTo>
                  <a:pt x="1230" y="978"/>
                </a:lnTo>
                <a:lnTo>
                  <a:pt x="1248" y="978"/>
                </a:lnTo>
                <a:lnTo>
                  <a:pt x="1266" y="990"/>
                </a:lnTo>
                <a:lnTo>
                  <a:pt x="1284" y="996"/>
                </a:lnTo>
                <a:lnTo>
                  <a:pt x="1314" y="1008"/>
                </a:lnTo>
                <a:lnTo>
                  <a:pt x="1332" y="1014"/>
                </a:lnTo>
                <a:lnTo>
                  <a:pt x="1440" y="1026"/>
                </a:lnTo>
                <a:lnTo>
                  <a:pt x="1458" y="1038"/>
                </a:lnTo>
                <a:lnTo>
                  <a:pt x="1476" y="1044"/>
                </a:lnTo>
                <a:lnTo>
                  <a:pt x="1494" y="1056"/>
                </a:lnTo>
                <a:lnTo>
                  <a:pt x="1512" y="1062"/>
                </a:lnTo>
                <a:lnTo>
                  <a:pt x="1506" y="1080"/>
                </a:lnTo>
              </a:path>
            </a:pathLst>
          </a:custGeom>
          <a:solidFill>
            <a:srgbClr val="00FF99"/>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016" name="Line 7">
            <a:extLst>
              <a:ext uri="{FF2B5EF4-FFF2-40B4-BE49-F238E27FC236}">
                <a16:creationId xmlns:a16="http://schemas.microsoft.com/office/drawing/2014/main" id="{6D489297-D9AB-5B4E-B260-2E35826B7030}"/>
              </a:ext>
            </a:extLst>
          </p:cNvPr>
          <p:cNvSpPr>
            <a:spLocks noChangeShapeType="1"/>
          </p:cNvSpPr>
          <p:nvPr/>
        </p:nvSpPr>
        <p:spPr bwMode="auto">
          <a:xfrm>
            <a:off x="4111625" y="4038600"/>
            <a:ext cx="1482725" cy="0"/>
          </a:xfrm>
          <a:prstGeom prst="line">
            <a:avLst/>
          </a:prstGeom>
          <a:noFill/>
          <a:ln w="127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017" name="Line 8">
            <a:extLst>
              <a:ext uri="{FF2B5EF4-FFF2-40B4-BE49-F238E27FC236}">
                <a16:creationId xmlns:a16="http://schemas.microsoft.com/office/drawing/2014/main" id="{E8B58DC5-BBEC-C447-87E3-C0D42353EA04}"/>
              </a:ext>
            </a:extLst>
          </p:cNvPr>
          <p:cNvSpPr>
            <a:spLocks noChangeShapeType="1"/>
          </p:cNvSpPr>
          <p:nvPr/>
        </p:nvSpPr>
        <p:spPr bwMode="auto">
          <a:xfrm>
            <a:off x="4095750" y="4464050"/>
            <a:ext cx="0" cy="1692275"/>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018" name="Line 9">
            <a:extLst>
              <a:ext uri="{FF2B5EF4-FFF2-40B4-BE49-F238E27FC236}">
                <a16:creationId xmlns:a16="http://schemas.microsoft.com/office/drawing/2014/main" id="{67948D81-D437-CC43-A3BF-F4D8E6758130}"/>
              </a:ext>
            </a:extLst>
          </p:cNvPr>
          <p:cNvSpPr>
            <a:spLocks noChangeShapeType="1"/>
          </p:cNvSpPr>
          <p:nvPr/>
        </p:nvSpPr>
        <p:spPr bwMode="auto">
          <a:xfrm>
            <a:off x="5600700" y="4445000"/>
            <a:ext cx="0" cy="1720850"/>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019" name="Rectangle 10">
            <a:extLst>
              <a:ext uri="{FF2B5EF4-FFF2-40B4-BE49-F238E27FC236}">
                <a16:creationId xmlns:a16="http://schemas.microsoft.com/office/drawing/2014/main" id="{718AC64D-6DDE-D24F-B8C5-11E424BA138E}"/>
              </a:ext>
            </a:extLst>
          </p:cNvPr>
          <p:cNvSpPr>
            <a:spLocks noChangeArrowheads="1"/>
          </p:cNvSpPr>
          <p:nvPr/>
        </p:nvSpPr>
        <p:spPr bwMode="auto">
          <a:xfrm>
            <a:off x="3808413" y="4141788"/>
            <a:ext cx="738187" cy="30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b="1">
                <a:latin typeface="Times New Roman" panose="02020603050405020304" pitchFamily="18" charset="0"/>
              </a:rPr>
              <a:t>495 nm</a:t>
            </a:r>
          </a:p>
        </p:txBody>
      </p:sp>
      <p:sp>
        <p:nvSpPr>
          <p:cNvPr id="43020" name="Rectangle 11">
            <a:extLst>
              <a:ext uri="{FF2B5EF4-FFF2-40B4-BE49-F238E27FC236}">
                <a16:creationId xmlns:a16="http://schemas.microsoft.com/office/drawing/2014/main" id="{CF565B90-B59A-8C40-9C22-A9130E8C2889}"/>
              </a:ext>
            </a:extLst>
          </p:cNvPr>
          <p:cNvSpPr>
            <a:spLocks noChangeArrowheads="1"/>
          </p:cNvSpPr>
          <p:nvPr/>
        </p:nvSpPr>
        <p:spPr bwMode="auto">
          <a:xfrm>
            <a:off x="5370513" y="4122738"/>
            <a:ext cx="738187" cy="30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b="1">
                <a:latin typeface="Times New Roman" panose="02020603050405020304" pitchFamily="18" charset="0"/>
              </a:rPr>
              <a:t>518 nm</a:t>
            </a:r>
          </a:p>
        </p:txBody>
      </p:sp>
      <p:sp>
        <p:nvSpPr>
          <p:cNvPr id="43021" name="Rectangle 12">
            <a:extLst>
              <a:ext uri="{FF2B5EF4-FFF2-40B4-BE49-F238E27FC236}">
                <a16:creationId xmlns:a16="http://schemas.microsoft.com/office/drawing/2014/main" id="{2FC63F33-4896-4341-BC9E-715B4986042D}"/>
              </a:ext>
            </a:extLst>
          </p:cNvPr>
          <p:cNvSpPr>
            <a:spLocks noChangeArrowheads="1"/>
          </p:cNvSpPr>
          <p:nvPr/>
        </p:nvSpPr>
        <p:spPr bwMode="auto">
          <a:xfrm>
            <a:off x="3932238" y="3694113"/>
            <a:ext cx="1905000" cy="30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b="1">
                <a:latin typeface="Times New Roman" panose="02020603050405020304" pitchFamily="18" charset="0"/>
              </a:rPr>
              <a:t>Stokes Shift is 20 + nm</a:t>
            </a:r>
          </a:p>
        </p:txBody>
      </p:sp>
      <p:sp>
        <p:nvSpPr>
          <p:cNvPr id="43022" name="Rectangle 13">
            <a:extLst>
              <a:ext uri="{FF2B5EF4-FFF2-40B4-BE49-F238E27FC236}">
                <a16:creationId xmlns:a16="http://schemas.microsoft.com/office/drawing/2014/main" id="{2C6F6184-92BF-4947-A9F3-D53AE49490A1}"/>
              </a:ext>
            </a:extLst>
          </p:cNvPr>
          <p:cNvSpPr>
            <a:spLocks noChangeArrowheads="1"/>
          </p:cNvSpPr>
          <p:nvPr/>
        </p:nvSpPr>
        <p:spPr bwMode="auto">
          <a:xfrm>
            <a:off x="1989138" y="3808413"/>
            <a:ext cx="1073150" cy="527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b="1">
                <a:latin typeface="Times New Roman" panose="02020603050405020304" pitchFamily="18" charset="0"/>
              </a:rPr>
              <a:t>Fluorescein</a:t>
            </a:r>
          </a:p>
          <a:p>
            <a:pPr>
              <a:spcBef>
                <a:spcPct val="0"/>
              </a:spcBef>
              <a:buFontTx/>
              <a:buNone/>
            </a:pPr>
            <a:r>
              <a:rPr lang="en-US" altLang="en-US" sz="1400" b="1">
                <a:latin typeface="Times New Roman" panose="02020603050405020304" pitchFamily="18" charset="0"/>
              </a:rPr>
              <a:t>molecule</a:t>
            </a:r>
          </a:p>
        </p:txBody>
      </p:sp>
      <p:sp>
        <p:nvSpPr>
          <p:cNvPr id="43023" name="Rectangle 14">
            <a:extLst>
              <a:ext uri="{FF2B5EF4-FFF2-40B4-BE49-F238E27FC236}">
                <a16:creationId xmlns:a16="http://schemas.microsoft.com/office/drawing/2014/main" id="{B4923E67-8BE0-FD43-9643-EAD8345E2776}"/>
              </a:ext>
            </a:extLst>
          </p:cNvPr>
          <p:cNvSpPr>
            <a:spLocks noChangeArrowheads="1"/>
          </p:cNvSpPr>
          <p:nvPr/>
        </p:nvSpPr>
        <p:spPr bwMode="auto">
          <a:xfrm rot="-5400000">
            <a:off x="232569" y="4739482"/>
            <a:ext cx="2371725" cy="363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b="1">
                <a:latin typeface="Times New Roman" panose="02020603050405020304" pitchFamily="18" charset="0"/>
              </a:rPr>
              <a:t>Fluorescnece Intensity</a:t>
            </a:r>
          </a:p>
        </p:txBody>
      </p:sp>
      <p:sp>
        <p:nvSpPr>
          <p:cNvPr id="43024" name="Rectangle 15">
            <a:extLst>
              <a:ext uri="{FF2B5EF4-FFF2-40B4-BE49-F238E27FC236}">
                <a16:creationId xmlns:a16="http://schemas.microsoft.com/office/drawing/2014/main" id="{5474C325-5558-6043-9683-2751EFF65585}"/>
              </a:ext>
            </a:extLst>
          </p:cNvPr>
          <p:cNvSpPr>
            <a:spLocks noChangeArrowheads="1"/>
          </p:cNvSpPr>
          <p:nvPr/>
        </p:nvSpPr>
        <p:spPr bwMode="auto">
          <a:xfrm>
            <a:off x="3751263" y="6238875"/>
            <a:ext cx="1362075" cy="376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b="1">
                <a:latin typeface="Times New Roman" panose="02020603050405020304" pitchFamily="18" charset="0"/>
              </a:rPr>
              <a:t>Wavelength</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Date Placeholder 3">
            <a:extLst>
              <a:ext uri="{FF2B5EF4-FFF2-40B4-BE49-F238E27FC236}">
                <a16:creationId xmlns:a16="http://schemas.microsoft.com/office/drawing/2014/main" id="{B030C77E-9818-8040-9B3B-0D1F8F7AE1EF}"/>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63D635D-1C53-2143-89E4-068B470D7B06}" type="datetime12">
              <a:rPr lang="en-US" altLang="en-US" sz="1400" smtClean="0">
                <a:latin typeface="Times New Roman" panose="02020603050405020304" pitchFamily="18" charset="0"/>
              </a:rPr>
              <a:t>5:16 PM</a:t>
            </a:fld>
            <a:endParaRPr lang="en-US" altLang="en-US" sz="1400">
              <a:latin typeface="Times New Roman" panose="02020603050405020304" pitchFamily="18" charset="0"/>
            </a:endParaRPr>
          </a:p>
        </p:txBody>
      </p:sp>
      <p:sp>
        <p:nvSpPr>
          <p:cNvPr id="45058" name="Slide Number Placeholder 5">
            <a:extLst>
              <a:ext uri="{FF2B5EF4-FFF2-40B4-BE49-F238E27FC236}">
                <a16:creationId xmlns:a16="http://schemas.microsoft.com/office/drawing/2014/main" id="{5ED84C9F-9D01-304B-A0DC-B84D6AFBA2E4}"/>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DB5EE1D4-EC49-9A43-A0BF-736C4B4B873F}" type="slidenum">
              <a:rPr lang="en-US" altLang="en-US" sz="1400" smtClean="0">
                <a:latin typeface="Times New Roman" panose="02020603050405020304" pitchFamily="18" charset="0"/>
              </a:rPr>
              <a:pPr>
                <a:spcBef>
                  <a:spcPct val="0"/>
                </a:spcBef>
                <a:buFontTx/>
                <a:buNone/>
              </a:pPr>
              <a:t>23</a:t>
            </a:fld>
            <a:endParaRPr lang="en-US" altLang="en-US" sz="1400">
              <a:latin typeface="Times New Roman" panose="02020603050405020304" pitchFamily="18" charset="0"/>
            </a:endParaRPr>
          </a:p>
        </p:txBody>
      </p:sp>
      <p:sp>
        <p:nvSpPr>
          <p:cNvPr id="45059" name="Rectangle 2">
            <a:extLst>
              <a:ext uri="{FF2B5EF4-FFF2-40B4-BE49-F238E27FC236}">
                <a16:creationId xmlns:a16="http://schemas.microsoft.com/office/drawing/2014/main" id="{B97CBE3C-E996-CF46-9DB8-226DC274326E}"/>
              </a:ext>
            </a:extLst>
          </p:cNvPr>
          <p:cNvSpPr>
            <a:spLocks noGrp="1" noChangeArrowheads="1"/>
          </p:cNvSpPr>
          <p:nvPr>
            <p:ph type="title"/>
          </p:nvPr>
        </p:nvSpPr>
        <p:spPr>
          <a:xfrm>
            <a:off x="685800" y="-152400"/>
            <a:ext cx="7772400" cy="1143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en-US" altLang="en-US" sz="3600"/>
              <a:t>Fluorescence</a:t>
            </a:r>
          </a:p>
        </p:txBody>
      </p:sp>
      <p:sp>
        <p:nvSpPr>
          <p:cNvPr id="45060" name="Rectangle 3">
            <a:extLst>
              <a:ext uri="{FF2B5EF4-FFF2-40B4-BE49-F238E27FC236}">
                <a16:creationId xmlns:a16="http://schemas.microsoft.com/office/drawing/2014/main" id="{3DEAD14A-DF14-0846-82F1-7C02E5CF72D9}"/>
              </a:ext>
            </a:extLst>
          </p:cNvPr>
          <p:cNvSpPr>
            <a:spLocks noGrp="1" noChangeArrowheads="1"/>
          </p:cNvSpPr>
          <p:nvPr>
            <p:ph type="body" idx="1"/>
          </p:nvPr>
        </p:nvSpPr>
        <p:spPr>
          <a:xfrm>
            <a:off x="609600" y="1417638"/>
            <a:ext cx="7772400" cy="41148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en-US" altLang="en-US"/>
              <a:t>The </a:t>
            </a:r>
            <a:r>
              <a:rPr lang="en-US" altLang="en-US">
                <a:solidFill>
                  <a:srgbClr val="FF0000"/>
                </a:solidFill>
              </a:rPr>
              <a:t>longer</a:t>
            </a:r>
            <a:r>
              <a:rPr lang="en-US" altLang="en-US"/>
              <a:t> the wavelength the </a:t>
            </a:r>
            <a:r>
              <a:rPr lang="en-US" altLang="en-US">
                <a:solidFill>
                  <a:srgbClr val="FF0000"/>
                </a:solidFill>
              </a:rPr>
              <a:t>lower</a:t>
            </a:r>
            <a:r>
              <a:rPr lang="en-US" altLang="en-US"/>
              <a:t> the energy</a:t>
            </a:r>
          </a:p>
          <a:p>
            <a:pPr eaLnBrk="1" hangingPunct="1"/>
            <a:r>
              <a:rPr lang="en-US" altLang="en-US"/>
              <a:t>The </a:t>
            </a:r>
            <a:r>
              <a:rPr lang="en-US" altLang="en-US">
                <a:solidFill>
                  <a:srgbClr val="FF0000"/>
                </a:solidFill>
              </a:rPr>
              <a:t>shorter</a:t>
            </a:r>
            <a:r>
              <a:rPr lang="en-US" altLang="en-US"/>
              <a:t> the wavelength the </a:t>
            </a:r>
            <a:r>
              <a:rPr lang="en-US" altLang="en-US">
                <a:solidFill>
                  <a:srgbClr val="FF0000"/>
                </a:solidFill>
              </a:rPr>
              <a:t>higher</a:t>
            </a:r>
            <a:r>
              <a:rPr lang="en-US" altLang="en-US"/>
              <a:t> the energy</a:t>
            </a:r>
          </a:p>
          <a:p>
            <a:pPr lvl="1" eaLnBrk="1" hangingPunct="1"/>
            <a:r>
              <a:rPr lang="en-US" altLang="en-US"/>
              <a:t>eg. UV light from sun - this causes the sunburn, not the red visible light</a:t>
            </a: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Date Placeholder 3">
            <a:extLst>
              <a:ext uri="{FF2B5EF4-FFF2-40B4-BE49-F238E27FC236}">
                <a16:creationId xmlns:a16="http://schemas.microsoft.com/office/drawing/2014/main" id="{803D7C9C-DFFE-2E43-8350-6A9B7993D750}"/>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287DD47-2E56-6B4B-80F3-CE3F37BA2D9A}" type="datetime12">
              <a:rPr lang="en-US" altLang="en-US" sz="1400" smtClean="0">
                <a:latin typeface="Times New Roman" panose="02020603050405020304" pitchFamily="18" charset="0"/>
              </a:rPr>
              <a:t>5:16 PM</a:t>
            </a:fld>
            <a:endParaRPr lang="en-US" altLang="en-US" sz="1400">
              <a:latin typeface="Times New Roman" panose="02020603050405020304" pitchFamily="18" charset="0"/>
            </a:endParaRPr>
          </a:p>
        </p:txBody>
      </p:sp>
      <p:sp>
        <p:nvSpPr>
          <p:cNvPr id="47106" name="Slide Number Placeholder 5">
            <a:extLst>
              <a:ext uri="{FF2B5EF4-FFF2-40B4-BE49-F238E27FC236}">
                <a16:creationId xmlns:a16="http://schemas.microsoft.com/office/drawing/2014/main" id="{9CB98197-D809-5340-8F0C-1E171CBB563D}"/>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E7686A29-934F-2446-9D90-E215B8151DA6}" type="slidenum">
              <a:rPr lang="en-US" altLang="en-US" sz="1400" smtClean="0">
                <a:latin typeface="Times New Roman" panose="02020603050405020304" pitchFamily="18" charset="0"/>
              </a:rPr>
              <a:pPr>
                <a:spcBef>
                  <a:spcPct val="0"/>
                </a:spcBef>
                <a:buFontTx/>
                <a:buNone/>
              </a:pPr>
              <a:t>24</a:t>
            </a:fld>
            <a:endParaRPr lang="en-US" altLang="en-US" sz="1400">
              <a:latin typeface="Times New Roman" panose="02020603050405020304" pitchFamily="18" charset="0"/>
            </a:endParaRPr>
          </a:p>
        </p:txBody>
      </p:sp>
      <p:sp>
        <p:nvSpPr>
          <p:cNvPr id="47107" name="Rectangle 2">
            <a:extLst>
              <a:ext uri="{FF2B5EF4-FFF2-40B4-BE49-F238E27FC236}">
                <a16:creationId xmlns:a16="http://schemas.microsoft.com/office/drawing/2014/main" id="{B5BE2DD3-2004-D642-8CC8-1E6BBEC920A7}"/>
              </a:ext>
            </a:extLst>
          </p:cNvPr>
          <p:cNvSpPr>
            <a:spLocks noGrp="1" noChangeArrowheads="1"/>
          </p:cNvSpPr>
          <p:nvPr>
            <p:ph type="title"/>
          </p:nvPr>
        </p:nvSpPr>
        <p:spPr>
          <a:xfrm>
            <a:off x="914400" y="0"/>
            <a:ext cx="6908800" cy="9144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en-US" altLang="en-US" sz="2800"/>
              <a:t>Fluorescence Excitation Spectra</a:t>
            </a:r>
          </a:p>
        </p:txBody>
      </p:sp>
      <p:sp>
        <p:nvSpPr>
          <p:cNvPr id="47108" name="AutoShape 3">
            <a:extLst>
              <a:ext uri="{FF2B5EF4-FFF2-40B4-BE49-F238E27FC236}">
                <a16:creationId xmlns:a16="http://schemas.microsoft.com/office/drawing/2014/main" id="{C9A2059C-E3B7-E141-8D42-A08EC17BC4C1}"/>
              </a:ext>
            </a:extLst>
          </p:cNvPr>
          <p:cNvSpPr>
            <a:spLocks noChangeArrowheads="1"/>
          </p:cNvSpPr>
          <p:nvPr/>
        </p:nvSpPr>
        <p:spPr bwMode="auto">
          <a:xfrm>
            <a:off x="1860550" y="1701800"/>
            <a:ext cx="5894388" cy="1681163"/>
          </a:xfrm>
          <a:prstGeom prst="horizontalScroll">
            <a:avLst>
              <a:gd name="adj" fmla="val 12500"/>
            </a:avLst>
          </a:prstGeom>
          <a:solidFill>
            <a:srgbClr val="C2DAD7"/>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3600">
                <a:latin typeface="Times New Roman" panose="02020603050405020304" pitchFamily="18" charset="0"/>
              </a:rPr>
              <a:t>Intensity</a:t>
            </a:r>
            <a:r>
              <a:rPr lang="en-US" altLang="en-US" sz="2400">
                <a:latin typeface="Times New Roman" panose="02020603050405020304" pitchFamily="18" charset="0"/>
              </a:rPr>
              <a:t> </a:t>
            </a:r>
          </a:p>
          <a:p>
            <a:pPr algn="ctr">
              <a:spcBef>
                <a:spcPct val="0"/>
              </a:spcBef>
              <a:buFontTx/>
              <a:buNone/>
            </a:pPr>
            <a:r>
              <a:rPr lang="en-US" altLang="en-US" sz="2400">
                <a:latin typeface="Times New Roman" panose="02020603050405020304" pitchFamily="18" charset="0"/>
              </a:rPr>
              <a:t>related to the probability of the event</a:t>
            </a:r>
          </a:p>
          <a:p>
            <a:pPr algn="ctr">
              <a:spcBef>
                <a:spcPct val="0"/>
              </a:spcBef>
              <a:buFontTx/>
              <a:buNone/>
            </a:pPr>
            <a:endParaRPr lang="en-US" altLang="en-US" sz="2400">
              <a:latin typeface="Times New Roman" panose="02020603050405020304" pitchFamily="18" charset="0"/>
            </a:endParaRPr>
          </a:p>
        </p:txBody>
      </p:sp>
      <p:sp>
        <p:nvSpPr>
          <p:cNvPr id="47109" name="AutoShape 4">
            <a:extLst>
              <a:ext uri="{FF2B5EF4-FFF2-40B4-BE49-F238E27FC236}">
                <a16:creationId xmlns:a16="http://schemas.microsoft.com/office/drawing/2014/main" id="{4F029EF7-AA8E-B246-9CB8-A67D62801A27}"/>
              </a:ext>
            </a:extLst>
          </p:cNvPr>
          <p:cNvSpPr>
            <a:spLocks noChangeArrowheads="1"/>
          </p:cNvSpPr>
          <p:nvPr/>
        </p:nvSpPr>
        <p:spPr bwMode="auto">
          <a:xfrm>
            <a:off x="1887538" y="3543300"/>
            <a:ext cx="5842000" cy="1681163"/>
          </a:xfrm>
          <a:prstGeom prst="horizontalScroll">
            <a:avLst>
              <a:gd name="adj" fmla="val 12500"/>
            </a:avLst>
          </a:prstGeom>
          <a:solidFill>
            <a:srgbClr val="C2DAD7"/>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3600">
                <a:latin typeface="Times New Roman" panose="02020603050405020304" pitchFamily="18" charset="0"/>
              </a:rPr>
              <a:t>Wavelength</a:t>
            </a:r>
            <a:endParaRPr lang="en-US" altLang="en-US" sz="2400">
              <a:latin typeface="Times New Roman" panose="02020603050405020304" pitchFamily="18" charset="0"/>
            </a:endParaRPr>
          </a:p>
          <a:p>
            <a:pPr lvl="1" algn="ctr">
              <a:spcBef>
                <a:spcPct val="0"/>
              </a:spcBef>
              <a:buFontTx/>
              <a:buNone/>
            </a:pPr>
            <a:r>
              <a:rPr lang="en-US" altLang="en-US" sz="2400">
                <a:latin typeface="Times New Roman" panose="02020603050405020304" pitchFamily="18" charset="0"/>
              </a:rPr>
              <a:t>the energy of the light absorbed or emitted</a:t>
            </a: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Date Placeholder 3">
            <a:extLst>
              <a:ext uri="{FF2B5EF4-FFF2-40B4-BE49-F238E27FC236}">
                <a16:creationId xmlns:a16="http://schemas.microsoft.com/office/drawing/2014/main" id="{A76E2C87-ECCB-564E-B913-E2DF5B05A41F}"/>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3602137-36FC-BA4B-98E0-8455E6EB317A}" type="datetime12">
              <a:rPr lang="en-US" altLang="en-US" sz="1400" smtClean="0">
                <a:latin typeface="Times New Roman" panose="02020603050405020304" pitchFamily="18" charset="0"/>
              </a:rPr>
              <a:t>5:16 PM</a:t>
            </a:fld>
            <a:endParaRPr lang="en-US" altLang="en-US" sz="1400">
              <a:latin typeface="Times New Roman" panose="02020603050405020304" pitchFamily="18" charset="0"/>
            </a:endParaRPr>
          </a:p>
        </p:txBody>
      </p:sp>
      <p:sp>
        <p:nvSpPr>
          <p:cNvPr id="49154" name="Slide Number Placeholder 5">
            <a:extLst>
              <a:ext uri="{FF2B5EF4-FFF2-40B4-BE49-F238E27FC236}">
                <a16:creationId xmlns:a16="http://schemas.microsoft.com/office/drawing/2014/main" id="{22431B92-DA12-C044-A9F5-A9942F15D582}"/>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11734490-1220-424B-99D5-1C499C51D3F2}" type="slidenum">
              <a:rPr lang="en-US" altLang="en-US" sz="1400" smtClean="0">
                <a:latin typeface="Times New Roman" panose="02020603050405020304" pitchFamily="18" charset="0"/>
              </a:rPr>
              <a:pPr>
                <a:spcBef>
                  <a:spcPct val="0"/>
                </a:spcBef>
                <a:buFontTx/>
                <a:buNone/>
              </a:pPr>
              <a:t>25</a:t>
            </a:fld>
            <a:endParaRPr lang="en-US" altLang="en-US" sz="1400">
              <a:latin typeface="Times New Roman" panose="02020603050405020304" pitchFamily="18" charset="0"/>
            </a:endParaRPr>
          </a:p>
        </p:txBody>
      </p:sp>
      <p:sp>
        <p:nvSpPr>
          <p:cNvPr id="49155" name="Rectangle 2">
            <a:extLst>
              <a:ext uri="{FF2B5EF4-FFF2-40B4-BE49-F238E27FC236}">
                <a16:creationId xmlns:a16="http://schemas.microsoft.com/office/drawing/2014/main" id="{FB0A0AF0-9218-154F-BE68-716AD0ACB59C}"/>
              </a:ext>
            </a:extLst>
          </p:cNvPr>
          <p:cNvSpPr>
            <a:spLocks noGrp="1" noChangeArrowheads="1"/>
          </p:cNvSpPr>
          <p:nvPr>
            <p:ph type="title"/>
          </p:nvPr>
        </p:nvSpPr>
        <p:spPr>
          <a:xfrm>
            <a:off x="685800" y="0"/>
            <a:ext cx="7772400" cy="1143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en-US" altLang="en-US"/>
              <a:t>Conclusions</a:t>
            </a:r>
          </a:p>
        </p:txBody>
      </p:sp>
      <p:sp>
        <p:nvSpPr>
          <p:cNvPr id="49156" name="Rectangle 3">
            <a:extLst>
              <a:ext uri="{FF2B5EF4-FFF2-40B4-BE49-F238E27FC236}">
                <a16:creationId xmlns:a16="http://schemas.microsoft.com/office/drawing/2014/main" id="{F6270E2A-FB91-9347-8940-794A5C741547}"/>
              </a:ext>
            </a:extLst>
          </p:cNvPr>
          <p:cNvSpPr>
            <a:spLocks noGrp="1" noChangeArrowheads="1"/>
          </p:cNvSpPr>
          <p:nvPr>
            <p:ph type="body" idx="1"/>
          </p:nvPr>
        </p:nvSpPr>
        <p:spPr>
          <a:xfrm>
            <a:off x="944563" y="1495425"/>
            <a:ext cx="7772400" cy="41148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en-US" altLang="en-US" sz="2800"/>
              <a:t>Dye molecules must be close to but </a:t>
            </a:r>
            <a:r>
              <a:rPr lang="en-US" altLang="en-US" sz="2800">
                <a:solidFill>
                  <a:srgbClr val="FF0000"/>
                </a:solidFill>
              </a:rPr>
              <a:t>below saturation</a:t>
            </a:r>
            <a:r>
              <a:rPr lang="en-US" altLang="en-US" sz="2800"/>
              <a:t> levels for optimum emission </a:t>
            </a:r>
          </a:p>
          <a:p>
            <a:pPr eaLnBrk="1" hangingPunct="1"/>
            <a:r>
              <a:rPr lang="en-US" altLang="en-US" sz="2800">
                <a:solidFill>
                  <a:srgbClr val="FF0000"/>
                </a:solidFill>
              </a:rPr>
              <a:t>Fluorescence emission</a:t>
            </a:r>
            <a:r>
              <a:rPr lang="en-US" altLang="en-US" sz="2800"/>
              <a:t> is longer than the exciting wavelength</a:t>
            </a:r>
          </a:p>
          <a:p>
            <a:pPr eaLnBrk="1" hangingPunct="1"/>
            <a:r>
              <a:rPr lang="en-US" altLang="en-US" sz="2800"/>
              <a:t>The energy of the light increases with reduction of wavelength</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Date Placeholder 3">
            <a:extLst>
              <a:ext uri="{FF2B5EF4-FFF2-40B4-BE49-F238E27FC236}">
                <a16:creationId xmlns:a16="http://schemas.microsoft.com/office/drawing/2014/main" id="{484AF80D-AC77-E347-BA21-550AD7961DD0}"/>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52CE98A-DE8E-764B-9CF3-04128A7A8006}" type="datetime12">
              <a:rPr lang="en-US" altLang="en-US" sz="1400" smtClean="0">
                <a:latin typeface="Times New Roman" panose="02020603050405020304" pitchFamily="18" charset="0"/>
              </a:rPr>
              <a:t>5:16 PM</a:t>
            </a:fld>
            <a:endParaRPr lang="en-US" altLang="en-US" sz="1400">
              <a:latin typeface="Times New Roman" panose="02020603050405020304" pitchFamily="18" charset="0"/>
            </a:endParaRPr>
          </a:p>
        </p:txBody>
      </p:sp>
      <p:sp>
        <p:nvSpPr>
          <p:cNvPr id="51202" name="Slide Number Placeholder 5">
            <a:extLst>
              <a:ext uri="{FF2B5EF4-FFF2-40B4-BE49-F238E27FC236}">
                <a16:creationId xmlns:a16="http://schemas.microsoft.com/office/drawing/2014/main" id="{FA58DE86-FC5D-904E-9EEE-FDD05FE3D9DC}"/>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000">
                <a:latin typeface="Times New Roman" panose="02020603050405020304" pitchFamily="18" charset="0"/>
              </a:rPr>
              <a:t>Slide </a:t>
            </a:r>
            <a:fld id="{0BAFCB69-6520-C241-B214-5D33C4E55C64}" type="slidenum">
              <a:rPr lang="en-US" altLang="en-US" sz="1000" smtClean="0">
                <a:latin typeface="Times New Roman" panose="02020603050405020304" pitchFamily="18" charset="0"/>
              </a:rPr>
              <a:pPr>
                <a:spcBef>
                  <a:spcPct val="0"/>
                </a:spcBef>
                <a:buFontTx/>
                <a:buNone/>
              </a:pPr>
              <a:t>26</a:t>
            </a:fld>
            <a:endParaRPr lang="en-US" altLang="en-US" sz="1000">
              <a:latin typeface="Times New Roman" panose="02020603050405020304" pitchFamily="18" charset="0"/>
            </a:endParaRPr>
          </a:p>
        </p:txBody>
      </p:sp>
      <p:sp>
        <p:nvSpPr>
          <p:cNvPr id="51203" name="Rectangle 2">
            <a:extLst>
              <a:ext uri="{FF2B5EF4-FFF2-40B4-BE49-F238E27FC236}">
                <a16:creationId xmlns:a16="http://schemas.microsoft.com/office/drawing/2014/main" id="{27ABCF93-9817-CD4C-988A-3DA393EA8659}"/>
              </a:ext>
            </a:extLst>
          </p:cNvPr>
          <p:cNvSpPr>
            <a:spLocks noGrp="1" noChangeArrowheads="1"/>
          </p:cNvSpPr>
          <p:nvPr>
            <p:ph type="title"/>
          </p:nvPr>
        </p:nvSpPr>
        <p:spPr>
          <a:xfrm>
            <a:off x="685800" y="152400"/>
            <a:ext cx="7772400" cy="533400"/>
          </a:xfrm>
        </p:spPr>
        <p:txBody>
          <a:bodyPr/>
          <a:lstStyle/>
          <a:p>
            <a:pPr eaLnBrk="1" hangingPunct="1"/>
            <a:r>
              <a:rPr lang="en-US" altLang="en-US"/>
              <a:t>Relative absorbance of phycobiliproteins</a:t>
            </a:r>
          </a:p>
        </p:txBody>
      </p:sp>
      <p:graphicFrame>
        <p:nvGraphicFramePr>
          <p:cNvPr id="37947" name="Group 59">
            <a:extLst>
              <a:ext uri="{FF2B5EF4-FFF2-40B4-BE49-F238E27FC236}">
                <a16:creationId xmlns:a16="http://schemas.microsoft.com/office/drawing/2014/main" id="{1B0DA9E5-60C1-B241-A068-8C2C42ABAD9D}"/>
              </a:ext>
            </a:extLst>
          </p:cNvPr>
          <p:cNvGraphicFramePr>
            <a:graphicFrameLocks noGrp="1"/>
          </p:cNvGraphicFramePr>
          <p:nvPr/>
        </p:nvGraphicFramePr>
        <p:xfrm>
          <a:off x="152400" y="2133600"/>
          <a:ext cx="8686800" cy="4005263"/>
        </p:xfrm>
        <a:graphic>
          <a:graphicData uri="http://schemas.openxmlformats.org/drawingml/2006/table">
            <a:tbl>
              <a:tblPr/>
              <a:tblGrid>
                <a:gridCol w="2819400">
                  <a:extLst>
                    <a:ext uri="{9D8B030D-6E8A-4147-A177-3AD203B41FA5}">
                      <a16:colId xmlns:a16="http://schemas.microsoft.com/office/drawing/2014/main" val="20000"/>
                    </a:ext>
                  </a:extLst>
                </a:gridCol>
                <a:gridCol w="1828800">
                  <a:extLst>
                    <a:ext uri="{9D8B030D-6E8A-4147-A177-3AD203B41FA5}">
                      <a16:colId xmlns:a16="http://schemas.microsoft.com/office/drawing/2014/main" val="20001"/>
                    </a:ext>
                  </a:extLst>
                </a:gridCol>
                <a:gridCol w="19812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133504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a:ln>
                            <a:noFill/>
                          </a:ln>
                          <a:solidFill>
                            <a:schemeClr val="accent2"/>
                          </a:solidFill>
                          <a:effectLst/>
                          <a:latin typeface="Arial" charset="0"/>
                        </a:rPr>
                        <a:t>Protein</a:t>
                      </a: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a:ln>
                            <a:noFill/>
                          </a:ln>
                          <a:solidFill>
                            <a:schemeClr val="accent2"/>
                          </a:solidFill>
                          <a:effectLst/>
                          <a:latin typeface="Arial" charset="0"/>
                        </a:rPr>
                        <a:t>488nm</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a:ln>
                            <a:noFill/>
                          </a:ln>
                          <a:solidFill>
                            <a:schemeClr val="accent2"/>
                          </a:solidFill>
                          <a:effectLst/>
                          <a:latin typeface="Arial" charset="0"/>
                        </a:rPr>
                        <a:t>% ABS</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a:ln>
                            <a:noFill/>
                          </a:ln>
                          <a:solidFill>
                            <a:schemeClr val="accent2"/>
                          </a:solidFill>
                          <a:effectLst/>
                          <a:latin typeface="Arial" charset="0"/>
                        </a:rPr>
                        <a:t>568nm</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a:ln>
                            <a:noFill/>
                          </a:ln>
                          <a:solidFill>
                            <a:schemeClr val="accent2"/>
                          </a:solidFill>
                          <a:effectLst/>
                          <a:latin typeface="Arial" charset="0"/>
                        </a:rPr>
                        <a:t>% ABS</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a:ln>
                          <a:noFill/>
                        </a:ln>
                        <a:solidFill>
                          <a:schemeClr val="accent2"/>
                        </a:solidFill>
                        <a:effectLst/>
                        <a:latin typeface="Arial" charset="0"/>
                      </a:endParaRP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a:ln>
                            <a:noFill/>
                          </a:ln>
                          <a:solidFill>
                            <a:schemeClr val="accent2"/>
                          </a:solidFill>
                          <a:effectLst/>
                          <a:latin typeface="Arial" charset="0"/>
                        </a:rPr>
                        <a:t>633nm</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a:ln>
                            <a:noFill/>
                          </a:ln>
                          <a:solidFill>
                            <a:schemeClr val="accent2"/>
                          </a:solidFill>
                          <a:effectLst/>
                          <a:latin typeface="Arial" charset="0"/>
                        </a:rPr>
                        <a:t>% ABS</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dirty="0">
                        <a:ln>
                          <a:noFill/>
                        </a:ln>
                        <a:solidFill>
                          <a:schemeClr val="accent2"/>
                        </a:solidFill>
                        <a:effectLst/>
                        <a:latin typeface="Arial" charset="0"/>
                      </a:endParaRP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88425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a:ln>
                            <a:noFill/>
                          </a:ln>
                          <a:solidFill>
                            <a:schemeClr val="tx1"/>
                          </a:solidFill>
                          <a:effectLst/>
                          <a:latin typeface="Arial" charset="0"/>
                        </a:rPr>
                        <a:t>B-phycoerytherin</a:t>
                      </a: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a:ln>
                            <a:noFill/>
                          </a:ln>
                          <a:solidFill>
                            <a:schemeClr val="tx1"/>
                          </a:solidFill>
                          <a:effectLst/>
                          <a:latin typeface="Arial" charset="0"/>
                        </a:rPr>
                        <a:t>33</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a:ln>
                            <a:noFill/>
                          </a:ln>
                          <a:solidFill>
                            <a:schemeClr val="tx1"/>
                          </a:solidFill>
                          <a:effectLst/>
                          <a:latin typeface="Arial" charset="0"/>
                        </a:rPr>
                        <a:t>97</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a:ln>
                            <a:noFill/>
                          </a:ln>
                          <a:solidFill>
                            <a:schemeClr val="tx1"/>
                          </a:solidFill>
                          <a:effectLst/>
                          <a:latin typeface="Arial" charset="0"/>
                        </a:rPr>
                        <a:t>0</a:t>
                      </a: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89218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a:ln>
                            <a:noFill/>
                          </a:ln>
                          <a:solidFill>
                            <a:schemeClr val="tx1"/>
                          </a:solidFill>
                          <a:effectLst/>
                          <a:latin typeface="Arial" charset="0"/>
                        </a:rPr>
                        <a:t>R-phycoerytherin</a:t>
                      </a: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a:ln>
                            <a:noFill/>
                          </a:ln>
                          <a:solidFill>
                            <a:schemeClr val="tx1"/>
                          </a:solidFill>
                          <a:effectLst/>
                          <a:latin typeface="Arial" charset="0"/>
                        </a:rPr>
                        <a:t>63</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a:ln>
                            <a:noFill/>
                          </a:ln>
                          <a:solidFill>
                            <a:schemeClr val="tx1"/>
                          </a:solidFill>
                          <a:effectLst/>
                          <a:latin typeface="Arial" charset="0"/>
                        </a:rPr>
                        <a:t>92</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a:ln>
                            <a:noFill/>
                          </a:ln>
                          <a:solidFill>
                            <a:schemeClr val="tx1"/>
                          </a:solidFill>
                          <a:effectLst/>
                          <a:latin typeface="Arial" charset="0"/>
                        </a:rPr>
                        <a:t>0</a:t>
                      </a: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89377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chemeClr val="tx1"/>
                          </a:solidFill>
                          <a:effectLst/>
                          <a:latin typeface="Arial" charset="0"/>
                        </a:rPr>
                        <a:t>allophycocyanin</a:t>
                      </a:r>
                      <a:endParaRPr kumimoji="0" lang="en-US" sz="2400" b="1" i="0" u="none" strike="noStrike" cap="none" normalizeH="0" baseline="0" dirty="0">
                        <a:ln>
                          <a:noFill/>
                        </a:ln>
                        <a:solidFill>
                          <a:schemeClr val="tx1"/>
                        </a:solidFill>
                        <a:effectLst/>
                        <a:latin typeface="Arial" charset="0"/>
                      </a:endParaRP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a:ln>
                            <a:noFill/>
                          </a:ln>
                          <a:solidFill>
                            <a:schemeClr val="tx1"/>
                          </a:solidFill>
                          <a:effectLst/>
                          <a:latin typeface="Arial" charset="0"/>
                        </a:rPr>
                        <a:t>0.5</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a:ln>
                            <a:noFill/>
                          </a:ln>
                          <a:solidFill>
                            <a:schemeClr val="tx1"/>
                          </a:solidFill>
                          <a:effectLst/>
                          <a:latin typeface="Arial" charset="0"/>
                        </a:rPr>
                        <a:t>20</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a:ln>
                            <a:noFill/>
                          </a:ln>
                          <a:solidFill>
                            <a:schemeClr val="tx1"/>
                          </a:solidFill>
                          <a:effectLst/>
                          <a:latin typeface="Arial" charset="0"/>
                        </a:rPr>
                        <a:t>56</a:t>
                      </a: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51231" name="Text Box 39">
            <a:extLst>
              <a:ext uri="{FF2B5EF4-FFF2-40B4-BE49-F238E27FC236}">
                <a16:creationId xmlns:a16="http://schemas.microsoft.com/office/drawing/2014/main" id="{7255F794-96CD-FD46-A31C-4B1BBA9C2781}"/>
              </a:ext>
            </a:extLst>
          </p:cNvPr>
          <p:cNvSpPr txBox="1">
            <a:spLocks noChangeArrowheads="1"/>
          </p:cNvSpPr>
          <p:nvPr/>
        </p:nvSpPr>
        <p:spPr bwMode="auto">
          <a:xfrm>
            <a:off x="5562600" y="6122988"/>
            <a:ext cx="2106613" cy="246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000">
                <a:latin typeface="Times New Roman" panose="02020603050405020304" pitchFamily="18" charset="0"/>
              </a:rPr>
              <a:t>Data from Molecular Probes Website</a:t>
            </a:r>
          </a:p>
        </p:txBody>
      </p:sp>
      <p:sp>
        <p:nvSpPr>
          <p:cNvPr id="51232" name="Text Box 40">
            <a:extLst>
              <a:ext uri="{FF2B5EF4-FFF2-40B4-BE49-F238E27FC236}">
                <a16:creationId xmlns:a16="http://schemas.microsoft.com/office/drawing/2014/main" id="{CB20EA87-FC4F-1D45-B900-07780321A0A7}"/>
              </a:ext>
            </a:extLst>
          </p:cNvPr>
          <p:cNvSpPr txBox="1">
            <a:spLocks noChangeArrowheads="1"/>
          </p:cNvSpPr>
          <p:nvPr/>
        </p:nvSpPr>
        <p:spPr bwMode="auto">
          <a:xfrm>
            <a:off x="304800" y="955675"/>
            <a:ext cx="8610600" cy="1281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000">
                <a:latin typeface="Times New Roman" panose="02020603050405020304" pitchFamily="18" charset="0"/>
              </a:rPr>
              <a:t>Phycobiliproteins are stable and highly soluble proteins derived from cyanobacteria and eukaryotic algae with quantum yields up to 0.98 and molar extinction coefficients of up to 2.4 × 10</a:t>
            </a:r>
            <a:r>
              <a:rPr lang="en-US" altLang="en-US" sz="2000" baseline="30000">
                <a:latin typeface="Times New Roman" panose="02020603050405020304" pitchFamily="18" charset="0"/>
              </a:rPr>
              <a:t>6 </a:t>
            </a:r>
            <a:r>
              <a:rPr lang="en-US" altLang="en-US" sz="2000">
                <a:latin typeface="Times New Roman" panose="02020603050405020304" pitchFamily="18" charset="0"/>
              </a:rPr>
              <a:t>  (ABS=Absorbance)</a:t>
            </a:r>
          </a:p>
          <a:p>
            <a:pPr eaLnBrk="1" hangingPunct="1">
              <a:spcBef>
                <a:spcPct val="0"/>
              </a:spcBef>
              <a:buFontTx/>
              <a:buNone/>
            </a:pPr>
            <a:endParaRPr lang="en-US" altLang="en-US" sz="1800">
              <a:latin typeface="Times New Roman" panose="02020603050405020304" pitchFamily="18" charset="0"/>
            </a:endParaRPr>
          </a:p>
        </p:txBody>
      </p:sp>
      <p:sp>
        <p:nvSpPr>
          <p:cNvPr id="51233" name="Text Box 43">
            <a:extLst>
              <a:ext uri="{FF2B5EF4-FFF2-40B4-BE49-F238E27FC236}">
                <a16:creationId xmlns:a16="http://schemas.microsoft.com/office/drawing/2014/main" id="{0249CCDE-2A0D-E44C-82F0-758C2AF35B49}"/>
              </a:ext>
            </a:extLst>
          </p:cNvPr>
          <p:cNvSpPr txBox="1">
            <a:spLocks noChangeArrowheads="1"/>
          </p:cNvSpPr>
          <p:nvPr/>
        </p:nvSpPr>
        <p:spPr bwMode="auto">
          <a:xfrm>
            <a:off x="1203325" y="72707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Date Placeholder 3">
            <a:extLst>
              <a:ext uri="{FF2B5EF4-FFF2-40B4-BE49-F238E27FC236}">
                <a16:creationId xmlns:a16="http://schemas.microsoft.com/office/drawing/2014/main" id="{82A80390-60FF-604C-B2CF-B8ED56008C95}"/>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244677C-57AA-F34B-AB7C-707C77FBD2AE}" type="datetime12">
              <a:rPr lang="en-US" altLang="en-US" sz="1400" smtClean="0">
                <a:latin typeface="Times New Roman" panose="02020603050405020304" pitchFamily="18" charset="0"/>
              </a:rPr>
              <a:t>5:16 PM</a:t>
            </a:fld>
            <a:endParaRPr lang="en-US" altLang="en-US" sz="1400">
              <a:latin typeface="Times New Roman" panose="02020603050405020304" pitchFamily="18" charset="0"/>
            </a:endParaRPr>
          </a:p>
        </p:txBody>
      </p:sp>
      <p:sp>
        <p:nvSpPr>
          <p:cNvPr id="53250" name="Slide Number Placeholder 5">
            <a:extLst>
              <a:ext uri="{FF2B5EF4-FFF2-40B4-BE49-F238E27FC236}">
                <a16:creationId xmlns:a16="http://schemas.microsoft.com/office/drawing/2014/main" id="{421C144A-3C92-B84E-BA44-6BA7AD1762CD}"/>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9F6BA0FD-6DA4-5F45-B76C-6AA57E09A359}" type="slidenum">
              <a:rPr lang="en-US" altLang="en-US" sz="1400" smtClean="0">
                <a:latin typeface="Times New Roman" panose="02020603050405020304" pitchFamily="18" charset="0"/>
              </a:rPr>
              <a:pPr>
                <a:spcBef>
                  <a:spcPct val="0"/>
                </a:spcBef>
                <a:buFontTx/>
                <a:buNone/>
              </a:pPr>
              <a:t>27</a:t>
            </a:fld>
            <a:endParaRPr lang="en-US" altLang="en-US" sz="1400">
              <a:latin typeface="Times New Roman" panose="02020603050405020304" pitchFamily="18" charset="0"/>
            </a:endParaRPr>
          </a:p>
        </p:txBody>
      </p:sp>
      <p:sp>
        <p:nvSpPr>
          <p:cNvPr id="53251" name="Rectangle 74">
            <a:extLst>
              <a:ext uri="{FF2B5EF4-FFF2-40B4-BE49-F238E27FC236}">
                <a16:creationId xmlns:a16="http://schemas.microsoft.com/office/drawing/2014/main" id="{2B9DD332-1AB9-5C47-BB1E-88A9B6BA443B}"/>
              </a:ext>
            </a:extLst>
          </p:cNvPr>
          <p:cNvSpPr>
            <a:spLocks noChangeArrowheads="1"/>
          </p:cNvSpPr>
          <p:nvPr/>
        </p:nvSpPr>
        <p:spPr bwMode="auto">
          <a:xfrm>
            <a:off x="1143000" y="1981200"/>
            <a:ext cx="7010400" cy="3581400"/>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53252" name="Rectangle 2">
            <a:extLst>
              <a:ext uri="{FF2B5EF4-FFF2-40B4-BE49-F238E27FC236}">
                <a16:creationId xmlns:a16="http://schemas.microsoft.com/office/drawing/2014/main" id="{77D6D1F7-77A0-7944-878D-FFAC1785E019}"/>
              </a:ext>
            </a:extLst>
          </p:cNvPr>
          <p:cNvSpPr>
            <a:spLocks noGrp="1" noChangeArrowheads="1"/>
          </p:cNvSpPr>
          <p:nvPr>
            <p:ph type="title"/>
          </p:nvPr>
        </p:nvSpPr>
        <p:spPr/>
        <p:txBody>
          <a:bodyPr/>
          <a:lstStyle/>
          <a:p>
            <a:pPr eaLnBrk="1" hangingPunct="1"/>
            <a:r>
              <a:rPr lang="en-US" altLang="en-US">
                <a:solidFill>
                  <a:schemeClr val="tx1"/>
                </a:solidFill>
              </a:rPr>
              <a:t>Allophycocyanin (APC)</a:t>
            </a:r>
          </a:p>
        </p:txBody>
      </p:sp>
      <p:sp>
        <p:nvSpPr>
          <p:cNvPr id="53253" name="Rectangle 3">
            <a:extLst>
              <a:ext uri="{FF2B5EF4-FFF2-40B4-BE49-F238E27FC236}">
                <a16:creationId xmlns:a16="http://schemas.microsoft.com/office/drawing/2014/main" id="{8D765DED-A1F3-7948-B9EB-40E52054C433}"/>
              </a:ext>
            </a:extLst>
          </p:cNvPr>
          <p:cNvSpPr>
            <a:spLocks noGrp="1" noChangeArrowheads="1"/>
          </p:cNvSpPr>
          <p:nvPr>
            <p:ph type="body" idx="1"/>
          </p:nvPr>
        </p:nvSpPr>
        <p:spPr/>
        <p:txBody>
          <a:bodyPr/>
          <a:lstStyle/>
          <a:p>
            <a:pPr eaLnBrk="1" hangingPunct="1"/>
            <a:endParaRPr lang="en-US" altLang="en-US"/>
          </a:p>
        </p:txBody>
      </p:sp>
      <p:sp>
        <p:nvSpPr>
          <p:cNvPr id="53254" name="AutoShape 39">
            <a:extLst>
              <a:ext uri="{FF2B5EF4-FFF2-40B4-BE49-F238E27FC236}">
                <a16:creationId xmlns:a16="http://schemas.microsoft.com/office/drawing/2014/main" id="{B27E2E3F-C602-6747-9800-A18EDC36EF52}"/>
              </a:ext>
            </a:extLst>
          </p:cNvPr>
          <p:cNvSpPr>
            <a:spLocks noChangeArrowheads="1"/>
          </p:cNvSpPr>
          <p:nvPr/>
        </p:nvSpPr>
        <p:spPr bwMode="auto">
          <a:xfrm>
            <a:off x="1282700" y="2044700"/>
            <a:ext cx="6788150" cy="3435350"/>
          </a:xfrm>
          <a:prstGeom prst="roundRect">
            <a:avLst>
              <a:gd name="adj" fmla="val 12495"/>
            </a:avLst>
          </a:prstGeom>
          <a:solidFill>
            <a:srgbClr val="CECECE"/>
          </a:solidFill>
          <a:ln w="50799">
            <a:solidFill>
              <a:schemeClr val="folHlink"/>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53255" name="Line 40">
            <a:extLst>
              <a:ext uri="{FF2B5EF4-FFF2-40B4-BE49-F238E27FC236}">
                <a16:creationId xmlns:a16="http://schemas.microsoft.com/office/drawing/2014/main" id="{AB8082F1-BFFC-8242-B5BD-3088BC7E3338}"/>
              </a:ext>
            </a:extLst>
          </p:cNvPr>
          <p:cNvSpPr>
            <a:spLocks noChangeShapeType="1"/>
          </p:cNvSpPr>
          <p:nvPr/>
        </p:nvSpPr>
        <p:spPr bwMode="auto">
          <a:xfrm>
            <a:off x="2740025" y="2078038"/>
            <a:ext cx="0" cy="57150"/>
          </a:xfrm>
          <a:prstGeom prst="line">
            <a:avLst/>
          </a:prstGeom>
          <a:noFill/>
          <a:ln w="507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256" name="Line 41">
            <a:extLst>
              <a:ext uri="{FF2B5EF4-FFF2-40B4-BE49-F238E27FC236}">
                <a16:creationId xmlns:a16="http://schemas.microsoft.com/office/drawing/2014/main" id="{2477DC20-5B38-4146-A029-C1313BD30FAE}"/>
              </a:ext>
            </a:extLst>
          </p:cNvPr>
          <p:cNvSpPr>
            <a:spLocks noChangeShapeType="1"/>
          </p:cNvSpPr>
          <p:nvPr/>
        </p:nvSpPr>
        <p:spPr bwMode="auto">
          <a:xfrm>
            <a:off x="4373563" y="2063750"/>
            <a:ext cx="0" cy="57150"/>
          </a:xfrm>
          <a:prstGeom prst="line">
            <a:avLst/>
          </a:prstGeom>
          <a:noFill/>
          <a:ln w="507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257" name="Line 42">
            <a:extLst>
              <a:ext uri="{FF2B5EF4-FFF2-40B4-BE49-F238E27FC236}">
                <a16:creationId xmlns:a16="http://schemas.microsoft.com/office/drawing/2014/main" id="{3A2C8D8F-89E5-A945-AA5F-034BA5355633}"/>
              </a:ext>
            </a:extLst>
          </p:cNvPr>
          <p:cNvSpPr>
            <a:spLocks noChangeShapeType="1"/>
          </p:cNvSpPr>
          <p:nvPr/>
        </p:nvSpPr>
        <p:spPr bwMode="auto">
          <a:xfrm>
            <a:off x="6005513" y="2063750"/>
            <a:ext cx="0" cy="57150"/>
          </a:xfrm>
          <a:prstGeom prst="line">
            <a:avLst/>
          </a:prstGeom>
          <a:noFill/>
          <a:ln w="507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258" name="Line 43">
            <a:extLst>
              <a:ext uri="{FF2B5EF4-FFF2-40B4-BE49-F238E27FC236}">
                <a16:creationId xmlns:a16="http://schemas.microsoft.com/office/drawing/2014/main" id="{B83A7423-7353-AB40-993D-710875686A03}"/>
              </a:ext>
            </a:extLst>
          </p:cNvPr>
          <p:cNvSpPr>
            <a:spLocks noChangeShapeType="1"/>
          </p:cNvSpPr>
          <p:nvPr/>
        </p:nvSpPr>
        <p:spPr bwMode="auto">
          <a:xfrm>
            <a:off x="7639050" y="2049463"/>
            <a:ext cx="0" cy="57150"/>
          </a:xfrm>
          <a:prstGeom prst="line">
            <a:avLst/>
          </a:prstGeom>
          <a:noFill/>
          <a:ln w="507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259" name="Line 44">
            <a:extLst>
              <a:ext uri="{FF2B5EF4-FFF2-40B4-BE49-F238E27FC236}">
                <a16:creationId xmlns:a16="http://schemas.microsoft.com/office/drawing/2014/main" id="{201C7D3E-9596-7C40-A272-A5A5F034C4A6}"/>
              </a:ext>
            </a:extLst>
          </p:cNvPr>
          <p:cNvSpPr>
            <a:spLocks noChangeShapeType="1"/>
          </p:cNvSpPr>
          <p:nvPr/>
        </p:nvSpPr>
        <p:spPr bwMode="auto">
          <a:xfrm>
            <a:off x="1944688" y="2057400"/>
            <a:ext cx="0" cy="44450"/>
          </a:xfrm>
          <a:prstGeom prst="line">
            <a:avLst/>
          </a:prstGeom>
          <a:noFill/>
          <a:ln w="253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260" name="Line 45">
            <a:extLst>
              <a:ext uri="{FF2B5EF4-FFF2-40B4-BE49-F238E27FC236}">
                <a16:creationId xmlns:a16="http://schemas.microsoft.com/office/drawing/2014/main" id="{A5DDEBCE-CFEE-F547-B123-49CBCE85BE16}"/>
              </a:ext>
            </a:extLst>
          </p:cNvPr>
          <p:cNvSpPr>
            <a:spLocks noChangeShapeType="1"/>
          </p:cNvSpPr>
          <p:nvPr/>
        </p:nvSpPr>
        <p:spPr bwMode="auto">
          <a:xfrm>
            <a:off x="3573463" y="2047875"/>
            <a:ext cx="0" cy="44450"/>
          </a:xfrm>
          <a:prstGeom prst="line">
            <a:avLst/>
          </a:prstGeom>
          <a:noFill/>
          <a:ln w="253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261" name="Line 46">
            <a:extLst>
              <a:ext uri="{FF2B5EF4-FFF2-40B4-BE49-F238E27FC236}">
                <a16:creationId xmlns:a16="http://schemas.microsoft.com/office/drawing/2014/main" id="{93FD0F60-B3AF-1041-B27C-3A9A1090E5C2}"/>
              </a:ext>
            </a:extLst>
          </p:cNvPr>
          <p:cNvSpPr>
            <a:spLocks noChangeShapeType="1"/>
          </p:cNvSpPr>
          <p:nvPr/>
        </p:nvSpPr>
        <p:spPr bwMode="auto">
          <a:xfrm>
            <a:off x="5202238" y="2047875"/>
            <a:ext cx="0" cy="44450"/>
          </a:xfrm>
          <a:prstGeom prst="line">
            <a:avLst/>
          </a:prstGeom>
          <a:noFill/>
          <a:ln w="253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262" name="Line 47">
            <a:extLst>
              <a:ext uri="{FF2B5EF4-FFF2-40B4-BE49-F238E27FC236}">
                <a16:creationId xmlns:a16="http://schemas.microsoft.com/office/drawing/2014/main" id="{380ABEE2-399A-B042-A006-B8A22036B8DF}"/>
              </a:ext>
            </a:extLst>
          </p:cNvPr>
          <p:cNvSpPr>
            <a:spLocks noChangeShapeType="1"/>
          </p:cNvSpPr>
          <p:nvPr/>
        </p:nvSpPr>
        <p:spPr bwMode="auto">
          <a:xfrm>
            <a:off x="6831013" y="2039938"/>
            <a:ext cx="0" cy="44450"/>
          </a:xfrm>
          <a:prstGeom prst="line">
            <a:avLst/>
          </a:prstGeom>
          <a:noFill/>
          <a:ln w="253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263" name="Line 48">
            <a:extLst>
              <a:ext uri="{FF2B5EF4-FFF2-40B4-BE49-F238E27FC236}">
                <a16:creationId xmlns:a16="http://schemas.microsoft.com/office/drawing/2014/main" id="{D8B9FDB7-60AB-0545-9483-32A9B4BF5343}"/>
              </a:ext>
            </a:extLst>
          </p:cNvPr>
          <p:cNvSpPr>
            <a:spLocks noChangeShapeType="1"/>
          </p:cNvSpPr>
          <p:nvPr/>
        </p:nvSpPr>
        <p:spPr bwMode="auto">
          <a:xfrm>
            <a:off x="1566863" y="2057400"/>
            <a:ext cx="0" cy="44450"/>
          </a:xfrm>
          <a:prstGeom prst="line">
            <a:avLst/>
          </a:prstGeom>
          <a:noFill/>
          <a:ln w="253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264" name="Line 49">
            <a:extLst>
              <a:ext uri="{FF2B5EF4-FFF2-40B4-BE49-F238E27FC236}">
                <a16:creationId xmlns:a16="http://schemas.microsoft.com/office/drawing/2014/main" id="{1716701E-9C1C-5641-B889-F52455210B9C}"/>
              </a:ext>
            </a:extLst>
          </p:cNvPr>
          <p:cNvSpPr>
            <a:spLocks noChangeShapeType="1"/>
          </p:cNvSpPr>
          <p:nvPr/>
        </p:nvSpPr>
        <p:spPr bwMode="auto">
          <a:xfrm>
            <a:off x="3194050" y="2047875"/>
            <a:ext cx="0" cy="44450"/>
          </a:xfrm>
          <a:prstGeom prst="line">
            <a:avLst/>
          </a:prstGeom>
          <a:noFill/>
          <a:ln w="253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265" name="Line 50">
            <a:extLst>
              <a:ext uri="{FF2B5EF4-FFF2-40B4-BE49-F238E27FC236}">
                <a16:creationId xmlns:a16="http://schemas.microsoft.com/office/drawing/2014/main" id="{8213D21F-3F03-DF4A-BFFC-473807ED55C6}"/>
              </a:ext>
            </a:extLst>
          </p:cNvPr>
          <p:cNvSpPr>
            <a:spLocks noChangeShapeType="1"/>
          </p:cNvSpPr>
          <p:nvPr/>
        </p:nvSpPr>
        <p:spPr bwMode="auto">
          <a:xfrm>
            <a:off x="4822825" y="2047875"/>
            <a:ext cx="0" cy="44450"/>
          </a:xfrm>
          <a:prstGeom prst="line">
            <a:avLst/>
          </a:prstGeom>
          <a:noFill/>
          <a:ln w="253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266" name="Line 51">
            <a:extLst>
              <a:ext uri="{FF2B5EF4-FFF2-40B4-BE49-F238E27FC236}">
                <a16:creationId xmlns:a16="http://schemas.microsoft.com/office/drawing/2014/main" id="{8B3243C4-52AD-4F45-A3B2-D707848B8912}"/>
              </a:ext>
            </a:extLst>
          </p:cNvPr>
          <p:cNvSpPr>
            <a:spLocks noChangeShapeType="1"/>
          </p:cNvSpPr>
          <p:nvPr/>
        </p:nvSpPr>
        <p:spPr bwMode="auto">
          <a:xfrm>
            <a:off x="6451600" y="2039938"/>
            <a:ext cx="0" cy="44450"/>
          </a:xfrm>
          <a:prstGeom prst="line">
            <a:avLst/>
          </a:prstGeom>
          <a:noFill/>
          <a:ln w="253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267" name="Line 52">
            <a:extLst>
              <a:ext uri="{FF2B5EF4-FFF2-40B4-BE49-F238E27FC236}">
                <a16:creationId xmlns:a16="http://schemas.microsoft.com/office/drawing/2014/main" id="{3C90C7A6-01A4-5E45-93DA-B853BA0F2403}"/>
              </a:ext>
            </a:extLst>
          </p:cNvPr>
          <p:cNvSpPr>
            <a:spLocks noChangeShapeType="1"/>
          </p:cNvSpPr>
          <p:nvPr/>
        </p:nvSpPr>
        <p:spPr bwMode="auto">
          <a:xfrm>
            <a:off x="2362200" y="2066925"/>
            <a:ext cx="0" cy="42863"/>
          </a:xfrm>
          <a:prstGeom prst="line">
            <a:avLst/>
          </a:prstGeom>
          <a:noFill/>
          <a:ln w="253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268" name="Line 53">
            <a:extLst>
              <a:ext uri="{FF2B5EF4-FFF2-40B4-BE49-F238E27FC236}">
                <a16:creationId xmlns:a16="http://schemas.microsoft.com/office/drawing/2014/main" id="{4CC16663-9662-E042-B9ED-614C4889B78E}"/>
              </a:ext>
            </a:extLst>
          </p:cNvPr>
          <p:cNvSpPr>
            <a:spLocks noChangeShapeType="1"/>
          </p:cNvSpPr>
          <p:nvPr/>
        </p:nvSpPr>
        <p:spPr bwMode="auto">
          <a:xfrm>
            <a:off x="3989388" y="2057400"/>
            <a:ext cx="0" cy="44450"/>
          </a:xfrm>
          <a:prstGeom prst="line">
            <a:avLst/>
          </a:prstGeom>
          <a:noFill/>
          <a:ln w="253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269" name="Line 54">
            <a:extLst>
              <a:ext uri="{FF2B5EF4-FFF2-40B4-BE49-F238E27FC236}">
                <a16:creationId xmlns:a16="http://schemas.microsoft.com/office/drawing/2014/main" id="{A7B140A0-6A0D-1440-8221-D3B2973B2BE3}"/>
              </a:ext>
            </a:extLst>
          </p:cNvPr>
          <p:cNvSpPr>
            <a:spLocks noChangeShapeType="1"/>
          </p:cNvSpPr>
          <p:nvPr/>
        </p:nvSpPr>
        <p:spPr bwMode="auto">
          <a:xfrm>
            <a:off x="5618163" y="2057400"/>
            <a:ext cx="0" cy="44450"/>
          </a:xfrm>
          <a:prstGeom prst="line">
            <a:avLst/>
          </a:prstGeom>
          <a:noFill/>
          <a:ln w="253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270" name="Line 55">
            <a:extLst>
              <a:ext uri="{FF2B5EF4-FFF2-40B4-BE49-F238E27FC236}">
                <a16:creationId xmlns:a16="http://schemas.microsoft.com/office/drawing/2014/main" id="{60807813-B12E-864A-AD35-16E1F9D73358}"/>
              </a:ext>
            </a:extLst>
          </p:cNvPr>
          <p:cNvSpPr>
            <a:spLocks noChangeShapeType="1"/>
          </p:cNvSpPr>
          <p:nvPr/>
        </p:nvSpPr>
        <p:spPr bwMode="auto">
          <a:xfrm>
            <a:off x="7246938" y="2047875"/>
            <a:ext cx="0" cy="44450"/>
          </a:xfrm>
          <a:prstGeom prst="line">
            <a:avLst/>
          </a:prstGeom>
          <a:noFill/>
          <a:ln w="253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271" name="Line 56">
            <a:extLst>
              <a:ext uri="{FF2B5EF4-FFF2-40B4-BE49-F238E27FC236}">
                <a16:creationId xmlns:a16="http://schemas.microsoft.com/office/drawing/2014/main" id="{6FCFF1C8-C1F3-A34E-AC3B-02ED6429F37C}"/>
              </a:ext>
            </a:extLst>
          </p:cNvPr>
          <p:cNvSpPr>
            <a:spLocks noChangeShapeType="1"/>
          </p:cNvSpPr>
          <p:nvPr/>
        </p:nvSpPr>
        <p:spPr bwMode="auto">
          <a:xfrm>
            <a:off x="2740025" y="5429250"/>
            <a:ext cx="0" cy="57150"/>
          </a:xfrm>
          <a:prstGeom prst="line">
            <a:avLst/>
          </a:prstGeom>
          <a:noFill/>
          <a:ln w="507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272" name="Line 57">
            <a:extLst>
              <a:ext uri="{FF2B5EF4-FFF2-40B4-BE49-F238E27FC236}">
                <a16:creationId xmlns:a16="http://schemas.microsoft.com/office/drawing/2014/main" id="{8665605D-F5A8-5845-BA49-B16889D78027}"/>
              </a:ext>
            </a:extLst>
          </p:cNvPr>
          <p:cNvSpPr>
            <a:spLocks noChangeShapeType="1"/>
          </p:cNvSpPr>
          <p:nvPr/>
        </p:nvSpPr>
        <p:spPr bwMode="auto">
          <a:xfrm>
            <a:off x="4373563" y="5414963"/>
            <a:ext cx="0" cy="57150"/>
          </a:xfrm>
          <a:prstGeom prst="line">
            <a:avLst/>
          </a:prstGeom>
          <a:noFill/>
          <a:ln w="507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273" name="Line 58">
            <a:extLst>
              <a:ext uri="{FF2B5EF4-FFF2-40B4-BE49-F238E27FC236}">
                <a16:creationId xmlns:a16="http://schemas.microsoft.com/office/drawing/2014/main" id="{F4916353-DD2A-5D4B-A893-2403F428F4B0}"/>
              </a:ext>
            </a:extLst>
          </p:cNvPr>
          <p:cNvSpPr>
            <a:spLocks noChangeShapeType="1"/>
          </p:cNvSpPr>
          <p:nvPr/>
        </p:nvSpPr>
        <p:spPr bwMode="auto">
          <a:xfrm>
            <a:off x="6005513" y="5414963"/>
            <a:ext cx="0" cy="57150"/>
          </a:xfrm>
          <a:prstGeom prst="line">
            <a:avLst/>
          </a:prstGeom>
          <a:noFill/>
          <a:ln w="507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274" name="Line 59">
            <a:extLst>
              <a:ext uri="{FF2B5EF4-FFF2-40B4-BE49-F238E27FC236}">
                <a16:creationId xmlns:a16="http://schemas.microsoft.com/office/drawing/2014/main" id="{37D678D5-67ED-D942-AD02-28F5111C0DFA}"/>
              </a:ext>
            </a:extLst>
          </p:cNvPr>
          <p:cNvSpPr>
            <a:spLocks noChangeShapeType="1"/>
          </p:cNvSpPr>
          <p:nvPr/>
        </p:nvSpPr>
        <p:spPr bwMode="auto">
          <a:xfrm>
            <a:off x="7639050" y="5400675"/>
            <a:ext cx="0" cy="58738"/>
          </a:xfrm>
          <a:prstGeom prst="line">
            <a:avLst/>
          </a:prstGeom>
          <a:noFill/>
          <a:ln w="507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275" name="Freeform 60">
            <a:extLst>
              <a:ext uri="{FF2B5EF4-FFF2-40B4-BE49-F238E27FC236}">
                <a16:creationId xmlns:a16="http://schemas.microsoft.com/office/drawing/2014/main" id="{650CC704-085C-8647-B121-2B263C56F717}"/>
              </a:ext>
            </a:extLst>
          </p:cNvPr>
          <p:cNvSpPr>
            <a:spLocks/>
          </p:cNvSpPr>
          <p:nvPr/>
        </p:nvSpPr>
        <p:spPr bwMode="auto">
          <a:xfrm>
            <a:off x="4710113" y="2547938"/>
            <a:ext cx="2633662" cy="2919412"/>
          </a:xfrm>
          <a:custGeom>
            <a:avLst/>
            <a:gdLst>
              <a:gd name="T0" fmla="*/ 0 w 1659"/>
              <a:gd name="T1" fmla="*/ 2147483646 h 1839"/>
              <a:gd name="T2" fmla="*/ 2147483646 w 1659"/>
              <a:gd name="T3" fmla="*/ 2147483646 h 1839"/>
              <a:gd name="T4" fmla="*/ 2147483646 w 1659"/>
              <a:gd name="T5" fmla="*/ 2147483646 h 1839"/>
              <a:gd name="T6" fmla="*/ 2147483646 w 1659"/>
              <a:gd name="T7" fmla="*/ 2147483646 h 1839"/>
              <a:gd name="T8" fmla="*/ 2147483646 w 1659"/>
              <a:gd name="T9" fmla="*/ 2147483646 h 1839"/>
              <a:gd name="T10" fmla="*/ 2147483646 w 1659"/>
              <a:gd name="T11" fmla="*/ 2147483646 h 1839"/>
              <a:gd name="T12" fmla="*/ 2147483646 w 1659"/>
              <a:gd name="T13" fmla="*/ 2147483646 h 1839"/>
              <a:gd name="T14" fmla="*/ 2147483646 w 1659"/>
              <a:gd name="T15" fmla="*/ 2147483646 h 1839"/>
              <a:gd name="T16" fmla="*/ 2147483646 w 1659"/>
              <a:gd name="T17" fmla="*/ 2147483646 h 1839"/>
              <a:gd name="T18" fmla="*/ 2147483646 w 1659"/>
              <a:gd name="T19" fmla="*/ 2147483646 h 1839"/>
              <a:gd name="T20" fmla="*/ 2147483646 w 1659"/>
              <a:gd name="T21" fmla="*/ 2147483646 h 1839"/>
              <a:gd name="T22" fmla="*/ 2147483646 w 1659"/>
              <a:gd name="T23" fmla="*/ 2147483646 h 1839"/>
              <a:gd name="T24" fmla="*/ 2147483646 w 1659"/>
              <a:gd name="T25" fmla="*/ 2147483646 h 1839"/>
              <a:gd name="T26" fmla="*/ 2147483646 w 1659"/>
              <a:gd name="T27" fmla="*/ 2147483646 h 1839"/>
              <a:gd name="T28" fmla="*/ 2147483646 w 1659"/>
              <a:gd name="T29" fmla="*/ 2147483646 h 1839"/>
              <a:gd name="T30" fmla="*/ 2147483646 w 1659"/>
              <a:gd name="T31" fmla="*/ 2147483646 h 1839"/>
              <a:gd name="T32" fmla="*/ 2147483646 w 1659"/>
              <a:gd name="T33" fmla="*/ 2147483646 h 1839"/>
              <a:gd name="T34" fmla="*/ 2147483646 w 1659"/>
              <a:gd name="T35" fmla="*/ 0 h 1839"/>
              <a:gd name="T36" fmla="*/ 2147483646 w 1659"/>
              <a:gd name="T37" fmla="*/ 2147483646 h 1839"/>
              <a:gd name="T38" fmla="*/ 2147483646 w 1659"/>
              <a:gd name="T39" fmla="*/ 2147483646 h 1839"/>
              <a:gd name="T40" fmla="*/ 2147483646 w 1659"/>
              <a:gd name="T41" fmla="*/ 2147483646 h 1839"/>
              <a:gd name="T42" fmla="*/ 2147483646 w 1659"/>
              <a:gd name="T43" fmla="*/ 2147483646 h 1839"/>
              <a:gd name="T44" fmla="*/ 2147483646 w 1659"/>
              <a:gd name="T45" fmla="*/ 2147483646 h 1839"/>
              <a:gd name="T46" fmla="*/ 2147483646 w 1659"/>
              <a:gd name="T47" fmla="*/ 2147483646 h 1839"/>
              <a:gd name="T48" fmla="*/ 2147483646 w 1659"/>
              <a:gd name="T49" fmla="*/ 2147483646 h 1839"/>
              <a:gd name="T50" fmla="*/ 2147483646 w 1659"/>
              <a:gd name="T51" fmla="*/ 2147483646 h 1839"/>
              <a:gd name="T52" fmla="*/ 2147483646 w 1659"/>
              <a:gd name="T53" fmla="*/ 2147483646 h 1839"/>
              <a:gd name="T54" fmla="*/ 2147483646 w 1659"/>
              <a:gd name="T55" fmla="*/ 2147483646 h 1839"/>
              <a:gd name="T56" fmla="*/ 2147483646 w 1659"/>
              <a:gd name="T57" fmla="*/ 2147483646 h 1839"/>
              <a:gd name="T58" fmla="*/ 2147483646 w 1659"/>
              <a:gd name="T59" fmla="*/ 2147483646 h 1839"/>
              <a:gd name="T60" fmla="*/ 2147483646 w 1659"/>
              <a:gd name="T61" fmla="*/ 2147483646 h 183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659" h="1839">
                <a:moveTo>
                  <a:pt x="0" y="1838"/>
                </a:moveTo>
                <a:lnTo>
                  <a:pt x="60" y="1827"/>
                </a:lnTo>
                <a:lnTo>
                  <a:pt x="107" y="1794"/>
                </a:lnTo>
                <a:lnTo>
                  <a:pt x="155" y="1772"/>
                </a:lnTo>
                <a:lnTo>
                  <a:pt x="238" y="1750"/>
                </a:lnTo>
                <a:lnTo>
                  <a:pt x="334" y="1685"/>
                </a:lnTo>
                <a:lnTo>
                  <a:pt x="417" y="1597"/>
                </a:lnTo>
                <a:lnTo>
                  <a:pt x="489" y="1510"/>
                </a:lnTo>
                <a:lnTo>
                  <a:pt x="561" y="1400"/>
                </a:lnTo>
                <a:lnTo>
                  <a:pt x="644" y="1269"/>
                </a:lnTo>
                <a:lnTo>
                  <a:pt x="727" y="1105"/>
                </a:lnTo>
                <a:lnTo>
                  <a:pt x="894" y="777"/>
                </a:lnTo>
                <a:lnTo>
                  <a:pt x="1002" y="569"/>
                </a:lnTo>
                <a:lnTo>
                  <a:pt x="1073" y="361"/>
                </a:lnTo>
                <a:lnTo>
                  <a:pt x="1109" y="208"/>
                </a:lnTo>
                <a:lnTo>
                  <a:pt x="1157" y="109"/>
                </a:lnTo>
                <a:lnTo>
                  <a:pt x="1228" y="33"/>
                </a:lnTo>
                <a:lnTo>
                  <a:pt x="1276" y="0"/>
                </a:lnTo>
                <a:lnTo>
                  <a:pt x="1336" y="22"/>
                </a:lnTo>
                <a:lnTo>
                  <a:pt x="1372" y="186"/>
                </a:lnTo>
                <a:lnTo>
                  <a:pt x="1383" y="339"/>
                </a:lnTo>
                <a:lnTo>
                  <a:pt x="1407" y="547"/>
                </a:lnTo>
                <a:lnTo>
                  <a:pt x="1443" y="777"/>
                </a:lnTo>
                <a:lnTo>
                  <a:pt x="1479" y="1116"/>
                </a:lnTo>
                <a:lnTo>
                  <a:pt x="1527" y="1400"/>
                </a:lnTo>
                <a:lnTo>
                  <a:pt x="1563" y="1553"/>
                </a:lnTo>
                <a:lnTo>
                  <a:pt x="1586" y="1619"/>
                </a:lnTo>
                <a:lnTo>
                  <a:pt x="1598" y="1696"/>
                </a:lnTo>
                <a:lnTo>
                  <a:pt x="1610" y="1761"/>
                </a:lnTo>
                <a:lnTo>
                  <a:pt x="1622" y="1783"/>
                </a:lnTo>
                <a:lnTo>
                  <a:pt x="1658" y="1838"/>
                </a:lnTo>
              </a:path>
            </a:pathLst>
          </a:custGeom>
          <a:gradFill rotWithShape="0">
            <a:gsLst>
              <a:gs pos="0">
                <a:srgbClr val="FEB2BE"/>
              </a:gs>
              <a:gs pos="100000">
                <a:srgbClr val="FC0128"/>
              </a:gs>
            </a:gsLst>
            <a:lin ang="0" scaled="1"/>
          </a:gradFill>
          <a:ln>
            <a:noFill/>
          </a:ln>
          <a:effectLst/>
          <a:extLst>
            <a:ext uri="{91240B29-F687-4F45-9708-019B960494DF}">
              <a14:hiddenLine xmlns:a14="http://schemas.microsoft.com/office/drawing/2010/main" w="761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276" name="Freeform 61">
            <a:extLst>
              <a:ext uri="{FF2B5EF4-FFF2-40B4-BE49-F238E27FC236}">
                <a16:creationId xmlns:a16="http://schemas.microsoft.com/office/drawing/2014/main" id="{1F98FA86-1AD6-6242-8C5F-2FAA0F28BA27}"/>
              </a:ext>
            </a:extLst>
          </p:cNvPr>
          <p:cNvSpPr>
            <a:spLocks/>
          </p:cNvSpPr>
          <p:nvPr/>
        </p:nvSpPr>
        <p:spPr bwMode="auto">
          <a:xfrm>
            <a:off x="6262688" y="2582863"/>
            <a:ext cx="1782762" cy="2879725"/>
          </a:xfrm>
          <a:custGeom>
            <a:avLst/>
            <a:gdLst>
              <a:gd name="T0" fmla="*/ 2147483646 w 1123"/>
              <a:gd name="T1" fmla="*/ 2147483646 h 1814"/>
              <a:gd name="T2" fmla="*/ 0 w 1123"/>
              <a:gd name="T3" fmla="*/ 2147483646 h 1814"/>
              <a:gd name="T4" fmla="*/ 2147483646 w 1123"/>
              <a:gd name="T5" fmla="*/ 2147483646 h 1814"/>
              <a:gd name="T6" fmla="*/ 2147483646 w 1123"/>
              <a:gd name="T7" fmla="*/ 2147483646 h 1814"/>
              <a:gd name="T8" fmla="*/ 2147483646 w 1123"/>
              <a:gd name="T9" fmla="*/ 2147483646 h 1814"/>
              <a:gd name="T10" fmla="*/ 2147483646 w 1123"/>
              <a:gd name="T11" fmla="*/ 2147483646 h 1814"/>
              <a:gd name="T12" fmla="*/ 2147483646 w 1123"/>
              <a:gd name="T13" fmla="*/ 2147483646 h 1814"/>
              <a:gd name="T14" fmla="*/ 2147483646 w 1123"/>
              <a:gd name="T15" fmla="*/ 2147483646 h 1814"/>
              <a:gd name="T16" fmla="*/ 2147483646 w 1123"/>
              <a:gd name="T17" fmla="*/ 2147483646 h 1814"/>
              <a:gd name="T18" fmla="*/ 2147483646 w 1123"/>
              <a:gd name="T19" fmla="*/ 2147483646 h 1814"/>
              <a:gd name="T20" fmla="*/ 2147483646 w 1123"/>
              <a:gd name="T21" fmla="*/ 2147483646 h 1814"/>
              <a:gd name="T22" fmla="*/ 2147483646 w 1123"/>
              <a:gd name="T23" fmla="*/ 2147483646 h 1814"/>
              <a:gd name="T24" fmla="*/ 2147483646 w 1123"/>
              <a:gd name="T25" fmla="*/ 2147483646 h 1814"/>
              <a:gd name="T26" fmla="*/ 2147483646 w 1123"/>
              <a:gd name="T27" fmla="*/ 0 h 1814"/>
              <a:gd name="T28" fmla="*/ 2147483646 w 1123"/>
              <a:gd name="T29" fmla="*/ 2147483646 h 1814"/>
              <a:gd name="T30" fmla="*/ 2147483646 w 1123"/>
              <a:gd name="T31" fmla="*/ 2147483646 h 1814"/>
              <a:gd name="T32" fmla="*/ 2147483646 w 1123"/>
              <a:gd name="T33" fmla="*/ 2147483646 h 1814"/>
              <a:gd name="T34" fmla="*/ 2147483646 w 1123"/>
              <a:gd name="T35" fmla="*/ 2147483646 h 1814"/>
              <a:gd name="T36" fmla="*/ 2147483646 w 1123"/>
              <a:gd name="T37" fmla="*/ 2147483646 h 1814"/>
              <a:gd name="T38" fmla="*/ 2147483646 w 1123"/>
              <a:gd name="T39" fmla="*/ 2147483646 h 1814"/>
              <a:gd name="T40" fmla="*/ 2147483646 w 1123"/>
              <a:gd name="T41" fmla="*/ 2147483646 h 1814"/>
              <a:gd name="T42" fmla="*/ 2147483646 w 1123"/>
              <a:gd name="T43" fmla="*/ 2147483646 h 1814"/>
              <a:gd name="T44" fmla="*/ 2147483646 w 1123"/>
              <a:gd name="T45" fmla="*/ 2147483646 h 1814"/>
              <a:gd name="T46" fmla="*/ 2147483646 w 1123"/>
              <a:gd name="T47" fmla="*/ 2147483646 h 1814"/>
              <a:gd name="T48" fmla="*/ 2147483646 w 1123"/>
              <a:gd name="T49" fmla="*/ 2147483646 h 1814"/>
              <a:gd name="T50" fmla="*/ 2147483646 w 1123"/>
              <a:gd name="T51" fmla="*/ 2147483646 h 1814"/>
              <a:gd name="T52" fmla="*/ 2147483646 w 1123"/>
              <a:gd name="T53" fmla="*/ 2147483646 h 1814"/>
              <a:gd name="T54" fmla="*/ 2147483646 w 1123"/>
              <a:gd name="T55" fmla="*/ 2147483646 h 181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123" h="1814">
                <a:moveTo>
                  <a:pt x="876" y="1813"/>
                </a:moveTo>
                <a:lnTo>
                  <a:pt x="0" y="1812"/>
                </a:lnTo>
                <a:lnTo>
                  <a:pt x="84" y="1783"/>
                </a:lnTo>
                <a:lnTo>
                  <a:pt x="179" y="1750"/>
                </a:lnTo>
                <a:lnTo>
                  <a:pt x="239" y="1696"/>
                </a:lnTo>
                <a:lnTo>
                  <a:pt x="298" y="1553"/>
                </a:lnTo>
                <a:lnTo>
                  <a:pt x="370" y="1444"/>
                </a:lnTo>
                <a:lnTo>
                  <a:pt x="417" y="1182"/>
                </a:lnTo>
                <a:lnTo>
                  <a:pt x="453" y="908"/>
                </a:lnTo>
                <a:lnTo>
                  <a:pt x="501" y="514"/>
                </a:lnTo>
                <a:lnTo>
                  <a:pt x="537" y="306"/>
                </a:lnTo>
                <a:lnTo>
                  <a:pt x="560" y="175"/>
                </a:lnTo>
                <a:lnTo>
                  <a:pt x="596" y="65"/>
                </a:lnTo>
                <a:lnTo>
                  <a:pt x="632" y="0"/>
                </a:lnTo>
                <a:lnTo>
                  <a:pt x="680" y="120"/>
                </a:lnTo>
                <a:lnTo>
                  <a:pt x="692" y="284"/>
                </a:lnTo>
                <a:lnTo>
                  <a:pt x="728" y="405"/>
                </a:lnTo>
                <a:lnTo>
                  <a:pt x="751" y="711"/>
                </a:lnTo>
                <a:lnTo>
                  <a:pt x="775" y="831"/>
                </a:lnTo>
                <a:lnTo>
                  <a:pt x="799" y="941"/>
                </a:lnTo>
                <a:lnTo>
                  <a:pt x="835" y="1105"/>
                </a:lnTo>
                <a:lnTo>
                  <a:pt x="871" y="1280"/>
                </a:lnTo>
                <a:lnTo>
                  <a:pt x="931" y="1414"/>
                </a:lnTo>
                <a:lnTo>
                  <a:pt x="1002" y="1539"/>
                </a:lnTo>
                <a:lnTo>
                  <a:pt x="1122" y="1652"/>
                </a:lnTo>
                <a:lnTo>
                  <a:pt x="1074" y="1737"/>
                </a:lnTo>
                <a:lnTo>
                  <a:pt x="966" y="1801"/>
                </a:lnTo>
                <a:lnTo>
                  <a:pt x="881" y="1810"/>
                </a:lnTo>
              </a:path>
            </a:pathLst>
          </a:custGeom>
          <a:gradFill rotWithShape="0">
            <a:gsLst>
              <a:gs pos="0">
                <a:srgbClr val="943344"/>
              </a:gs>
              <a:gs pos="100000">
                <a:srgbClr val="790015"/>
              </a:gs>
            </a:gsLst>
            <a:lin ang="0" scaled="1"/>
          </a:gradFill>
          <a:ln>
            <a:noFill/>
          </a:ln>
          <a:effectLst/>
          <a:extLst>
            <a:ext uri="{91240B29-F687-4F45-9708-019B960494DF}">
              <a14:hiddenLine xmlns:a14="http://schemas.microsoft.com/office/drawing/2010/main" w="761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277" name="Line 62">
            <a:extLst>
              <a:ext uri="{FF2B5EF4-FFF2-40B4-BE49-F238E27FC236}">
                <a16:creationId xmlns:a16="http://schemas.microsoft.com/office/drawing/2014/main" id="{5BF5B35C-FB1E-CE40-BB5F-ECA7E26A73D2}"/>
              </a:ext>
            </a:extLst>
          </p:cNvPr>
          <p:cNvSpPr>
            <a:spLocks noChangeShapeType="1"/>
          </p:cNvSpPr>
          <p:nvPr/>
        </p:nvSpPr>
        <p:spPr bwMode="auto">
          <a:xfrm>
            <a:off x="4179888" y="2082800"/>
            <a:ext cx="0" cy="3344863"/>
          </a:xfrm>
          <a:prstGeom prst="line">
            <a:avLst/>
          </a:prstGeom>
          <a:noFill/>
          <a:ln w="76199">
            <a:solidFill>
              <a:srgbClr val="32B8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278" name="Line 63">
            <a:extLst>
              <a:ext uri="{FF2B5EF4-FFF2-40B4-BE49-F238E27FC236}">
                <a16:creationId xmlns:a16="http://schemas.microsoft.com/office/drawing/2014/main" id="{B1E5B672-0DEB-9B45-8E27-A44D87E284A5}"/>
              </a:ext>
            </a:extLst>
          </p:cNvPr>
          <p:cNvSpPr>
            <a:spLocks noChangeShapeType="1"/>
          </p:cNvSpPr>
          <p:nvPr/>
        </p:nvSpPr>
        <p:spPr bwMode="auto">
          <a:xfrm>
            <a:off x="4633913" y="2082800"/>
            <a:ext cx="0" cy="3336925"/>
          </a:xfrm>
          <a:prstGeom prst="line">
            <a:avLst/>
          </a:prstGeom>
          <a:noFill/>
          <a:ln w="76199">
            <a:solidFill>
              <a:srgbClr val="86FFDB"/>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279" name="Line 64">
            <a:extLst>
              <a:ext uri="{FF2B5EF4-FFF2-40B4-BE49-F238E27FC236}">
                <a16:creationId xmlns:a16="http://schemas.microsoft.com/office/drawing/2014/main" id="{AB340F00-671B-554A-9BB9-B9E1E1EBCAB2}"/>
              </a:ext>
            </a:extLst>
          </p:cNvPr>
          <p:cNvSpPr>
            <a:spLocks noChangeShapeType="1"/>
          </p:cNvSpPr>
          <p:nvPr/>
        </p:nvSpPr>
        <p:spPr bwMode="auto">
          <a:xfrm>
            <a:off x="1944688" y="2082800"/>
            <a:ext cx="0" cy="3344863"/>
          </a:xfrm>
          <a:prstGeom prst="line">
            <a:avLst/>
          </a:prstGeom>
          <a:noFill/>
          <a:ln w="76199">
            <a:solidFill>
              <a:srgbClr val="DEC4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280" name="Line 65">
            <a:extLst>
              <a:ext uri="{FF2B5EF4-FFF2-40B4-BE49-F238E27FC236}">
                <a16:creationId xmlns:a16="http://schemas.microsoft.com/office/drawing/2014/main" id="{C65F26EF-2A3E-C441-8902-A36DA51DB83E}"/>
              </a:ext>
            </a:extLst>
          </p:cNvPr>
          <p:cNvSpPr>
            <a:spLocks noChangeShapeType="1"/>
          </p:cNvSpPr>
          <p:nvPr/>
        </p:nvSpPr>
        <p:spPr bwMode="auto">
          <a:xfrm>
            <a:off x="3630613" y="2082800"/>
            <a:ext cx="0" cy="3344863"/>
          </a:xfrm>
          <a:prstGeom prst="line">
            <a:avLst/>
          </a:prstGeom>
          <a:noFill/>
          <a:ln w="76199">
            <a:solidFill>
              <a:srgbClr val="AF7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281" name="Rectangle 66">
            <a:extLst>
              <a:ext uri="{FF2B5EF4-FFF2-40B4-BE49-F238E27FC236}">
                <a16:creationId xmlns:a16="http://schemas.microsoft.com/office/drawing/2014/main" id="{5789D0D6-BDE0-5140-923A-5193BDDA0F8D}"/>
              </a:ext>
            </a:extLst>
          </p:cNvPr>
          <p:cNvSpPr>
            <a:spLocks noChangeArrowheads="1"/>
          </p:cNvSpPr>
          <p:nvPr/>
        </p:nvSpPr>
        <p:spPr bwMode="auto">
          <a:xfrm>
            <a:off x="3849688" y="1065213"/>
            <a:ext cx="1306512" cy="515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800" b="1">
                <a:latin typeface="Times New Roman" panose="02020603050405020304" pitchFamily="18" charset="0"/>
              </a:rPr>
              <a:t>Protein</a:t>
            </a:r>
          </a:p>
        </p:txBody>
      </p:sp>
      <p:sp>
        <p:nvSpPr>
          <p:cNvPr id="53282" name="Line 67">
            <a:extLst>
              <a:ext uri="{FF2B5EF4-FFF2-40B4-BE49-F238E27FC236}">
                <a16:creationId xmlns:a16="http://schemas.microsoft.com/office/drawing/2014/main" id="{BE2A337D-0E30-C14D-84EF-A483732FCAE6}"/>
              </a:ext>
            </a:extLst>
          </p:cNvPr>
          <p:cNvSpPr>
            <a:spLocks noChangeShapeType="1"/>
          </p:cNvSpPr>
          <p:nvPr/>
        </p:nvSpPr>
        <p:spPr bwMode="auto">
          <a:xfrm>
            <a:off x="6110288" y="2082800"/>
            <a:ext cx="0" cy="3362325"/>
          </a:xfrm>
          <a:prstGeom prst="line">
            <a:avLst/>
          </a:prstGeom>
          <a:noFill/>
          <a:ln w="76199">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283" name="Line 68">
            <a:extLst>
              <a:ext uri="{FF2B5EF4-FFF2-40B4-BE49-F238E27FC236}">
                <a16:creationId xmlns:a16="http://schemas.microsoft.com/office/drawing/2014/main" id="{4772732D-0114-6A48-A8D0-2E04C3FE4BFA}"/>
              </a:ext>
            </a:extLst>
          </p:cNvPr>
          <p:cNvSpPr>
            <a:spLocks noChangeShapeType="1"/>
          </p:cNvSpPr>
          <p:nvPr/>
        </p:nvSpPr>
        <p:spPr bwMode="auto">
          <a:xfrm>
            <a:off x="6659563" y="2100263"/>
            <a:ext cx="0" cy="3362325"/>
          </a:xfrm>
          <a:prstGeom prst="line">
            <a:avLst/>
          </a:prstGeom>
          <a:noFill/>
          <a:ln w="76199">
            <a:solidFill>
              <a:srgbClr val="79001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284" name="Rectangle 69">
            <a:extLst>
              <a:ext uri="{FF2B5EF4-FFF2-40B4-BE49-F238E27FC236}">
                <a16:creationId xmlns:a16="http://schemas.microsoft.com/office/drawing/2014/main" id="{DC58C8D4-3B33-8A41-9F01-76AA4E6C1A28}"/>
              </a:ext>
            </a:extLst>
          </p:cNvPr>
          <p:cNvSpPr>
            <a:spLocks noChangeArrowheads="1"/>
          </p:cNvSpPr>
          <p:nvPr/>
        </p:nvSpPr>
        <p:spPr bwMode="auto">
          <a:xfrm>
            <a:off x="6870700" y="1143000"/>
            <a:ext cx="1752600"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600" b="1"/>
              <a:t>632.5 nm (HeNe</a:t>
            </a:r>
            <a:r>
              <a:rPr lang="en-US" altLang="en-US" sz="1400" b="1"/>
              <a:t>)</a:t>
            </a:r>
          </a:p>
        </p:txBody>
      </p:sp>
      <p:sp>
        <p:nvSpPr>
          <p:cNvPr id="53285" name="Freeform 70">
            <a:extLst>
              <a:ext uri="{FF2B5EF4-FFF2-40B4-BE49-F238E27FC236}">
                <a16:creationId xmlns:a16="http://schemas.microsoft.com/office/drawing/2014/main" id="{2EDC8EC9-4416-AB48-BFFA-E0127E32FFA1}"/>
              </a:ext>
            </a:extLst>
          </p:cNvPr>
          <p:cNvSpPr>
            <a:spLocks/>
          </p:cNvSpPr>
          <p:nvPr/>
        </p:nvSpPr>
        <p:spPr bwMode="auto">
          <a:xfrm>
            <a:off x="6511925" y="1335088"/>
            <a:ext cx="542925" cy="427037"/>
          </a:xfrm>
          <a:custGeom>
            <a:avLst/>
            <a:gdLst>
              <a:gd name="T0" fmla="*/ 0 w 342"/>
              <a:gd name="T1" fmla="*/ 2147483646 h 269"/>
              <a:gd name="T2" fmla="*/ 2147483646 w 342"/>
              <a:gd name="T3" fmla="*/ 2147483646 h 269"/>
              <a:gd name="T4" fmla="*/ 2147483646 w 342"/>
              <a:gd name="T5" fmla="*/ 2147483646 h 269"/>
              <a:gd name="T6" fmla="*/ 2147483646 w 342"/>
              <a:gd name="T7" fmla="*/ 2147483646 h 269"/>
              <a:gd name="T8" fmla="*/ 2147483646 w 342"/>
              <a:gd name="T9" fmla="*/ 2147483646 h 269"/>
              <a:gd name="T10" fmla="*/ 2147483646 w 342"/>
              <a:gd name="T11" fmla="*/ 2147483646 h 269"/>
              <a:gd name="T12" fmla="*/ 2147483646 w 342"/>
              <a:gd name="T13" fmla="*/ 2147483646 h 269"/>
              <a:gd name="T14" fmla="*/ 2147483646 w 342"/>
              <a:gd name="T15" fmla="*/ 2147483646 h 269"/>
              <a:gd name="T16" fmla="*/ 2147483646 w 342"/>
              <a:gd name="T17" fmla="*/ 2147483646 h 269"/>
              <a:gd name="T18" fmla="*/ 2147483646 w 342"/>
              <a:gd name="T19" fmla="*/ 2147483646 h 269"/>
              <a:gd name="T20" fmla="*/ 2147483646 w 342"/>
              <a:gd name="T21" fmla="*/ 2147483646 h 269"/>
              <a:gd name="T22" fmla="*/ 2147483646 w 342"/>
              <a:gd name="T23" fmla="*/ 2147483646 h 269"/>
              <a:gd name="T24" fmla="*/ 2147483646 w 342"/>
              <a:gd name="T25" fmla="*/ 2147483646 h 269"/>
              <a:gd name="T26" fmla="*/ 2147483646 w 342"/>
              <a:gd name="T27" fmla="*/ 2147483646 h 269"/>
              <a:gd name="T28" fmla="*/ 2147483646 w 342"/>
              <a:gd name="T29" fmla="*/ 2147483646 h 269"/>
              <a:gd name="T30" fmla="*/ 2147483646 w 342"/>
              <a:gd name="T31" fmla="*/ 0 h 269"/>
              <a:gd name="T32" fmla="*/ 2147483646 w 342"/>
              <a:gd name="T33" fmla="*/ 0 h 269"/>
              <a:gd name="T34" fmla="*/ 2147483646 w 342"/>
              <a:gd name="T35" fmla="*/ 2147483646 h 269"/>
              <a:gd name="T36" fmla="*/ 2147483646 w 342"/>
              <a:gd name="T37" fmla="*/ 2147483646 h 269"/>
              <a:gd name="T38" fmla="*/ 2147483646 w 342"/>
              <a:gd name="T39" fmla="*/ 2147483646 h 269"/>
              <a:gd name="T40" fmla="*/ 2147483646 w 342"/>
              <a:gd name="T41" fmla="*/ 2147483646 h 269"/>
              <a:gd name="T42" fmla="*/ 2147483646 w 342"/>
              <a:gd name="T43" fmla="*/ 2147483646 h 269"/>
              <a:gd name="T44" fmla="*/ 2147483646 w 342"/>
              <a:gd name="T45" fmla="*/ 2147483646 h 269"/>
              <a:gd name="T46" fmla="*/ 2147483646 w 342"/>
              <a:gd name="T47" fmla="*/ 2147483646 h 269"/>
              <a:gd name="T48" fmla="*/ 2147483646 w 342"/>
              <a:gd name="T49" fmla="*/ 2147483646 h 269"/>
              <a:gd name="T50" fmla="*/ 2147483646 w 342"/>
              <a:gd name="T51" fmla="*/ 2147483646 h 269"/>
              <a:gd name="T52" fmla="*/ 2147483646 w 342"/>
              <a:gd name="T53" fmla="*/ 2147483646 h 269"/>
              <a:gd name="T54" fmla="*/ 2147483646 w 342"/>
              <a:gd name="T55" fmla="*/ 2147483646 h 269"/>
              <a:gd name="T56" fmla="*/ 2147483646 w 342"/>
              <a:gd name="T57" fmla="*/ 2147483646 h 269"/>
              <a:gd name="T58" fmla="*/ 2147483646 w 342"/>
              <a:gd name="T59" fmla="*/ 2147483646 h 269"/>
              <a:gd name="T60" fmla="*/ 2147483646 w 342"/>
              <a:gd name="T61" fmla="*/ 2147483646 h 269"/>
              <a:gd name="T62" fmla="*/ 2147483646 w 342"/>
              <a:gd name="T63" fmla="*/ 2147483646 h 269"/>
              <a:gd name="T64" fmla="*/ 2147483646 w 342"/>
              <a:gd name="T65" fmla="*/ 2147483646 h 269"/>
              <a:gd name="T66" fmla="*/ 2147483646 w 342"/>
              <a:gd name="T67" fmla="*/ 2147483646 h 269"/>
              <a:gd name="T68" fmla="*/ 2147483646 w 342"/>
              <a:gd name="T69" fmla="*/ 2147483646 h 269"/>
              <a:gd name="T70" fmla="*/ 2147483646 w 342"/>
              <a:gd name="T71" fmla="*/ 2147483646 h 269"/>
              <a:gd name="T72" fmla="*/ 2147483646 w 342"/>
              <a:gd name="T73" fmla="*/ 2147483646 h 269"/>
              <a:gd name="T74" fmla="*/ 2147483646 w 342"/>
              <a:gd name="T75" fmla="*/ 2147483646 h 269"/>
              <a:gd name="T76" fmla="*/ 2147483646 w 342"/>
              <a:gd name="T77" fmla="*/ 2147483646 h 269"/>
              <a:gd name="T78" fmla="*/ 2147483646 w 342"/>
              <a:gd name="T79" fmla="*/ 2147483646 h 269"/>
              <a:gd name="T80" fmla="*/ 2147483646 w 342"/>
              <a:gd name="T81" fmla="*/ 2147483646 h 269"/>
              <a:gd name="T82" fmla="*/ 2147483646 w 342"/>
              <a:gd name="T83" fmla="*/ 2147483646 h 269"/>
              <a:gd name="T84" fmla="*/ 2147483646 w 342"/>
              <a:gd name="T85" fmla="*/ 2147483646 h 269"/>
              <a:gd name="T86" fmla="*/ 2147483646 w 342"/>
              <a:gd name="T87" fmla="*/ 2147483646 h 269"/>
              <a:gd name="T88" fmla="*/ 2147483646 w 342"/>
              <a:gd name="T89" fmla="*/ 2147483646 h 269"/>
              <a:gd name="T90" fmla="*/ 2147483646 w 342"/>
              <a:gd name="T91" fmla="*/ 2147483646 h 269"/>
              <a:gd name="T92" fmla="*/ 2147483646 w 342"/>
              <a:gd name="T93" fmla="*/ 2147483646 h 269"/>
              <a:gd name="T94" fmla="*/ 2147483646 w 342"/>
              <a:gd name="T95" fmla="*/ 2147483646 h 26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342" h="269">
                <a:moveTo>
                  <a:pt x="112" y="156"/>
                </a:moveTo>
                <a:lnTo>
                  <a:pt x="56" y="268"/>
                </a:lnTo>
                <a:lnTo>
                  <a:pt x="0" y="156"/>
                </a:lnTo>
                <a:lnTo>
                  <a:pt x="28" y="156"/>
                </a:lnTo>
                <a:lnTo>
                  <a:pt x="27" y="154"/>
                </a:lnTo>
                <a:lnTo>
                  <a:pt x="27" y="149"/>
                </a:lnTo>
                <a:lnTo>
                  <a:pt x="28" y="144"/>
                </a:lnTo>
                <a:lnTo>
                  <a:pt x="28" y="138"/>
                </a:lnTo>
                <a:lnTo>
                  <a:pt x="29" y="133"/>
                </a:lnTo>
                <a:lnTo>
                  <a:pt x="29" y="128"/>
                </a:lnTo>
                <a:lnTo>
                  <a:pt x="30" y="122"/>
                </a:lnTo>
                <a:lnTo>
                  <a:pt x="31" y="118"/>
                </a:lnTo>
                <a:lnTo>
                  <a:pt x="32" y="112"/>
                </a:lnTo>
                <a:lnTo>
                  <a:pt x="34" y="107"/>
                </a:lnTo>
                <a:lnTo>
                  <a:pt x="36" y="102"/>
                </a:lnTo>
                <a:lnTo>
                  <a:pt x="37" y="97"/>
                </a:lnTo>
                <a:lnTo>
                  <a:pt x="39" y="92"/>
                </a:lnTo>
                <a:lnTo>
                  <a:pt x="42" y="88"/>
                </a:lnTo>
                <a:lnTo>
                  <a:pt x="44" y="83"/>
                </a:lnTo>
                <a:lnTo>
                  <a:pt x="46" y="78"/>
                </a:lnTo>
                <a:lnTo>
                  <a:pt x="49" y="73"/>
                </a:lnTo>
                <a:lnTo>
                  <a:pt x="52" y="69"/>
                </a:lnTo>
                <a:lnTo>
                  <a:pt x="55" y="65"/>
                </a:lnTo>
                <a:lnTo>
                  <a:pt x="58" y="61"/>
                </a:lnTo>
                <a:lnTo>
                  <a:pt x="61" y="56"/>
                </a:lnTo>
                <a:lnTo>
                  <a:pt x="65" y="52"/>
                </a:lnTo>
                <a:lnTo>
                  <a:pt x="68" y="48"/>
                </a:lnTo>
                <a:lnTo>
                  <a:pt x="72" y="44"/>
                </a:lnTo>
                <a:lnTo>
                  <a:pt x="76" y="41"/>
                </a:lnTo>
                <a:lnTo>
                  <a:pt x="80" y="37"/>
                </a:lnTo>
                <a:lnTo>
                  <a:pt x="83" y="33"/>
                </a:lnTo>
                <a:lnTo>
                  <a:pt x="88" y="31"/>
                </a:lnTo>
                <a:lnTo>
                  <a:pt x="92" y="27"/>
                </a:lnTo>
                <a:lnTo>
                  <a:pt x="95" y="25"/>
                </a:lnTo>
                <a:lnTo>
                  <a:pt x="101" y="22"/>
                </a:lnTo>
                <a:lnTo>
                  <a:pt x="105" y="20"/>
                </a:lnTo>
                <a:lnTo>
                  <a:pt x="110" y="17"/>
                </a:lnTo>
                <a:lnTo>
                  <a:pt x="115" y="14"/>
                </a:lnTo>
                <a:lnTo>
                  <a:pt x="119" y="12"/>
                </a:lnTo>
                <a:lnTo>
                  <a:pt x="125" y="10"/>
                </a:lnTo>
                <a:lnTo>
                  <a:pt x="129" y="8"/>
                </a:lnTo>
                <a:lnTo>
                  <a:pt x="135" y="6"/>
                </a:lnTo>
                <a:lnTo>
                  <a:pt x="139" y="5"/>
                </a:lnTo>
                <a:lnTo>
                  <a:pt x="145" y="4"/>
                </a:lnTo>
                <a:lnTo>
                  <a:pt x="149" y="3"/>
                </a:lnTo>
                <a:lnTo>
                  <a:pt x="156" y="2"/>
                </a:lnTo>
                <a:lnTo>
                  <a:pt x="160" y="1"/>
                </a:lnTo>
                <a:lnTo>
                  <a:pt x="166" y="0"/>
                </a:lnTo>
                <a:lnTo>
                  <a:pt x="171" y="0"/>
                </a:lnTo>
                <a:lnTo>
                  <a:pt x="176" y="0"/>
                </a:lnTo>
                <a:lnTo>
                  <a:pt x="182" y="0"/>
                </a:lnTo>
                <a:lnTo>
                  <a:pt x="186" y="0"/>
                </a:lnTo>
                <a:lnTo>
                  <a:pt x="192" y="0"/>
                </a:lnTo>
                <a:lnTo>
                  <a:pt x="197" y="1"/>
                </a:lnTo>
                <a:lnTo>
                  <a:pt x="203" y="2"/>
                </a:lnTo>
                <a:lnTo>
                  <a:pt x="208" y="3"/>
                </a:lnTo>
                <a:lnTo>
                  <a:pt x="213" y="4"/>
                </a:lnTo>
                <a:lnTo>
                  <a:pt x="218" y="5"/>
                </a:lnTo>
                <a:lnTo>
                  <a:pt x="224" y="6"/>
                </a:lnTo>
                <a:lnTo>
                  <a:pt x="228" y="8"/>
                </a:lnTo>
                <a:lnTo>
                  <a:pt x="232" y="10"/>
                </a:lnTo>
                <a:lnTo>
                  <a:pt x="238" y="12"/>
                </a:lnTo>
                <a:lnTo>
                  <a:pt x="242" y="14"/>
                </a:lnTo>
                <a:lnTo>
                  <a:pt x="248" y="17"/>
                </a:lnTo>
                <a:lnTo>
                  <a:pt x="252" y="20"/>
                </a:lnTo>
                <a:lnTo>
                  <a:pt x="258" y="22"/>
                </a:lnTo>
                <a:lnTo>
                  <a:pt x="261" y="25"/>
                </a:lnTo>
                <a:lnTo>
                  <a:pt x="266" y="27"/>
                </a:lnTo>
                <a:lnTo>
                  <a:pt x="270" y="31"/>
                </a:lnTo>
                <a:lnTo>
                  <a:pt x="274" y="33"/>
                </a:lnTo>
                <a:lnTo>
                  <a:pt x="278" y="37"/>
                </a:lnTo>
                <a:lnTo>
                  <a:pt x="282" y="41"/>
                </a:lnTo>
                <a:lnTo>
                  <a:pt x="286" y="44"/>
                </a:lnTo>
                <a:lnTo>
                  <a:pt x="290" y="48"/>
                </a:lnTo>
                <a:lnTo>
                  <a:pt x="293" y="52"/>
                </a:lnTo>
                <a:lnTo>
                  <a:pt x="296" y="56"/>
                </a:lnTo>
                <a:lnTo>
                  <a:pt x="300" y="61"/>
                </a:lnTo>
                <a:lnTo>
                  <a:pt x="303" y="65"/>
                </a:lnTo>
                <a:lnTo>
                  <a:pt x="306" y="69"/>
                </a:lnTo>
                <a:lnTo>
                  <a:pt x="341" y="64"/>
                </a:lnTo>
                <a:lnTo>
                  <a:pt x="305" y="68"/>
                </a:lnTo>
                <a:lnTo>
                  <a:pt x="300" y="63"/>
                </a:lnTo>
                <a:lnTo>
                  <a:pt x="296" y="58"/>
                </a:lnTo>
                <a:lnTo>
                  <a:pt x="292" y="54"/>
                </a:lnTo>
                <a:lnTo>
                  <a:pt x="285" y="50"/>
                </a:lnTo>
                <a:lnTo>
                  <a:pt x="281" y="46"/>
                </a:lnTo>
                <a:lnTo>
                  <a:pt x="275" y="42"/>
                </a:lnTo>
                <a:lnTo>
                  <a:pt x="271" y="40"/>
                </a:lnTo>
                <a:lnTo>
                  <a:pt x="267" y="38"/>
                </a:lnTo>
                <a:lnTo>
                  <a:pt x="263" y="36"/>
                </a:lnTo>
                <a:lnTo>
                  <a:pt x="259" y="34"/>
                </a:lnTo>
                <a:lnTo>
                  <a:pt x="255" y="32"/>
                </a:lnTo>
                <a:lnTo>
                  <a:pt x="251" y="31"/>
                </a:lnTo>
                <a:lnTo>
                  <a:pt x="248" y="29"/>
                </a:lnTo>
                <a:lnTo>
                  <a:pt x="243" y="28"/>
                </a:lnTo>
                <a:lnTo>
                  <a:pt x="238" y="27"/>
                </a:lnTo>
                <a:lnTo>
                  <a:pt x="235" y="26"/>
                </a:lnTo>
                <a:lnTo>
                  <a:pt x="230" y="25"/>
                </a:lnTo>
                <a:lnTo>
                  <a:pt x="226" y="24"/>
                </a:lnTo>
                <a:lnTo>
                  <a:pt x="222" y="24"/>
                </a:lnTo>
                <a:lnTo>
                  <a:pt x="217" y="23"/>
                </a:lnTo>
                <a:lnTo>
                  <a:pt x="213" y="23"/>
                </a:lnTo>
                <a:lnTo>
                  <a:pt x="208" y="23"/>
                </a:lnTo>
                <a:lnTo>
                  <a:pt x="204" y="23"/>
                </a:lnTo>
                <a:lnTo>
                  <a:pt x="199" y="23"/>
                </a:lnTo>
                <a:lnTo>
                  <a:pt x="195" y="24"/>
                </a:lnTo>
                <a:lnTo>
                  <a:pt x="192" y="24"/>
                </a:lnTo>
                <a:lnTo>
                  <a:pt x="186" y="25"/>
                </a:lnTo>
                <a:lnTo>
                  <a:pt x="182" y="26"/>
                </a:lnTo>
                <a:lnTo>
                  <a:pt x="179" y="27"/>
                </a:lnTo>
                <a:lnTo>
                  <a:pt x="174" y="28"/>
                </a:lnTo>
                <a:lnTo>
                  <a:pt x="170" y="29"/>
                </a:lnTo>
                <a:lnTo>
                  <a:pt x="166" y="31"/>
                </a:lnTo>
                <a:lnTo>
                  <a:pt x="161" y="32"/>
                </a:lnTo>
                <a:lnTo>
                  <a:pt x="158" y="34"/>
                </a:lnTo>
                <a:lnTo>
                  <a:pt x="153" y="36"/>
                </a:lnTo>
                <a:lnTo>
                  <a:pt x="149" y="38"/>
                </a:lnTo>
                <a:lnTo>
                  <a:pt x="146" y="40"/>
                </a:lnTo>
                <a:lnTo>
                  <a:pt x="141" y="42"/>
                </a:lnTo>
                <a:lnTo>
                  <a:pt x="137" y="46"/>
                </a:lnTo>
                <a:lnTo>
                  <a:pt x="132" y="50"/>
                </a:lnTo>
                <a:lnTo>
                  <a:pt x="127" y="54"/>
                </a:lnTo>
                <a:lnTo>
                  <a:pt x="122" y="58"/>
                </a:lnTo>
                <a:lnTo>
                  <a:pt x="117" y="63"/>
                </a:lnTo>
                <a:lnTo>
                  <a:pt x="113" y="68"/>
                </a:lnTo>
                <a:lnTo>
                  <a:pt x="109" y="73"/>
                </a:lnTo>
                <a:lnTo>
                  <a:pt x="105" y="78"/>
                </a:lnTo>
                <a:lnTo>
                  <a:pt x="101" y="84"/>
                </a:lnTo>
                <a:lnTo>
                  <a:pt x="99" y="88"/>
                </a:lnTo>
                <a:lnTo>
                  <a:pt x="96" y="91"/>
                </a:lnTo>
                <a:lnTo>
                  <a:pt x="94" y="95"/>
                </a:lnTo>
                <a:lnTo>
                  <a:pt x="94" y="100"/>
                </a:lnTo>
                <a:lnTo>
                  <a:pt x="92" y="104"/>
                </a:lnTo>
                <a:lnTo>
                  <a:pt x="90" y="108"/>
                </a:lnTo>
                <a:lnTo>
                  <a:pt x="89" y="112"/>
                </a:lnTo>
                <a:lnTo>
                  <a:pt x="88" y="116"/>
                </a:lnTo>
                <a:lnTo>
                  <a:pt x="87" y="120"/>
                </a:lnTo>
                <a:lnTo>
                  <a:pt x="86" y="124"/>
                </a:lnTo>
                <a:lnTo>
                  <a:pt x="84" y="129"/>
                </a:lnTo>
                <a:lnTo>
                  <a:pt x="83" y="133"/>
                </a:lnTo>
                <a:lnTo>
                  <a:pt x="83" y="138"/>
                </a:lnTo>
                <a:lnTo>
                  <a:pt x="83" y="142"/>
                </a:lnTo>
                <a:lnTo>
                  <a:pt x="83" y="147"/>
                </a:lnTo>
                <a:lnTo>
                  <a:pt x="83" y="151"/>
                </a:lnTo>
                <a:lnTo>
                  <a:pt x="83" y="155"/>
                </a:lnTo>
                <a:lnTo>
                  <a:pt x="112" y="156"/>
                </a:lnTo>
              </a:path>
            </a:pathLst>
          </a:custGeom>
          <a:solidFill>
            <a:srgbClr val="FFFF00"/>
          </a:solidFill>
          <a:ln w="12699"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286" name="Rectangle 71">
            <a:extLst>
              <a:ext uri="{FF2B5EF4-FFF2-40B4-BE49-F238E27FC236}">
                <a16:creationId xmlns:a16="http://schemas.microsoft.com/office/drawing/2014/main" id="{6E261405-B9AC-F743-B918-8BF236179918}"/>
              </a:ext>
            </a:extLst>
          </p:cNvPr>
          <p:cNvSpPr>
            <a:spLocks noChangeArrowheads="1"/>
          </p:cNvSpPr>
          <p:nvPr/>
        </p:nvSpPr>
        <p:spPr bwMode="auto">
          <a:xfrm>
            <a:off x="5192713" y="5503863"/>
            <a:ext cx="1517650"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b="1">
                <a:latin typeface="Times New Roman" panose="02020603050405020304" pitchFamily="18" charset="0"/>
              </a:rPr>
              <a:t>Excitation</a:t>
            </a:r>
          </a:p>
        </p:txBody>
      </p:sp>
      <p:sp>
        <p:nvSpPr>
          <p:cNvPr id="53287" name="Rectangle 72">
            <a:extLst>
              <a:ext uri="{FF2B5EF4-FFF2-40B4-BE49-F238E27FC236}">
                <a16:creationId xmlns:a16="http://schemas.microsoft.com/office/drawing/2014/main" id="{58DBE0D3-540F-C543-8B23-1B9B65AF273E}"/>
              </a:ext>
            </a:extLst>
          </p:cNvPr>
          <p:cNvSpPr>
            <a:spLocks noChangeArrowheads="1"/>
          </p:cNvSpPr>
          <p:nvPr/>
        </p:nvSpPr>
        <p:spPr bwMode="auto">
          <a:xfrm>
            <a:off x="6881813" y="5502275"/>
            <a:ext cx="1366837"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b="1">
                <a:latin typeface="Times New Roman" panose="02020603050405020304" pitchFamily="18" charset="0"/>
              </a:rPr>
              <a:t>Emission</a:t>
            </a:r>
          </a:p>
        </p:txBody>
      </p:sp>
      <p:sp>
        <p:nvSpPr>
          <p:cNvPr id="53288" name="Rectangle 73">
            <a:extLst>
              <a:ext uri="{FF2B5EF4-FFF2-40B4-BE49-F238E27FC236}">
                <a16:creationId xmlns:a16="http://schemas.microsoft.com/office/drawing/2014/main" id="{61C26070-CF26-8641-B34E-EE9DCC7A434A}"/>
              </a:ext>
            </a:extLst>
          </p:cNvPr>
          <p:cNvSpPr>
            <a:spLocks noChangeArrowheads="1"/>
          </p:cNvSpPr>
          <p:nvPr/>
        </p:nvSpPr>
        <p:spPr bwMode="auto">
          <a:xfrm>
            <a:off x="1204913" y="1654175"/>
            <a:ext cx="6848475" cy="363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b="1"/>
              <a:t>300 nm      400 nm            500 nm             600 nm            700 nm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Date Placeholder 3">
            <a:extLst>
              <a:ext uri="{FF2B5EF4-FFF2-40B4-BE49-F238E27FC236}">
                <a16:creationId xmlns:a16="http://schemas.microsoft.com/office/drawing/2014/main" id="{220CFF77-8493-2845-B155-171227214650}"/>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01F8DD8-566D-1346-9206-73700C9D1F0F}" type="datetime12">
              <a:rPr lang="en-US" altLang="en-US" sz="1400" smtClean="0">
                <a:latin typeface="Times New Roman" panose="02020603050405020304" pitchFamily="18" charset="0"/>
              </a:rPr>
              <a:t>5:16 PM</a:t>
            </a:fld>
            <a:endParaRPr lang="en-US" altLang="en-US" sz="1400">
              <a:latin typeface="Times New Roman" panose="02020603050405020304" pitchFamily="18" charset="0"/>
            </a:endParaRPr>
          </a:p>
        </p:txBody>
      </p:sp>
      <p:sp>
        <p:nvSpPr>
          <p:cNvPr id="55298" name="Slide Number Placeholder 5">
            <a:extLst>
              <a:ext uri="{FF2B5EF4-FFF2-40B4-BE49-F238E27FC236}">
                <a16:creationId xmlns:a16="http://schemas.microsoft.com/office/drawing/2014/main" id="{FCA53652-4064-554D-9A8E-ED090FC6EF05}"/>
              </a:ext>
            </a:extLst>
          </p:cNvPr>
          <p:cNvSpPr>
            <a:spLocks noGrp="1"/>
          </p:cNvSpPr>
          <p:nvPr>
            <p:ph type="sldNum" sz="quarter" idx="12"/>
          </p:nvPr>
        </p:nvSpPr>
        <p:spPr>
          <a:xfrm>
            <a:off x="7124700" y="6423025"/>
            <a:ext cx="1905000" cy="457200"/>
          </a:xfrm>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45A0D803-9905-3449-B528-7E561FBDE0C8}" type="slidenum">
              <a:rPr lang="en-US" altLang="en-US" sz="1400" smtClean="0">
                <a:latin typeface="Times New Roman" panose="02020603050405020304" pitchFamily="18" charset="0"/>
              </a:rPr>
              <a:pPr>
                <a:spcBef>
                  <a:spcPct val="0"/>
                </a:spcBef>
                <a:buFontTx/>
                <a:buNone/>
              </a:pPr>
              <a:t>28</a:t>
            </a:fld>
            <a:endParaRPr lang="en-US" altLang="en-US" sz="1400">
              <a:latin typeface="Times New Roman" panose="02020603050405020304" pitchFamily="18" charset="0"/>
            </a:endParaRPr>
          </a:p>
        </p:txBody>
      </p:sp>
      <p:sp>
        <p:nvSpPr>
          <p:cNvPr id="55299" name="Rectangle 2">
            <a:extLst>
              <a:ext uri="{FF2B5EF4-FFF2-40B4-BE49-F238E27FC236}">
                <a16:creationId xmlns:a16="http://schemas.microsoft.com/office/drawing/2014/main" id="{E1F7D506-2730-D44C-8AA7-26E79A3109A7}"/>
              </a:ext>
            </a:extLst>
          </p:cNvPr>
          <p:cNvSpPr>
            <a:spLocks noGrp="1" noChangeArrowheads="1"/>
          </p:cNvSpPr>
          <p:nvPr>
            <p:ph type="title"/>
          </p:nvPr>
        </p:nvSpPr>
        <p:spPr/>
        <p:txBody>
          <a:bodyPr/>
          <a:lstStyle/>
          <a:p>
            <a:pPr eaLnBrk="1" hangingPunct="1"/>
            <a:r>
              <a:rPr lang="en-US" altLang="en-US">
                <a:solidFill>
                  <a:schemeClr val="tx1"/>
                </a:solidFill>
              </a:rPr>
              <a:t>Some Common Laser lines</a:t>
            </a:r>
          </a:p>
        </p:txBody>
      </p:sp>
      <p:sp>
        <p:nvSpPr>
          <p:cNvPr id="55300" name="Rectangle 3">
            <a:extLst>
              <a:ext uri="{FF2B5EF4-FFF2-40B4-BE49-F238E27FC236}">
                <a16:creationId xmlns:a16="http://schemas.microsoft.com/office/drawing/2014/main" id="{8A043420-3998-1847-BF50-CF600FD59005}"/>
              </a:ext>
            </a:extLst>
          </p:cNvPr>
          <p:cNvSpPr>
            <a:spLocks noGrp="1" noChangeArrowheads="1"/>
          </p:cNvSpPr>
          <p:nvPr>
            <p:ph type="body" idx="1"/>
          </p:nvPr>
        </p:nvSpPr>
        <p:spPr/>
        <p:txBody>
          <a:bodyPr/>
          <a:lstStyle/>
          <a:p>
            <a:pPr eaLnBrk="1" hangingPunct="1"/>
            <a:endParaRPr lang="en-US" altLang="en-US"/>
          </a:p>
        </p:txBody>
      </p:sp>
      <p:sp>
        <p:nvSpPr>
          <p:cNvPr id="55301" name="Rectangle 4">
            <a:extLst>
              <a:ext uri="{FF2B5EF4-FFF2-40B4-BE49-F238E27FC236}">
                <a16:creationId xmlns:a16="http://schemas.microsoft.com/office/drawing/2014/main" id="{00EE5116-EC48-E14E-88B0-8887EF48BF71}"/>
              </a:ext>
            </a:extLst>
          </p:cNvPr>
          <p:cNvSpPr>
            <a:spLocks noChangeArrowheads="1"/>
          </p:cNvSpPr>
          <p:nvPr/>
        </p:nvSpPr>
        <p:spPr bwMode="auto">
          <a:xfrm>
            <a:off x="1890713" y="2073275"/>
            <a:ext cx="6426200" cy="4132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55302" name="Freeform 5">
            <a:extLst>
              <a:ext uri="{FF2B5EF4-FFF2-40B4-BE49-F238E27FC236}">
                <a16:creationId xmlns:a16="http://schemas.microsoft.com/office/drawing/2014/main" id="{5145A9D7-8F9B-1C4F-91B4-509DA667AD12}"/>
              </a:ext>
            </a:extLst>
          </p:cNvPr>
          <p:cNvSpPr>
            <a:spLocks/>
          </p:cNvSpPr>
          <p:nvPr/>
        </p:nvSpPr>
        <p:spPr bwMode="auto">
          <a:xfrm>
            <a:off x="2101850" y="3570288"/>
            <a:ext cx="4273550" cy="698500"/>
          </a:xfrm>
          <a:custGeom>
            <a:avLst/>
            <a:gdLst>
              <a:gd name="T0" fmla="*/ 0 w 2692"/>
              <a:gd name="T1" fmla="*/ 0 h 440"/>
              <a:gd name="T2" fmla="*/ 2147483646 w 2692"/>
              <a:gd name="T3" fmla="*/ 0 h 440"/>
              <a:gd name="T4" fmla="*/ 2147483646 w 2692"/>
              <a:gd name="T5" fmla="*/ 2147483646 h 440"/>
              <a:gd name="T6" fmla="*/ 0 w 2692"/>
              <a:gd name="T7" fmla="*/ 2147483646 h 440"/>
              <a:gd name="T8" fmla="*/ 0 w 2692"/>
              <a:gd name="T9" fmla="*/ 0 h 4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92" h="440">
                <a:moveTo>
                  <a:pt x="0" y="0"/>
                </a:moveTo>
                <a:lnTo>
                  <a:pt x="2691" y="0"/>
                </a:lnTo>
                <a:lnTo>
                  <a:pt x="2691" y="439"/>
                </a:lnTo>
                <a:lnTo>
                  <a:pt x="0" y="439"/>
                </a:lnTo>
                <a:lnTo>
                  <a:pt x="0" y="0"/>
                </a:lnTo>
              </a:path>
            </a:pathLst>
          </a:custGeom>
          <a:solidFill>
            <a:srgbClr val="CECECE"/>
          </a:solidFill>
          <a:ln w="12699"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03" name="Line 6">
            <a:extLst>
              <a:ext uri="{FF2B5EF4-FFF2-40B4-BE49-F238E27FC236}">
                <a16:creationId xmlns:a16="http://schemas.microsoft.com/office/drawing/2014/main" id="{3F214DCC-7534-3241-B74C-A980B3F77AED}"/>
              </a:ext>
            </a:extLst>
          </p:cNvPr>
          <p:cNvSpPr>
            <a:spLocks noChangeShapeType="1"/>
          </p:cNvSpPr>
          <p:nvPr/>
        </p:nvSpPr>
        <p:spPr bwMode="auto">
          <a:xfrm>
            <a:off x="3054350" y="3582988"/>
            <a:ext cx="0" cy="635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04" name="Line 7">
            <a:extLst>
              <a:ext uri="{FF2B5EF4-FFF2-40B4-BE49-F238E27FC236}">
                <a16:creationId xmlns:a16="http://schemas.microsoft.com/office/drawing/2014/main" id="{7E762DF1-3C93-A341-9D59-612790EA23F4}"/>
              </a:ext>
            </a:extLst>
          </p:cNvPr>
          <p:cNvSpPr>
            <a:spLocks noChangeShapeType="1"/>
          </p:cNvSpPr>
          <p:nvPr/>
        </p:nvSpPr>
        <p:spPr bwMode="auto">
          <a:xfrm>
            <a:off x="4064000" y="3578225"/>
            <a:ext cx="0" cy="952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05" name="Line 8">
            <a:extLst>
              <a:ext uri="{FF2B5EF4-FFF2-40B4-BE49-F238E27FC236}">
                <a16:creationId xmlns:a16="http://schemas.microsoft.com/office/drawing/2014/main" id="{15E237E7-6B60-E749-9103-805CD98E5964}"/>
              </a:ext>
            </a:extLst>
          </p:cNvPr>
          <p:cNvSpPr>
            <a:spLocks noChangeShapeType="1"/>
          </p:cNvSpPr>
          <p:nvPr/>
        </p:nvSpPr>
        <p:spPr bwMode="auto">
          <a:xfrm>
            <a:off x="5075238" y="3578225"/>
            <a:ext cx="0" cy="952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06" name="Line 9">
            <a:extLst>
              <a:ext uri="{FF2B5EF4-FFF2-40B4-BE49-F238E27FC236}">
                <a16:creationId xmlns:a16="http://schemas.microsoft.com/office/drawing/2014/main" id="{5996B974-1A11-2F4E-9057-4C833CC907B9}"/>
              </a:ext>
            </a:extLst>
          </p:cNvPr>
          <p:cNvSpPr>
            <a:spLocks noChangeShapeType="1"/>
          </p:cNvSpPr>
          <p:nvPr/>
        </p:nvSpPr>
        <p:spPr bwMode="auto">
          <a:xfrm>
            <a:off x="6086475" y="3575050"/>
            <a:ext cx="0" cy="11113"/>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07" name="Line 10">
            <a:extLst>
              <a:ext uri="{FF2B5EF4-FFF2-40B4-BE49-F238E27FC236}">
                <a16:creationId xmlns:a16="http://schemas.microsoft.com/office/drawing/2014/main" id="{91FCDC8F-B306-B647-9ED2-15483B1B9110}"/>
              </a:ext>
            </a:extLst>
          </p:cNvPr>
          <p:cNvSpPr>
            <a:spLocks noChangeShapeType="1"/>
          </p:cNvSpPr>
          <p:nvPr/>
        </p:nvSpPr>
        <p:spPr bwMode="auto">
          <a:xfrm>
            <a:off x="2560638" y="3579813"/>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08" name="Line 11">
            <a:extLst>
              <a:ext uri="{FF2B5EF4-FFF2-40B4-BE49-F238E27FC236}">
                <a16:creationId xmlns:a16="http://schemas.microsoft.com/office/drawing/2014/main" id="{7D9C9B41-321F-4244-A49B-1035B7B6F9FC}"/>
              </a:ext>
            </a:extLst>
          </p:cNvPr>
          <p:cNvSpPr>
            <a:spLocks noChangeShapeType="1"/>
          </p:cNvSpPr>
          <p:nvPr/>
        </p:nvSpPr>
        <p:spPr bwMode="auto">
          <a:xfrm>
            <a:off x="3568700" y="3578225"/>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09" name="Line 12">
            <a:extLst>
              <a:ext uri="{FF2B5EF4-FFF2-40B4-BE49-F238E27FC236}">
                <a16:creationId xmlns:a16="http://schemas.microsoft.com/office/drawing/2014/main" id="{3A348272-EB82-464A-8156-40A19A97841B}"/>
              </a:ext>
            </a:extLst>
          </p:cNvPr>
          <p:cNvSpPr>
            <a:spLocks noChangeShapeType="1"/>
          </p:cNvSpPr>
          <p:nvPr/>
        </p:nvSpPr>
        <p:spPr bwMode="auto">
          <a:xfrm>
            <a:off x="4576763" y="3578225"/>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10" name="Line 13">
            <a:extLst>
              <a:ext uri="{FF2B5EF4-FFF2-40B4-BE49-F238E27FC236}">
                <a16:creationId xmlns:a16="http://schemas.microsoft.com/office/drawing/2014/main" id="{47D46DF1-C994-5B43-9DE6-10C9AB9A4120}"/>
              </a:ext>
            </a:extLst>
          </p:cNvPr>
          <p:cNvSpPr>
            <a:spLocks noChangeShapeType="1"/>
          </p:cNvSpPr>
          <p:nvPr/>
        </p:nvSpPr>
        <p:spPr bwMode="auto">
          <a:xfrm>
            <a:off x="5586413" y="3576638"/>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11" name="Line 14">
            <a:extLst>
              <a:ext uri="{FF2B5EF4-FFF2-40B4-BE49-F238E27FC236}">
                <a16:creationId xmlns:a16="http://schemas.microsoft.com/office/drawing/2014/main" id="{D8C4CDB4-4195-614A-BF89-2D9266EC30AC}"/>
              </a:ext>
            </a:extLst>
          </p:cNvPr>
          <p:cNvSpPr>
            <a:spLocks noChangeShapeType="1"/>
          </p:cNvSpPr>
          <p:nvPr/>
        </p:nvSpPr>
        <p:spPr bwMode="auto">
          <a:xfrm>
            <a:off x="2325688" y="3579813"/>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12" name="Line 15">
            <a:extLst>
              <a:ext uri="{FF2B5EF4-FFF2-40B4-BE49-F238E27FC236}">
                <a16:creationId xmlns:a16="http://schemas.microsoft.com/office/drawing/2014/main" id="{AEE86104-5963-C141-A03F-82C1EAF7041F}"/>
              </a:ext>
            </a:extLst>
          </p:cNvPr>
          <p:cNvSpPr>
            <a:spLocks noChangeShapeType="1"/>
          </p:cNvSpPr>
          <p:nvPr/>
        </p:nvSpPr>
        <p:spPr bwMode="auto">
          <a:xfrm>
            <a:off x="3335338" y="3578225"/>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13" name="Line 16">
            <a:extLst>
              <a:ext uri="{FF2B5EF4-FFF2-40B4-BE49-F238E27FC236}">
                <a16:creationId xmlns:a16="http://schemas.microsoft.com/office/drawing/2014/main" id="{23B953E3-620E-C14C-B9C5-8392A3B266B7}"/>
              </a:ext>
            </a:extLst>
          </p:cNvPr>
          <p:cNvSpPr>
            <a:spLocks noChangeShapeType="1"/>
          </p:cNvSpPr>
          <p:nvPr/>
        </p:nvSpPr>
        <p:spPr bwMode="auto">
          <a:xfrm>
            <a:off x="4343400" y="3578225"/>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14" name="Line 17">
            <a:extLst>
              <a:ext uri="{FF2B5EF4-FFF2-40B4-BE49-F238E27FC236}">
                <a16:creationId xmlns:a16="http://schemas.microsoft.com/office/drawing/2014/main" id="{374EEC11-0272-E749-83A0-5E3A9919F996}"/>
              </a:ext>
            </a:extLst>
          </p:cNvPr>
          <p:cNvSpPr>
            <a:spLocks noChangeShapeType="1"/>
          </p:cNvSpPr>
          <p:nvPr/>
        </p:nvSpPr>
        <p:spPr bwMode="auto">
          <a:xfrm>
            <a:off x="5351463" y="3576638"/>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15" name="Line 18">
            <a:extLst>
              <a:ext uri="{FF2B5EF4-FFF2-40B4-BE49-F238E27FC236}">
                <a16:creationId xmlns:a16="http://schemas.microsoft.com/office/drawing/2014/main" id="{5CCC031E-82D1-DE41-A155-71468D8EBBF8}"/>
              </a:ext>
            </a:extLst>
          </p:cNvPr>
          <p:cNvSpPr>
            <a:spLocks noChangeShapeType="1"/>
          </p:cNvSpPr>
          <p:nvPr/>
        </p:nvSpPr>
        <p:spPr bwMode="auto">
          <a:xfrm>
            <a:off x="2817813" y="3582988"/>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16" name="Line 19">
            <a:extLst>
              <a:ext uri="{FF2B5EF4-FFF2-40B4-BE49-F238E27FC236}">
                <a16:creationId xmlns:a16="http://schemas.microsoft.com/office/drawing/2014/main" id="{2F834204-960B-B244-AC38-302291F894CB}"/>
              </a:ext>
            </a:extLst>
          </p:cNvPr>
          <p:cNvSpPr>
            <a:spLocks noChangeShapeType="1"/>
          </p:cNvSpPr>
          <p:nvPr/>
        </p:nvSpPr>
        <p:spPr bwMode="auto">
          <a:xfrm>
            <a:off x="3827463" y="3579813"/>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17" name="Line 20">
            <a:extLst>
              <a:ext uri="{FF2B5EF4-FFF2-40B4-BE49-F238E27FC236}">
                <a16:creationId xmlns:a16="http://schemas.microsoft.com/office/drawing/2014/main" id="{B2E67DF5-0CDB-6E49-8BD9-3FCB645ABB24}"/>
              </a:ext>
            </a:extLst>
          </p:cNvPr>
          <p:cNvSpPr>
            <a:spLocks noChangeShapeType="1"/>
          </p:cNvSpPr>
          <p:nvPr/>
        </p:nvSpPr>
        <p:spPr bwMode="auto">
          <a:xfrm>
            <a:off x="4837113" y="3579813"/>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18" name="Line 21">
            <a:extLst>
              <a:ext uri="{FF2B5EF4-FFF2-40B4-BE49-F238E27FC236}">
                <a16:creationId xmlns:a16="http://schemas.microsoft.com/office/drawing/2014/main" id="{F114A753-5AFD-4048-9F0E-339329186287}"/>
              </a:ext>
            </a:extLst>
          </p:cNvPr>
          <p:cNvSpPr>
            <a:spLocks noChangeShapeType="1"/>
          </p:cNvSpPr>
          <p:nvPr/>
        </p:nvSpPr>
        <p:spPr bwMode="auto">
          <a:xfrm>
            <a:off x="5845175" y="3578225"/>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19" name="Line 22">
            <a:extLst>
              <a:ext uri="{FF2B5EF4-FFF2-40B4-BE49-F238E27FC236}">
                <a16:creationId xmlns:a16="http://schemas.microsoft.com/office/drawing/2014/main" id="{11FFA576-1D75-7941-9560-FC0C1BE3985E}"/>
              </a:ext>
            </a:extLst>
          </p:cNvPr>
          <p:cNvSpPr>
            <a:spLocks noChangeShapeType="1"/>
          </p:cNvSpPr>
          <p:nvPr/>
        </p:nvSpPr>
        <p:spPr bwMode="auto">
          <a:xfrm>
            <a:off x="3054350" y="4246563"/>
            <a:ext cx="0" cy="793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20" name="Line 23">
            <a:extLst>
              <a:ext uri="{FF2B5EF4-FFF2-40B4-BE49-F238E27FC236}">
                <a16:creationId xmlns:a16="http://schemas.microsoft.com/office/drawing/2014/main" id="{C40BB2E3-25D2-ED42-B47B-6C1921E7478C}"/>
              </a:ext>
            </a:extLst>
          </p:cNvPr>
          <p:cNvSpPr>
            <a:spLocks noChangeShapeType="1"/>
          </p:cNvSpPr>
          <p:nvPr/>
        </p:nvSpPr>
        <p:spPr bwMode="auto">
          <a:xfrm>
            <a:off x="4064000" y="4244975"/>
            <a:ext cx="0" cy="635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21" name="Line 24">
            <a:extLst>
              <a:ext uri="{FF2B5EF4-FFF2-40B4-BE49-F238E27FC236}">
                <a16:creationId xmlns:a16="http://schemas.microsoft.com/office/drawing/2014/main" id="{2F61B4E9-6942-D645-8870-73D53FFDE126}"/>
              </a:ext>
            </a:extLst>
          </p:cNvPr>
          <p:cNvSpPr>
            <a:spLocks noChangeShapeType="1"/>
          </p:cNvSpPr>
          <p:nvPr/>
        </p:nvSpPr>
        <p:spPr bwMode="auto">
          <a:xfrm>
            <a:off x="5075238" y="4244975"/>
            <a:ext cx="0" cy="635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22" name="Line 25">
            <a:extLst>
              <a:ext uri="{FF2B5EF4-FFF2-40B4-BE49-F238E27FC236}">
                <a16:creationId xmlns:a16="http://schemas.microsoft.com/office/drawing/2014/main" id="{0AC53A3A-7BA1-8D46-B5FF-B8A498D6D5F1}"/>
              </a:ext>
            </a:extLst>
          </p:cNvPr>
          <p:cNvSpPr>
            <a:spLocks noChangeShapeType="1"/>
          </p:cNvSpPr>
          <p:nvPr/>
        </p:nvSpPr>
        <p:spPr bwMode="auto">
          <a:xfrm>
            <a:off x="6086475" y="4241800"/>
            <a:ext cx="0" cy="793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23" name="Freeform 26">
            <a:extLst>
              <a:ext uri="{FF2B5EF4-FFF2-40B4-BE49-F238E27FC236}">
                <a16:creationId xmlns:a16="http://schemas.microsoft.com/office/drawing/2014/main" id="{37D09469-B437-DF4B-87C8-EF5BF209F6C0}"/>
              </a:ext>
            </a:extLst>
          </p:cNvPr>
          <p:cNvSpPr>
            <a:spLocks/>
          </p:cNvSpPr>
          <p:nvPr/>
        </p:nvSpPr>
        <p:spPr bwMode="auto">
          <a:xfrm>
            <a:off x="2665413" y="3676650"/>
            <a:ext cx="1847850" cy="576263"/>
          </a:xfrm>
          <a:custGeom>
            <a:avLst/>
            <a:gdLst>
              <a:gd name="T0" fmla="*/ 0 w 1164"/>
              <a:gd name="T1" fmla="*/ 2147483646 h 363"/>
              <a:gd name="T2" fmla="*/ 2147483646 w 1164"/>
              <a:gd name="T3" fmla="*/ 2147483646 h 363"/>
              <a:gd name="T4" fmla="*/ 2147483646 w 1164"/>
              <a:gd name="T5" fmla="*/ 2147483646 h 363"/>
              <a:gd name="T6" fmla="*/ 2147483646 w 1164"/>
              <a:gd name="T7" fmla="*/ 2147483646 h 363"/>
              <a:gd name="T8" fmla="*/ 2147483646 w 1164"/>
              <a:gd name="T9" fmla="*/ 2147483646 h 363"/>
              <a:gd name="T10" fmla="*/ 2147483646 w 1164"/>
              <a:gd name="T11" fmla="*/ 2147483646 h 363"/>
              <a:gd name="T12" fmla="*/ 2147483646 w 1164"/>
              <a:gd name="T13" fmla="*/ 2147483646 h 363"/>
              <a:gd name="T14" fmla="*/ 2147483646 w 1164"/>
              <a:gd name="T15" fmla="*/ 2147483646 h 363"/>
              <a:gd name="T16" fmla="*/ 2147483646 w 1164"/>
              <a:gd name="T17" fmla="*/ 2147483646 h 363"/>
              <a:gd name="T18" fmla="*/ 2147483646 w 1164"/>
              <a:gd name="T19" fmla="*/ 2147483646 h 363"/>
              <a:gd name="T20" fmla="*/ 2147483646 w 1164"/>
              <a:gd name="T21" fmla="*/ 2147483646 h 363"/>
              <a:gd name="T22" fmla="*/ 2147483646 w 1164"/>
              <a:gd name="T23" fmla="*/ 2147483646 h 363"/>
              <a:gd name="T24" fmla="*/ 2147483646 w 1164"/>
              <a:gd name="T25" fmla="*/ 2147483646 h 363"/>
              <a:gd name="T26" fmla="*/ 2147483646 w 1164"/>
              <a:gd name="T27" fmla="*/ 2147483646 h 363"/>
              <a:gd name="T28" fmla="*/ 2147483646 w 1164"/>
              <a:gd name="T29" fmla="*/ 2147483646 h 363"/>
              <a:gd name="T30" fmla="*/ 2147483646 w 1164"/>
              <a:gd name="T31" fmla="*/ 2147483646 h 363"/>
              <a:gd name="T32" fmla="*/ 2147483646 w 1164"/>
              <a:gd name="T33" fmla="*/ 2147483646 h 363"/>
              <a:gd name="T34" fmla="*/ 2147483646 w 1164"/>
              <a:gd name="T35" fmla="*/ 0 h 363"/>
              <a:gd name="T36" fmla="*/ 2147483646 w 1164"/>
              <a:gd name="T37" fmla="*/ 2147483646 h 363"/>
              <a:gd name="T38" fmla="*/ 2147483646 w 1164"/>
              <a:gd name="T39" fmla="*/ 2147483646 h 363"/>
              <a:gd name="T40" fmla="*/ 2147483646 w 1164"/>
              <a:gd name="T41" fmla="*/ 2147483646 h 363"/>
              <a:gd name="T42" fmla="*/ 2147483646 w 1164"/>
              <a:gd name="T43" fmla="*/ 2147483646 h 363"/>
              <a:gd name="T44" fmla="*/ 2147483646 w 1164"/>
              <a:gd name="T45" fmla="*/ 2147483646 h 363"/>
              <a:gd name="T46" fmla="*/ 2147483646 w 1164"/>
              <a:gd name="T47" fmla="*/ 2147483646 h 363"/>
              <a:gd name="T48" fmla="*/ 2147483646 w 1164"/>
              <a:gd name="T49" fmla="*/ 2147483646 h 363"/>
              <a:gd name="T50" fmla="*/ 2147483646 w 1164"/>
              <a:gd name="T51" fmla="*/ 2147483646 h 363"/>
              <a:gd name="T52" fmla="*/ 2147483646 w 1164"/>
              <a:gd name="T53" fmla="*/ 2147483646 h 363"/>
              <a:gd name="T54" fmla="*/ 2147483646 w 1164"/>
              <a:gd name="T55" fmla="*/ 2147483646 h 363"/>
              <a:gd name="T56" fmla="*/ 2147483646 w 1164"/>
              <a:gd name="T57" fmla="*/ 2147483646 h 363"/>
              <a:gd name="T58" fmla="*/ 2147483646 w 1164"/>
              <a:gd name="T59" fmla="*/ 2147483646 h 363"/>
              <a:gd name="T60" fmla="*/ 2147483646 w 1164"/>
              <a:gd name="T61" fmla="*/ 2147483646 h 363"/>
              <a:gd name="T62" fmla="*/ 2147483646 w 1164"/>
              <a:gd name="T63" fmla="*/ 2147483646 h 363"/>
              <a:gd name="T64" fmla="*/ 2147483646 w 1164"/>
              <a:gd name="T65" fmla="*/ 2147483646 h 36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64" h="363">
                <a:moveTo>
                  <a:pt x="0" y="357"/>
                </a:moveTo>
                <a:lnTo>
                  <a:pt x="88" y="337"/>
                </a:lnTo>
                <a:lnTo>
                  <a:pt x="103" y="328"/>
                </a:lnTo>
                <a:lnTo>
                  <a:pt x="126" y="319"/>
                </a:lnTo>
                <a:lnTo>
                  <a:pt x="155" y="302"/>
                </a:lnTo>
                <a:lnTo>
                  <a:pt x="177" y="276"/>
                </a:lnTo>
                <a:lnTo>
                  <a:pt x="200" y="254"/>
                </a:lnTo>
                <a:lnTo>
                  <a:pt x="222" y="218"/>
                </a:lnTo>
                <a:lnTo>
                  <a:pt x="244" y="193"/>
                </a:lnTo>
                <a:lnTo>
                  <a:pt x="259" y="131"/>
                </a:lnTo>
                <a:lnTo>
                  <a:pt x="274" y="92"/>
                </a:lnTo>
                <a:lnTo>
                  <a:pt x="286" y="77"/>
                </a:lnTo>
                <a:lnTo>
                  <a:pt x="300" y="55"/>
                </a:lnTo>
                <a:lnTo>
                  <a:pt x="330" y="27"/>
                </a:lnTo>
                <a:lnTo>
                  <a:pt x="392" y="24"/>
                </a:lnTo>
                <a:lnTo>
                  <a:pt x="443" y="15"/>
                </a:lnTo>
                <a:lnTo>
                  <a:pt x="532" y="5"/>
                </a:lnTo>
                <a:lnTo>
                  <a:pt x="561" y="0"/>
                </a:lnTo>
                <a:lnTo>
                  <a:pt x="606" y="5"/>
                </a:lnTo>
                <a:lnTo>
                  <a:pt x="628" y="13"/>
                </a:lnTo>
                <a:lnTo>
                  <a:pt x="680" y="29"/>
                </a:lnTo>
                <a:lnTo>
                  <a:pt x="731" y="58"/>
                </a:lnTo>
                <a:lnTo>
                  <a:pt x="776" y="111"/>
                </a:lnTo>
                <a:lnTo>
                  <a:pt x="820" y="202"/>
                </a:lnTo>
                <a:lnTo>
                  <a:pt x="850" y="250"/>
                </a:lnTo>
                <a:lnTo>
                  <a:pt x="865" y="276"/>
                </a:lnTo>
                <a:lnTo>
                  <a:pt x="886" y="286"/>
                </a:lnTo>
                <a:lnTo>
                  <a:pt x="924" y="305"/>
                </a:lnTo>
                <a:lnTo>
                  <a:pt x="990" y="319"/>
                </a:lnTo>
                <a:lnTo>
                  <a:pt x="1042" y="332"/>
                </a:lnTo>
                <a:lnTo>
                  <a:pt x="1163" y="358"/>
                </a:lnTo>
                <a:lnTo>
                  <a:pt x="456" y="360"/>
                </a:lnTo>
                <a:lnTo>
                  <a:pt x="3" y="362"/>
                </a:lnTo>
              </a:path>
            </a:pathLst>
          </a:custGeom>
          <a:gradFill rotWithShape="0">
            <a:gsLst>
              <a:gs pos="0">
                <a:srgbClr val="618FFD"/>
              </a:gs>
              <a:gs pos="100000">
                <a:srgbClr val="4E72CA"/>
              </a:gs>
            </a:gsLst>
            <a:lin ang="0" scaled="1"/>
          </a:gra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24" name="Freeform 27">
            <a:extLst>
              <a:ext uri="{FF2B5EF4-FFF2-40B4-BE49-F238E27FC236}">
                <a16:creationId xmlns:a16="http://schemas.microsoft.com/office/drawing/2014/main" id="{7BE25601-3D6A-2A45-9536-17ABF3CDA1DA}"/>
              </a:ext>
            </a:extLst>
          </p:cNvPr>
          <p:cNvSpPr>
            <a:spLocks/>
          </p:cNvSpPr>
          <p:nvPr/>
        </p:nvSpPr>
        <p:spPr bwMode="auto">
          <a:xfrm>
            <a:off x="3783013" y="3705225"/>
            <a:ext cx="2581275" cy="552450"/>
          </a:xfrm>
          <a:custGeom>
            <a:avLst/>
            <a:gdLst>
              <a:gd name="T0" fmla="*/ 0 w 1626"/>
              <a:gd name="T1" fmla="*/ 2147483646 h 348"/>
              <a:gd name="T2" fmla="*/ 2147483646 w 1626"/>
              <a:gd name="T3" fmla="*/ 2147483646 h 348"/>
              <a:gd name="T4" fmla="*/ 2147483646 w 1626"/>
              <a:gd name="T5" fmla="*/ 2147483646 h 348"/>
              <a:gd name="T6" fmla="*/ 2147483646 w 1626"/>
              <a:gd name="T7" fmla="*/ 2147483646 h 348"/>
              <a:gd name="T8" fmla="*/ 2147483646 w 1626"/>
              <a:gd name="T9" fmla="*/ 2147483646 h 348"/>
              <a:gd name="T10" fmla="*/ 2147483646 w 1626"/>
              <a:gd name="T11" fmla="*/ 2147483646 h 348"/>
              <a:gd name="T12" fmla="*/ 2147483646 w 1626"/>
              <a:gd name="T13" fmla="*/ 2147483646 h 348"/>
              <a:gd name="T14" fmla="*/ 2147483646 w 1626"/>
              <a:gd name="T15" fmla="*/ 2147483646 h 348"/>
              <a:gd name="T16" fmla="*/ 2147483646 w 1626"/>
              <a:gd name="T17" fmla="*/ 2147483646 h 348"/>
              <a:gd name="T18" fmla="*/ 2147483646 w 1626"/>
              <a:gd name="T19" fmla="*/ 2147483646 h 348"/>
              <a:gd name="T20" fmla="*/ 2147483646 w 1626"/>
              <a:gd name="T21" fmla="*/ 2147483646 h 348"/>
              <a:gd name="T22" fmla="*/ 2147483646 w 1626"/>
              <a:gd name="T23" fmla="*/ 0 h 348"/>
              <a:gd name="T24" fmla="*/ 2147483646 w 1626"/>
              <a:gd name="T25" fmla="*/ 0 h 348"/>
              <a:gd name="T26" fmla="*/ 2147483646 w 1626"/>
              <a:gd name="T27" fmla="*/ 2147483646 h 348"/>
              <a:gd name="T28" fmla="*/ 2147483646 w 1626"/>
              <a:gd name="T29" fmla="*/ 2147483646 h 348"/>
              <a:gd name="T30" fmla="*/ 2147483646 w 1626"/>
              <a:gd name="T31" fmla="*/ 2147483646 h 348"/>
              <a:gd name="T32" fmla="*/ 2147483646 w 1626"/>
              <a:gd name="T33" fmla="*/ 2147483646 h 348"/>
              <a:gd name="T34" fmla="*/ 2147483646 w 1626"/>
              <a:gd name="T35" fmla="*/ 2147483646 h 348"/>
              <a:gd name="T36" fmla="*/ 2147483646 w 1626"/>
              <a:gd name="T37" fmla="*/ 2147483646 h 348"/>
              <a:gd name="T38" fmla="*/ 2147483646 w 1626"/>
              <a:gd name="T39" fmla="*/ 2147483646 h 348"/>
              <a:gd name="T40" fmla="*/ 2147483646 w 1626"/>
              <a:gd name="T41" fmla="*/ 2147483646 h 348"/>
              <a:gd name="T42" fmla="*/ 2147483646 w 1626"/>
              <a:gd name="T43" fmla="*/ 2147483646 h 348"/>
              <a:gd name="T44" fmla="*/ 2147483646 w 1626"/>
              <a:gd name="T45" fmla="*/ 2147483646 h 348"/>
              <a:gd name="T46" fmla="*/ 2147483646 w 1626"/>
              <a:gd name="T47" fmla="*/ 2147483646 h 348"/>
              <a:gd name="T48" fmla="*/ 2147483646 w 1626"/>
              <a:gd name="T49" fmla="*/ 2147483646 h 348"/>
              <a:gd name="T50" fmla="*/ 2147483646 w 1626"/>
              <a:gd name="T51" fmla="*/ 2147483646 h 348"/>
              <a:gd name="T52" fmla="*/ 2147483646 w 1626"/>
              <a:gd name="T53" fmla="*/ 2147483646 h 348"/>
              <a:gd name="T54" fmla="*/ 2147483646 w 1626"/>
              <a:gd name="T55" fmla="*/ 2147483646 h 348"/>
              <a:gd name="T56" fmla="*/ 2147483646 w 1626"/>
              <a:gd name="T57" fmla="*/ 2147483646 h 348"/>
              <a:gd name="T58" fmla="*/ 2147483646 w 1626"/>
              <a:gd name="T59" fmla="*/ 2147483646 h 34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626" h="348">
                <a:moveTo>
                  <a:pt x="0" y="347"/>
                </a:moveTo>
                <a:lnTo>
                  <a:pt x="139" y="295"/>
                </a:lnTo>
                <a:lnTo>
                  <a:pt x="212" y="265"/>
                </a:lnTo>
                <a:lnTo>
                  <a:pt x="279" y="229"/>
                </a:lnTo>
                <a:lnTo>
                  <a:pt x="338" y="200"/>
                </a:lnTo>
                <a:lnTo>
                  <a:pt x="382" y="167"/>
                </a:lnTo>
                <a:lnTo>
                  <a:pt x="442" y="134"/>
                </a:lnTo>
                <a:lnTo>
                  <a:pt x="515" y="89"/>
                </a:lnTo>
                <a:lnTo>
                  <a:pt x="575" y="50"/>
                </a:lnTo>
                <a:lnTo>
                  <a:pt x="641" y="15"/>
                </a:lnTo>
                <a:lnTo>
                  <a:pt x="670" y="4"/>
                </a:lnTo>
                <a:lnTo>
                  <a:pt x="700" y="0"/>
                </a:lnTo>
                <a:lnTo>
                  <a:pt x="714" y="0"/>
                </a:lnTo>
                <a:lnTo>
                  <a:pt x="737" y="2"/>
                </a:lnTo>
                <a:lnTo>
                  <a:pt x="759" y="6"/>
                </a:lnTo>
                <a:lnTo>
                  <a:pt x="789" y="15"/>
                </a:lnTo>
                <a:lnTo>
                  <a:pt x="833" y="47"/>
                </a:lnTo>
                <a:lnTo>
                  <a:pt x="863" y="69"/>
                </a:lnTo>
                <a:lnTo>
                  <a:pt x="914" y="100"/>
                </a:lnTo>
                <a:lnTo>
                  <a:pt x="959" y="134"/>
                </a:lnTo>
                <a:lnTo>
                  <a:pt x="1003" y="169"/>
                </a:lnTo>
                <a:lnTo>
                  <a:pt x="1144" y="256"/>
                </a:lnTo>
                <a:lnTo>
                  <a:pt x="1217" y="284"/>
                </a:lnTo>
                <a:lnTo>
                  <a:pt x="1277" y="306"/>
                </a:lnTo>
                <a:lnTo>
                  <a:pt x="1314" y="310"/>
                </a:lnTo>
                <a:lnTo>
                  <a:pt x="1365" y="319"/>
                </a:lnTo>
                <a:lnTo>
                  <a:pt x="1454" y="329"/>
                </a:lnTo>
                <a:lnTo>
                  <a:pt x="1535" y="336"/>
                </a:lnTo>
                <a:lnTo>
                  <a:pt x="1625" y="343"/>
                </a:lnTo>
                <a:lnTo>
                  <a:pt x="1" y="346"/>
                </a:lnTo>
              </a:path>
            </a:pathLst>
          </a:custGeom>
          <a:gradFill rotWithShape="0">
            <a:gsLst>
              <a:gs pos="0">
                <a:srgbClr val="FFFFFF"/>
              </a:gs>
              <a:gs pos="100000">
                <a:srgbClr val="F95AB7"/>
              </a:gs>
            </a:gsLst>
            <a:lin ang="0" scaled="1"/>
          </a:gra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25" name="Freeform 28">
            <a:extLst>
              <a:ext uri="{FF2B5EF4-FFF2-40B4-BE49-F238E27FC236}">
                <a16:creationId xmlns:a16="http://schemas.microsoft.com/office/drawing/2014/main" id="{1ACB6689-F451-6F45-ADC6-E5FF2A86A82C}"/>
              </a:ext>
            </a:extLst>
          </p:cNvPr>
          <p:cNvSpPr>
            <a:spLocks/>
          </p:cNvSpPr>
          <p:nvPr/>
        </p:nvSpPr>
        <p:spPr bwMode="auto">
          <a:xfrm>
            <a:off x="2101850" y="4303713"/>
            <a:ext cx="4259263" cy="673100"/>
          </a:xfrm>
          <a:custGeom>
            <a:avLst/>
            <a:gdLst>
              <a:gd name="T0" fmla="*/ 0 w 2683"/>
              <a:gd name="T1" fmla="*/ 0 h 424"/>
              <a:gd name="T2" fmla="*/ 2147483646 w 2683"/>
              <a:gd name="T3" fmla="*/ 0 h 424"/>
              <a:gd name="T4" fmla="*/ 2147483646 w 2683"/>
              <a:gd name="T5" fmla="*/ 2147483646 h 424"/>
              <a:gd name="T6" fmla="*/ 0 w 2683"/>
              <a:gd name="T7" fmla="*/ 2147483646 h 424"/>
              <a:gd name="T8" fmla="*/ 0 w 2683"/>
              <a:gd name="T9" fmla="*/ 0 h 4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83" h="424">
                <a:moveTo>
                  <a:pt x="0" y="0"/>
                </a:moveTo>
                <a:lnTo>
                  <a:pt x="2682" y="0"/>
                </a:lnTo>
                <a:lnTo>
                  <a:pt x="2682" y="423"/>
                </a:lnTo>
                <a:lnTo>
                  <a:pt x="0" y="423"/>
                </a:lnTo>
                <a:lnTo>
                  <a:pt x="0" y="0"/>
                </a:lnTo>
              </a:path>
            </a:pathLst>
          </a:custGeom>
          <a:solidFill>
            <a:srgbClr val="CECECE"/>
          </a:solidFill>
          <a:ln w="12699"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26" name="Line 29">
            <a:extLst>
              <a:ext uri="{FF2B5EF4-FFF2-40B4-BE49-F238E27FC236}">
                <a16:creationId xmlns:a16="http://schemas.microsoft.com/office/drawing/2014/main" id="{69EE5E5F-1A10-094D-AC91-403B9DF5897F}"/>
              </a:ext>
            </a:extLst>
          </p:cNvPr>
          <p:cNvSpPr>
            <a:spLocks noChangeShapeType="1"/>
          </p:cNvSpPr>
          <p:nvPr/>
        </p:nvSpPr>
        <p:spPr bwMode="auto">
          <a:xfrm>
            <a:off x="3049588" y="4314825"/>
            <a:ext cx="0" cy="793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27" name="Line 30">
            <a:extLst>
              <a:ext uri="{FF2B5EF4-FFF2-40B4-BE49-F238E27FC236}">
                <a16:creationId xmlns:a16="http://schemas.microsoft.com/office/drawing/2014/main" id="{5386CCB4-FB18-9B46-992B-EB827B6FBB6E}"/>
              </a:ext>
            </a:extLst>
          </p:cNvPr>
          <p:cNvSpPr>
            <a:spLocks noChangeShapeType="1"/>
          </p:cNvSpPr>
          <p:nvPr/>
        </p:nvSpPr>
        <p:spPr bwMode="auto">
          <a:xfrm>
            <a:off x="4057650" y="4311650"/>
            <a:ext cx="0" cy="952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28" name="Line 31">
            <a:extLst>
              <a:ext uri="{FF2B5EF4-FFF2-40B4-BE49-F238E27FC236}">
                <a16:creationId xmlns:a16="http://schemas.microsoft.com/office/drawing/2014/main" id="{EB3EAB15-590C-884A-8C77-60008C628BFD}"/>
              </a:ext>
            </a:extLst>
          </p:cNvPr>
          <p:cNvSpPr>
            <a:spLocks noChangeShapeType="1"/>
          </p:cNvSpPr>
          <p:nvPr/>
        </p:nvSpPr>
        <p:spPr bwMode="auto">
          <a:xfrm>
            <a:off x="5067300" y="4311650"/>
            <a:ext cx="0" cy="952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29" name="Line 32">
            <a:extLst>
              <a:ext uri="{FF2B5EF4-FFF2-40B4-BE49-F238E27FC236}">
                <a16:creationId xmlns:a16="http://schemas.microsoft.com/office/drawing/2014/main" id="{0FD191A5-443E-2842-AFEB-F30C9D7EB8EF}"/>
              </a:ext>
            </a:extLst>
          </p:cNvPr>
          <p:cNvSpPr>
            <a:spLocks noChangeShapeType="1"/>
          </p:cNvSpPr>
          <p:nvPr/>
        </p:nvSpPr>
        <p:spPr bwMode="auto">
          <a:xfrm>
            <a:off x="6073775" y="4308475"/>
            <a:ext cx="0" cy="952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30" name="Line 33">
            <a:extLst>
              <a:ext uri="{FF2B5EF4-FFF2-40B4-BE49-F238E27FC236}">
                <a16:creationId xmlns:a16="http://schemas.microsoft.com/office/drawing/2014/main" id="{D47A676E-DE2B-9047-B115-3BE9F3B0214D}"/>
              </a:ext>
            </a:extLst>
          </p:cNvPr>
          <p:cNvSpPr>
            <a:spLocks noChangeShapeType="1"/>
          </p:cNvSpPr>
          <p:nvPr/>
        </p:nvSpPr>
        <p:spPr bwMode="auto">
          <a:xfrm>
            <a:off x="2557463" y="4313238"/>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31" name="Line 34">
            <a:extLst>
              <a:ext uri="{FF2B5EF4-FFF2-40B4-BE49-F238E27FC236}">
                <a16:creationId xmlns:a16="http://schemas.microsoft.com/office/drawing/2014/main" id="{76EA5F1C-B4D1-8048-B822-132A9BBF8225}"/>
              </a:ext>
            </a:extLst>
          </p:cNvPr>
          <p:cNvSpPr>
            <a:spLocks noChangeShapeType="1"/>
          </p:cNvSpPr>
          <p:nvPr/>
        </p:nvSpPr>
        <p:spPr bwMode="auto">
          <a:xfrm>
            <a:off x="3565525" y="4310063"/>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32" name="Line 35">
            <a:extLst>
              <a:ext uri="{FF2B5EF4-FFF2-40B4-BE49-F238E27FC236}">
                <a16:creationId xmlns:a16="http://schemas.microsoft.com/office/drawing/2014/main" id="{2CB91307-E1E0-744B-B7C9-410FDDC915C5}"/>
              </a:ext>
            </a:extLst>
          </p:cNvPr>
          <p:cNvSpPr>
            <a:spLocks noChangeShapeType="1"/>
          </p:cNvSpPr>
          <p:nvPr/>
        </p:nvSpPr>
        <p:spPr bwMode="auto">
          <a:xfrm>
            <a:off x="4570413" y="4310063"/>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33" name="Line 36">
            <a:extLst>
              <a:ext uri="{FF2B5EF4-FFF2-40B4-BE49-F238E27FC236}">
                <a16:creationId xmlns:a16="http://schemas.microsoft.com/office/drawing/2014/main" id="{05BB091C-A535-D444-A896-FADA896B4345}"/>
              </a:ext>
            </a:extLst>
          </p:cNvPr>
          <p:cNvSpPr>
            <a:spLocks noChangeShapeType="1"/>
          </p:cNvSpPr>
          <p:nvPr/>
        </p:nvSpPr>
        <p:spPr bwMode="auto">
          <a:xfrm>
            <a:off x="5575300" y="4310063"/>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34" name="Line 37">
            <a:extLst>
              <a:ext uri="{FF2B5EF4-FFF2-40B4-BE49-F238E27FC236}">
                <a16:creationId xmlns:a16="http://schemas.microsoft.com/office/drawing/2014/main" id="{0FEC809D-0A46-A44F-8192-F1B69D9DDBEF}"/>
              </a:ext>
            </a:extLst>
          </p:cNvPr>
          <p:cNvSpPr>
            <a:spLocks noChangeShapeType="1"/>
          </p:cNvSpPr>
          <p:nvPr/>
        </p:nvSpPr>
        <p:spPr bwMode="auto">
          <a:xfrm>
            <a:off x="2324100" y="4313238"/>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35" name="Line 38">
            <a:extLst>
              <a:ext uri="{FF2B5EF4-FFF2-40B4-BE49-F238E27FC236}">
                <a16:creationId xmlns:a16="http://schemas.microsoft.com/office/drawing/2014/main" id="{71656994-E70D-024F-8430-C2B5608E22BD}"/>
              </a:ext>
            </a:extLst>
          </p:cNvPr>
          <p:cNvSpPr>
            <a:spLocks noChangeShapeType="1"/>
          </p:cNvSpPr>
          <p:nvPr/>
        </p:nvSpPr>
        <p:spPr bwMode="auto">
          <a:xfrm>
            <a:off x="3328988" y="4310063"/>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36" name="Line 39">
            <a:extLst>
              <a:ext uri="{FF2B5EF4-FFF2-40B4-BE49-F238E27FC236}">
                <a16:creationId xmlns:a16="http://schemas.microsoft.com/office/drawing/2014/main" id="{8487921F-D657-6A4C-B3AF-A5967C9DBB14}"/>
              </a:ext>
            </a:extLst>
          </p:cNvPr>
          <p:cNvSpPr>
            <a:spLocks noChangeShapeType="1"/>
          </p:cNvSpPr>
          <p:nvPr/>
        </p:nvSpPr>
        <p:spPr bwMode="auto">
          <a:xfrm>
            <a:off x="4337050" y="4310063"/>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37" name="Line 40">
            <a:extLst>
              <a:ext uri="{FF2B5EF4-FFF2-40B4-BE49-F238E27FC236}">
                <a16:creationId xmlns:a16="http://schemas.microsoft.com/office/drawing/2014/main" id="{70D2026E-0D96-9746-A08E-E148906EED12}"/>
              </a:ext>
            </a:extLst>
          </p:cNvPr>
          <p:cNvSpPr>
            <a:spLocks noChangeShapeType="1"/>
          </p:cNvSpPr>
          <p:nvPr/>
        </p:nvSpPr>
        <p:spPr bwMode="auto">
          <a:xfrm>
            <a:off x="5341938" y="4310063"/>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38" name="Line 41">
            <a:extLst>
              <a:ext uri="{FF2B5EF4-FFF2-40B4-BE49-F238E27FC236}">
                <a16:creationId xmlns:a16="http://schemas.microsoft.com/office/drawing/2014/main" id="{0730C5A5-D502-5846-86CF-EB9733F46666}"/>
              </a:ext>
            </a:extLst>
          </p:cNvPr>
          <p:cNvSpPr>
            <a:spLocks noChangeShapeType="1"/>
          </p:cNvSpPr>
          <p:nvPr/>
        </p:nvSpPr>
        <p:spPr bwMode="auto">
          <a:xfrm>
            <a:off x="2816225" y="4314825"/>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39" name="Line 42">
            <a:extLst>
              <a:ext uri="{FF2B5EF4-FFF2-40B4-BE49-F238E27FC236}">
                <a16:creationId xmlns:a16="http://schemas.microsoft.com/office/drawing/2014/main" id="{93682049-1DE1-404C-B3F0-74ACBD19EE4D}"/>
              </a:ext>
            </a:extLst>
          </p:cNvPr>
          <p:cNvSpPr>
            <a:spLocks noChangeShapeType="1"/>
          </p:cNvSpPr>
          <p:nvPr/>
        </p:nvSpPr>
        <p:spPr bwMode="auto">
          <a:xfrm>
            <a:off x="3821113" y="4313238"/>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40" name="Line 43">
            <a:extLst>
              <a:ext uri="{FF2B5EF4-FFF2-40B4-BE49-F238E27FC236}">
                <a16:creationId xmlns:a16="http://schemas.microsoft.com/office/drawing/2014/main" id="{2DB23952-F4C6-3146-9CCE-CBCBCDCBE891}"/>
              </a:ext>
            </a:extLst>
          </p:cNvPr>
          <p:cNvSpPr>
            <a:spLocks noChangeShapeType="1"/>
          </p:cNvSpPr>
          <p:nvPr/>
        </p:nvSpPr>
        <p:spPr bwMode="auto">
          <a:xfrm>
            <a:off x="4826000" y="4313238"/>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41" name="Line 44">
            <a:extLst>
              <a:ext uri="{FF2B5EF4-FFF2-40B4-BE49-F238E27FC236}">
                <a16:creationId xmlns:a16="http://schemas.microsoft.com/office/drawing/2014/main" id="{DA62598F-847E-C54C-BC8D-02D0A77346C9}"/>
              </a:ext>
            </a:extLst>
          </p:cNvPr>
          <p:cNvSpPr>
            <a:spLocks noChangeShapeType="1"/>
          </p:cNvSpPr>
          <p:nvPr/>
        </p:nvSpPr>
        <p:spPr bwMode="auto">
          <a:xfrm>
            <a:off x="5832475" y="4310063"/>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42" name="Line 45">
            <a:extLst>
              <a:ext uri="{FF2B5EF4-FFF2-40B4-BE49-F238E27FC236}">
                <a16:creationId xmlns:a16="http://schemas.microsoft.com/office/drawing/2014/main" id="{F713E4AE-88EB-414E-AD62-7FCDACC10999}"/>
              </a:ext>
            </a:extLst>
          </p:cNvPr>
          <p:cNvSpPr>
            <a:spLocks noChangeShapeType="1"/>
          </p:cNvSpPr>
          <p:nvPr/>
        </p:nvSpPr>
        <p:spPr bwMode="auto">
          <a:xfrm>
            <a:off x="6073775" y="4973638"/>
            <a:ext cx="0" cy="952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43" name="Freeform 46">
            <a:extLst>
              <a:ext uri="{FF2B5EF4-FFF2-40B4-BE49-F238E27FC236}">
                <a16:creationId xmlns:a16="http://schemas.microsoft.com/office/drawing/2014/main" id="{10B3B11B-7EE4-8F41-A214-70D982733105}"/>
              </a:ext>
            </a:extLst>
          </p:cNvPr>
          <p:cNvSpPr>
            <a:spLocks/>
          </p:cNvSpPr>
          <p:nvPr/>
        </p:nvSpPr>
        <p:spPr bwMode="auto">
          <a:xfrm>
            <a:off x="3446463" y="4405313"/>
            <a:ext cx="1628775" cy="557212"/>
          </a:xfrm>
          <a:custGeom>
            <a:avLst/>
            <a:gdLst>
              <a:gd name="T0" fmla="*/ 0 w 1026"/>
              <a:gd name="T1" fmla="*/ 2147483646 h 351"/>
              <a:gd name="T2" fmla="*/ 2147483646 w 1026"/>
              <a:gd name="T3" fmla="*/ 2147483646 h 351"/>
              <a:gd name="T4" fmla="*/ 2147483646 w 1026"/>
              <a:gd name="T5" fmla="*/ 2147483646 h 351"/>
              <a:gd name="T6" fmla="*/ 2147483646 w 1026"/>
              <a:gd name="T7" fmla="*/ 2147483646 h 351"/>
              <a:gd name="T8" fmla="*/ 2147483646 w 1026"/>
              <a:gd name="T9" fmla="*/ 2147483646 h 351"/>
              <a:gd name="T10" fmla="*/ 2147483646 w 1026"/>
              <a:gd name="T11" fmla="*/ 2147483646 h 351"/>
              <a:gd name="T12" fmla="*/ 2147483646 w 1026"/>
              <a:gd name="T13" fmla="*/ 2147483646 h 351"/>
              <a:gd name="T14" fmla="*/ 2147483646 w 1026"/>
              <a:gd name="T15" fmla="*/ 2147483646 h 351"/>
              <a:gd name="T16" fmla="*/ 2147483646 w 1026"/>
              <a:gd name="T17" fmla="*/ 2147483646 h 351"/>
              <a:gd name="T18" fmla="*/ 2147483646 w 1026"/>
              <a:gd name="T19" fmla="*/ 2147483646 h 351"/>
              <a:gd name="T20" fmla="*/ 2147483646 w 1026"/>
              <a:gd name="T21" fmla="*/ 2147483646 h 351"/>
              <a:gd name="T22" fmla="*/ 2147483646 w 1026"/>
              <a:gd name="T23" fmla="*/ 2147483646 h 351"/>
              <a:gd name="T24" fmla="*/ 2147483646 w 1026"/>
              <a:gd name="T25" fmla="*/ 2147483646 h 351"/>
              <a:gd name="T26" fmla="*/ 2147483646 w 1026"/>
              <a:gd name="T27" fmla="*/ 2147483646 h 351"/>
              <a:gd name="T28" fmla="*/ 2147483646 w 1026"/>
              <a:gd name="T29" fmla="*/ 2147483646 h 351"/>
              <a:gd name="T30" fmla="*/ 2147483646 w 1026"/>
              <a:gd name="T31" fmla="*/ 2147483646 h 351"/>
              <a:gd name="T32" fmla="*/ 2147483646 w 1026"/>
              <a:gd name="T33" fmla="*/ 2147483646 h 351"/>
              <a:gd name="T34" fmla="*/ 2147483646 w 1026"/>
              <a:gd name="T35" fmla="*/ 2147483646 h 351"/>
              <a:gd name="T36" fmla="*/ 2147483646 w 1026"/>
              <a:gd name="T37" fmla="*/ 2147483646 h 351"/>
              <a:gd name="T38" fmla="*/ 2147483646 w 1026"/>
              <a:gd name="T39" fmla="*/ 0 h 351"/>
              <a:gd name="T40" fmla="*/ 2147483646 w 1026"/>
              <a:gd name="T41" fmla="*/ 2147483646 h 351"/>
              <a:gd name="T42" fmla="*/ 2147483646 w 1026"/>
              <a:gd name="T43" fmla="*/ 2147483646 h 351"/>
              <a:gd name="T44" fmla="*/ 2147483646 w 1026"/>
              <a:gd name="T45" fmla="*/ 2147483646 h 351"/>
              <a:gd name="T46" fmla="*/ 2147483646 w 1026"/>
              <a:gd name="T47" fmla="*/ 2147483646 h 351"/>
              <a:gd name="T48" fmla="*/ 2147483646 w 1026"/>
              <a:gd name="T49" fmla="*/ 2147483646 h 351"/>
              <a:gd name="T50" fmla="*/ 2147483646 w 1026"/>
              <a:gd name="T51" fmla="*/ 2147483646 h 351"/>
              <a:gd name="T52" fmla="*/ 2147483646 w 1026"/>
              <a:gd name="T53" fmla="*/ 2147483646 h 351"/>
              <a:gd name="T54" fmla="*/ 2147483646 w 1026"/>
              <a:gd name="T55" fmla="*/ 2147483646 h 351"/>
              <a:gd name="T56" fmla="*/ 2147483646 w 1026"/>
              <a:gd name="T57" fmla="*/ 2147483646 h 351"/>
              <a:gd name="T58" fmla="*/ 2147483646 w 1026"/>
              <a:gd name="T59" fmla="*/ 2147483646 h 351"/>
              <a:gd name="T60" fmla="*/ 2147483646 w 1026"/>
              <a:gd name="T61" fmla="*/ 2147483646 h 35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26" h="351">
                <a:moveTo>
                  <a:pt x="0" y="348"/>
                </a:moveTo>
                <a:lnTo>
                  <a:pt x="36" y="346"/>
                </a:lnTo>
                <a:lnTo>
                  <a:pt x="88" y="335"/>
                </a:lnTo>
                <a:lnTo>
                  <a:pt x="125" y="322"/>
                </a:lnTo>
                <a:lnTo>
                  <a:pt x="147" y="305"/>
                </a:lnTo>
                <a:lnTo>
                  <a:pt x="184" y="269"/>
                </a:lnTo>
                <a:lnTo>
                  <a:pt x="207" y="240"/>
                </a:lnTo>
                <a:lnTo>
                  <a:pt x="228" y="200"/>
                </a:lnTo>
                <a:lnTo>
                  <a:pt x="273" y="126"/>
                </a:lnTo>
                <a:lnTo>
                  <a:pt x="309" y="92"/>
                </a:lnTo>
                <a:lnTo>
                  <a:pt x="361" y="79"/>
                </a:lnTo>
                <a:lnTo>
                  <a:pt x="405" y="68"/>
                </a:lnTo>
                <a:lnTo>
                  <a:pt x="479" y="77"/>
                </a:lnTo>
                <a:lnTo>
                  <a:pt x="531" y="81"/>
                </a:lnTo>
                <a:lnTo>
                  <a:pt x="589" y="77"/>
                </a:lnTo>
                <a:lnTo>
                  <a:pt x="656" y="59"/>
                </a:lnTo>
                <a:lnTo>
                  <a:pt x="685" y="35"/>
                </a:lnTo>
                <a:lnTo>
                  <a:pt x="715" y="18"/>
                </a:lnTo>
                <a:lnTo>
                  <a:pt x="766" y="6"/>
                </a:lnTo>
                <a:lnTo>
                  <a:pt x="803" y="0"/>
                </a:lnTo>
                <a:lnTo>
                  <a:pt x="826" y="14"/>
                </a:lnTo>
                <a:lnTo>
                  <a:pt x="811" y="77"/>
                </a:lnTo>
                <a:lnTo>
                  <a:pt x="826" y="131"/>
                </a:lnTo>
                <a:lnTo>
                  <a:pt x="833" y="183"/>
                </a:lnTo>
                <a:lnTo>
                  <a:pt x="840" y="240"/>
                </a:lnTo>
                <a:lnTo>
                  <a:pt x="855" y="275"/>
                </a:lnTo>
                <a:lnTo>
                  <a:pt x="877" y="298"/>
                </a:lnTo>
                <a:lnTo>
                  <a:pt x="899" y="316"/>
                </a:lnTo>
                <a:lnTo>
                  <a:pt x="929" y="333"/>
                </a:lnTo>
                <a:lnTo>
                  <a:pt x="958" y="342"/>
                </a:lnTo>
                <a:lnTo>
                  <a:pt x="1025" y="350"/>
                </a:lnTo>
              </a:path>
            </a:pathLst>
          </a:custGeom>
          <a:gradFill rotWithShape="0">
            <a:gsLst>
              <a:gs pos="0">
                <a:srgbClr val="FFFFFF"/>
              </a:gs>
              <a:gs pos="100000">
                <a:srgbClr val="618FFD"/>
              </a:gs>
            </a:gsLst>
            <a:lin ang="0" scaled="1"/>
          </a:gra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44" name="Freeform 47">
            <a:extLst>
              <a:ext uri="{FF2B5EF4-FFF2-40B4-BE49-F238E27FC236}">
                <a16:creationId xmlns:a16="http://schemas.microsoft.com/office/drawing/2014/main" id="{0E8D6FDB-E1E4-F647-8CDB-F2235B23A226}"/>
              </a:ext>
            </a:extLst>
          </p:cNvPr>
          <p:cNvSpPr>
            <a:spLocks/>
          </p:cNvSpPr>
          <p:nvPr/>
        </p:nvSpPr>
        <p:spPr bwMode="auto">
          <a:xfrm>
            <a:off x="4386263" y="4402138"/>
            <a:ext cx="1260475" cy="565150"/>
          </a:xfrm>
          <a:custGeom>
            <a:avLst/>
            <a:gdLst>
              <a:gd name="T0" fmla="*/ 0 w 794"/>
              <a:gd name="T1" fmla="*/ 2147483646 h 356"/>
              <a:gd name="T2" fmla="*/ 2147483646 w 794"/>
              <a:gd name="T3" fmla="*/ 2147483646 h 356"/>
              <a:gd name="T4" fmla="*/ 2147483646 w 794"/>
              <a:gd name="T5" fmla="*/ 2147483646 h 356"/>
              <a:gd name="T6" fmla="*/ 2147483646 w 794"/>
              <a:gd name="T7" fmla="*/ 2147483646 h 356"/>
              <a:gd name="T8" fmla="*/ 2147483646 w 794"/>
              <a:gd name="T9" fmla="*/ 2147483646 h 356"/>
              <a:gd name="T10" fmla="*/ 2147483646 w 794"/>
              <a:gd name="T11" fmla="*/ 2147483646 h 356"/>
              <a:gd name="T12" fmla="*/ 2147483646 w 794"/>
              <a:gd name="T13" fmla="*/ 2147483646 h 356"/>
              <a:gd name="T14" fmla="*/ 2147483646 w 794"/>
              <a:gd name="T15" fmla="*/ 2147483646 h 356"/>
              <a:gd name="T16" fmla="*/ 2147483646 w 794"/>
              <a:gd name="T17" fmla="*/ 2147483646 h 356"/>
              <a:gd name="T18" fmla="*/ 2147483646 w 794"/>
              <a:gd name="T19" fmla="*/ 2147483646 h 356"/>
              <a:gd name="T20" fmla="*/ 2147483646 w 794"/>
              <a:gd name="T21" fmla="*/ 2147483646 h 356"/>
              <a:gd name="T22" fmla="*/ 2147483646 w 794"/>
              <a:gd name="T23" fmla="*/ 0 h 356"/>
              <a:gd name="T24" fmla="*/ 2147483646 w 794"/>
              <a:gd name="T25" fmla="*/ 2147483646 h 356"/>
              <a:gd name="T26" fmla="*/ 2147483646 w 794"/>
              <a:gd name="T27" fmla="*/ 2147483646 h 356"/>
              <a:gd name="T28" fmla="*/ 2147483646 w 794"/>
              <a:gd name="T29" fmla="*/ 2147483646 h 356"/>
              <a:gd name="T30" fmla="*/ 2147483646 w 794"/>
              <a:gd name="T31" fmla="*/ 2147483646 h 356"/>
              <a:gd name="T32" fmla="*/ 2147483646 w 794"/>
              <a:gd name="T33" fmla="*/ 2147483646 h 356"/>
              <a:gd name="T34" fmla="*/ 2147483646 w 794"/>
              <a:gd name="T35" fmla="*/ 2147483646 h 356"/>
              <a:gd name="T36" fmla="*/ 2147483646 w 794"/>
              <a:gd name="T37" fmla="*/ 2147483646 h 356"/>
              <a:gd name="T38" fmla="*/ 2147483646 w 794"/>
              <a:gd name="T39" fmla="*/ 2147483646 h 356"/>
              <a:gd name="T40" fmla="*/ 2147483646 w 794"/>
              <a:gd name="T41" fmla="*/ 2147483646 h 35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794" h="356">
                <a:moveTo>
                  <a:pt x="0" y="355"/>
                </a:moveTo>
                <a:lnTo>
                  <a:pt x="57" y="343"/>
                </a:lnTo>
                <a:lnTo>
                  <a:pt x="116" y="334"/>
                </a:lnTo>
                <a:lnTo>
                  <a:pt x="145" y="323"/>
                </a:lnTo>
                <a:lnTo>
                  <a:pt x="168" y="306"/>
                </a:lnTo>
                <a:lnTo>
                  <a:pt x="197" y="269"/>
                </a:lnTo>
                <a:lnTo>
                  <a:pt x="219" y="191"/>
                </a:lnTo>
                <a:lnTo>
                  <a:pt x="248" y="110"/>
                </a:lnTo>
                <a:lnTo>
                  <a:pt x="271" y="61"/>
                </a:lnTo>
                <a:lnTo>
                  <a:pt x="285" y="21"/>
                </a:lnTo>
                <a:lnTo>
                  <a:pt x="285" y="5"/>
                </a:lnTo>
                <a:lnTo>
                  <a:pt x="315" y="0"/>
                </a:lnTo>
                <a:lnTo>
                  <a:pt x="322" y="4"/>
                </a:lnTo>
                <a:lnTo>
                  <a:pt x="344" y="80"/>
                </a:lnTo>
                <a:lnTo>
                  <a:pt x="373" y="163"/>
                </a:lnTo>
                <a:lnTo>
                  <a:pt x="425" y="259"/>
                </a:lnTo>
                <a:lnTo>
                  <a:pt x="499" y="290"/>
                </a:lnTo>
                <a:lnTo>
                  <a:pt x="572" y="308"/>
                </a:lnTo>
                <a:lnTo>
                  <a:pt x="639" y="325"/>
                </a:lnTo>
                <a:lnTo>
                  <a:pt x="713" y="343"/>
                </a:lnTo>
                <a:lnTo>
                  <a:pt x="793" y="349"/>
                </a:lnTo>
              </a:path>
            </a:pathLst>
          </a:custGeom>
          <a:gradFill rotWithShape="0">
            <a:gsLst>
              <a:gs pos="0">
                <a:srgbClr val="FFFFFF"/>
              </a:gs>
              <a:gs pos="100000">
                <a:srgbClr val="F6BF69"/>
              </a:gs>
            </a:gsLst>
            <a:lin ang="0" scaled="1"/>
          </a:gra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45" name="Rectangle 48">
            <a:extLst>
              <a:ext uri="{FF2B5EF4-FFF2-40B4-BE49-F238E27FC236}">
                <a16:creationId xmlns:a16="http://schemas.microsoft.com/office/drawing/2014/main" id="{0F0CC6C9-4F37-4E47-92B4-4F783C4DDA65}"/>
              </a:ext>
            </a:extLst>
          </p:cNvPr>
          <p:cNvSpPr>
            <a:spLocks noChangeArrowheads="1"/>
          </p:cNvSpPr>
          <p:nvPr/>
        </p:nvSpPr>
        <p:spPr bwMode="auto">
          <a:xfrm>
            <a:off x="6673850" y="3730625"/>
            <a:ext cx="1352550" cy="44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41275" rIns="82550" bIns="41275">
            <a:spAutoFit/>
          </a:bodyP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t>Ethidium</a:t>
            </a:r>
          </a:p>
        </p:txBody>
      </p:sp>
      <p:sp>
        <p:nvSpPr>
          <p:cNvPr id="55346" name="Rectangle 49">
            <a:extLst>
              <a:ext uri="{FF2B5EF4-FFF2-40B4-BE49-F238E27FC236}">
                <a16:creationId xmlns:a16="http://schemas.microsoft.com/office/drawing/2014/main" id="{E2EBB142-8529-444A-A208-D0ED16958E07}"/>
              </a:ext>
            </a:extLst>
          </p:cNvPr>
          <p:cNvSpPr>
            <a:spLocks noChangeArrowheads="1"/>
          </p:cNvSpPr>
          <p:nvPr/>
        </p:nvSpPr>
        <p:spPr bwMode="auto">
          <a:xfrm>
            <a:off x="6750050" y="4405313"/>
            <a:ext cx="571500" cy="44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41275" rIns="82550" bIns="41275">
            <a:spAutoFit/>
          </a:bodyP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t>PE</a:t>
            </a:r>
          </a:p>
        </p:txBody>
      </p:sp>
      <p:sp>
        <p:nvSpPr>
          <p:cNvPr id="55347" name="Line 50">
            <a:extLst>
              <a:ext uri="{FF2B5EF4-FFF2-40B4-BE49-F238E27FC236}">
                <a16:creationId xmlns:a16="http://schemas.microsoft.com/office/drawing/2014/main" id="{37FC985B-7691-7F4B-A243-89CC762F5ACF}"/>
              </a:ext>
            </a:extLst>
          </p:cNvPr>
          <p:cNvSpPr>
            <a:spLocks noChangeShapeType="1"/>
          </p:cNvSpPr>
          <p:nvPr/>
        </p:nvSpPr>
        <p:spPr bwMode="auto">
          <a:xfrm>
            <a:off x="3044825" y="5726113"/>
            <a:ext cx="0" cy="952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48" name="Line 51">
            <a:extLst>
              <a:ext uri="{FF2B5EF4-FFF2-40B4-BE49-F238E27FC236}">
                <a16:creationId xmlns:a16="http://schemas.microsoft.com/office/drawing/2014/main" id="{1AC906AE-2FF7-9740-A3C8-96D8FC56C3F3}"/>
              </a:ext>
            </a:extLst>
          </p:cNvPr>
          <p:cNvSpPr>
            <a:spLocks noChangeShapeType="1"/>
          </p:cNvSpPr>
          <p:nvPr/>
        </p:nvSpPr>
        <p:spPr bwMode="auto">
          <a:xfrm>
            <a:off x="4052888" y="5724525"/>
            <a:ext cx="0" cy="793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49" name="Line 52">
            <a:extLst>
              <a:ext uri="{FF2B5EF4-FFF2-40B4-BE49-F238E27FC236}">
                <a16:creationId xmlns:a16="http://schemas.microsoft.com/office/drawing/2014/main" id="{5C9BA58D-4892-DF4D-837D-8565B0313B6F}"/>
              </a:ext>
            </a:extLst>
          </p:cNvPr>
          <p:cNvSpPr>
            <a:spLocks noChangeShapeType="1"/>
          </p:cNvSpPr>
          <p:nvPr/>
        </p:nvSpPr>
        <p:spPr bwMode="auto">
          <a:xfrm>
            <a:off x="5062538" y="5724525"/>
            <a:ext cx="0" cy="793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50" name="Freeform 53">
            <a:extLst>
              <a:ext uri="{FF2B5EF4-FFF2-40B4-BE49-F238E27FC236}">
                <a16:creationId xmlns:a16="http://schemas.microsoft.com/office/drawing/2014/main" id="{965996D6-8493-8D4B-A2E7-F7F7FCB3628A}"/>
              </a:ext>
            </a:extLst>
          </p:cNvPr>
          <p:cNvSpPr>
            <a:spLocks/>
          </p:cNvSpPr>
          <p:nvPr/>
        </p:nvSpPr>
        <p:spPr bwMode="auto">
          <a:xfrm>
            <a:off x="2097088" y="5754688"/>
            <a:ext cx="4273550" cy="714375"/>
          </a:xfrm>
          <a:custGeom>
            <a:avLst/>
            <a:gdLst>
              <a:gd name="T0" fmla="*/ 0 w 2692"/>
              <a:gd name="T1" fmla="*/ 0 h 450"/>
              <a:gd name="T2" fmla="*/ 2147483646 w 2692"/>
              <a:gd name="T3" fmla="*/ 0 h 450"/>
              <a:gd name="T4" fmla="*/ 2147483646 w 2692"/>
              <a:gd name="T5" fmla="*/ 2147483646 h 450"/>
              <a:gd name="T6" fmla="*/ 0 w 2692"/>
              <a:gd name="T7" fmla="*/ 2147483646 h 450"/>
              <a:gd name="T8" fmla="*/ 0 w 2692"/>
              <a:gd name="T9" fmla="*/ 0 h 4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92" h="450">
                <a:moveTo>
                  <a:pt x="0" y="0"/>
                </a:moveTo>
                <a:lnTo>
                  <a:pt x="2691" y="0"/>
                </a:lnTo>
                <a:lnTo>
                  <a:pt x="2691" y="449"/>
                </a:lnTo>
                <a:lnTo>
                  <a:pt x="0" y="449"/>
                </a:lnTo>
                <a:lnTo>
                  <a:pt x="0" y="0"/>
                </a:lnTo>
              </a:path>
            </a:pathLst>
          </a:custGeom>
          <a:solidFill>
            <a:srgbClr val="CECECE"/>
          </a:solidFill>
          <a:ln w="12699"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51" name="Line 54">
            <a:extLst>
              <a:ext uri="{FF2B5EF4-FFF2-40B4-BE49-F238E27FC236}">
                <a16:creationId xmlns:a16="http://schemas.microsoft.com/office/drawing/2014/main" id="{ADD45468-B240-2449-892A-020CDCF15B29}"/>
              </a:ext>
            </a:extLst>
          </p:cNvPr>
          <p:cNvSpPr>
            <a:spLocks noChangeShapeType="1"/>
          </p:cNvSpPr>
          <p:nvPr/>
        </p:nvSpPr>
        <p:spPr bwMode="auto">
          <a:xfrm>
            <a:off x="3049588" y="5765800"/>
            <a:ext cx="0" cy="11113"/>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52" name="Line 55">
            <a:extLst>
              <a:ext uri="{FF2B5EF4-FFF2-40B4-BE49-F238E27FC236}">
                <a16:creationId xmlns:a16="http://schemas.microsoft.com/office/drawing/2014/main" id="{7CAAB71C-A3B3-5641-912C-B86B79BB6B64}"/>
              </a:ext>
            </a:extLst>
          </p:cNvPr>
          <p:cNvSpPr>
            <a:spLocks noChangeShapeType="1"/>
          </p:cNvSpPr>
          <p:nvPr/>
        </p:nvSpPr>
        <p:spPr bwMode="auto">
          <a:xfrm>
            <a:off x="4060825" y="5764213"/>
            <a:ext cx="0" cy="793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53" name="Line 56">
            <a:extLst>
              <a:ext uri="{FF2B5EF4-FFF2-40B4-BE49-F238E27FC236}">
                <a16:creationId xmlns:a16="http://schemas.microsoft.com/office/drawing/2014/main" id="{690276F2-8E26-DB4E-B55E-DEED60D0528D}"/>
              </a:ext>
            </a:extLst>
          </p:cNvPr>
          <p:cNvSpPr>
            <a:spLocks noChangeShapeType="1"/>
          </p:cNvSpPr>
          <p:nvPr/>
        </p:nvSpPr>
        <p:spPr bwMode="auto">
          <a:xfrm>
            <a:off x="5072063" y="5764213"/>
            <a:ext cx="0" cy="793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54" name="Line 57">
            <a:extLst>
              <a:ext uri="{FF2B5EF4-FFF2-40B4-BE49-F238E27FC236}">
                <a16:creationId xmlns:a16="http://schemas.microsoft.com/office/drawing/2014/main" id="{487C4BBF-EEA4-8341-9ECE-4E4F2924CECB}"/>
              </a:ext>
            </a:extLst>
          </p:cNvPr>
          <p:cNvSpPr>
            <a:spLocks noChangeShapeType="1"/>
          </p:cNvSpPr>
          <p:nvPr/>
        </p:nvSpPr>
        <p:spPr bwMode="auto">
          <a:xfrm>
            <a:off x="6083300" y="5761038"/>
            <a:ext cx="0" cy="793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55" name="Line 58">
            <a:extLst>
              <a:ext uri="{FF2B5EF4-FFF2-40B4-BE49-F238E27FC236}">
                <a16:creationId xmlns:a16="http://schemas.microsoft.com/office/drawing/2014/main" id="{6DFEFF42-F29D-8C40-B04C-FE8AF803EDB9}"/>
              </a:ext>
            </a:extLst>
          </p:cNvPr>
          <p:cNvSpPr>
            <a:spLocks noChangeShapeType="1"/>
          </p:cNvSpPr>
          <p:nvPr/>
        </p:nvSpPr>
        <p:spPr bwMode="auto">
          <a:xfrm>
            <a:off x="2555875" y="5764213"/>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56" name="Line 59">
            <a:extLst>
              <a:ext uri="{FF2B5EF4-FFF2-40B4-BE49-F238E27FC236}">
                <a16:creationId xmlns:a16="http://schemas.microsoft.com/office/drawing/2014/main" id="{4CCE4FB7-6238-6847-8143-2FAAAFA62315}"/>
              </a:ext>
            </a:extLst>
          </p:cNvPr>
          <p:cNvSpPr>
            <a:spLocks noChangeShapeType="1"/>
          </p:cNvSpPr>
          <p:nvPr/>
        </p:nvSpPr>
        <p:spPr bwMode="auto">
          <a:xfrm>
            <a:off x="3565525" y="5764213"/>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57" name="Line 60">
            <a:extLst>
              <a:ext uri="{FF2B5EF4-FFF2-40B4-BE49-F238E27FC236}">
                <a16:creationId xmlns:a16="http://schemas.microsoft.com/office/drawing/2014/main" id="{BE306FBD-DFA1-654A-95C2-93A8ACA3C832}"/>
              </a:ext>
            </a:extLst>
          </p:cNvPr>
          <p:cNvSpPr>
            <a:spLocks noChangeShapeType="1"/>
          </p:cNvSpPr>
          <p:nvPr/>
        </p:nvSpPr>
        <p:spPr bwMode="auto">
          <a:xfrm>
            <a:off x="4573588" y="5764213"/>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58" name="Line 61">
            <a:extLst>
              <a:ext uri="{FF2B5EF4-FFF2-40B4-BE49-F238E27FC236}">
                <a16:creationId xmlns:a16="http://schemas.microsoft.com/office/drawing/2014/main" id="{68C9C3EC-B3C6-4845-94AA-D55D513B1B87}"/>
              </a:ext>
            </a:extLst>
          </p:cNvPr>
          <p:cNvSpPr>
            <a:spLocks noChangeShapeType="1"/>
          </p:cNvSpPr>
          <p:nvPr/>
        </p:nvSpPr>
        <p:spPr bwMode="auto">
          <a:xfrm>
            <a:off x="5583238" y="5761038"/>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59" name="Line 62">
            <a:extLst>
              <a:ext uri="{FF2B5EF4-FFF2-40B4-BE49-F238E27FC236}">
                <a16:creationId xmlns:a16="http://schemas.microsoft.com/office/drawing/2014/main" id="{E1A9B232-7B00-9446-8A90-0D29DE9A4259}"/>
              </a:ext>
            </a:extLst>
          </p:cNvPr>
          <p:cNvSpPr>
            <a:spLocks noChangeShapeType="1"/>
          </p:cNvSpPr>
          <p:nvPr/>
        </p:nvSpPr>
        <p:spPr bwMode="auto">
          <a:xfrm>
            <a:off x="2320925" y="5764213"/>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60" name="Line 63">
            <a:extLst>
              <a:ext uri="{FF2B5EF4-FFF2-40B4-BE49-F238E27FC236}">
                <a16:creationId xmlns:a16="http://schemas.microsoft.com/office/drawing/2014/main" id="{A2309414-7115-6845-8BAC-0BA9DCBFECE9}"/>
              </a:ext>
            </a:extLst>
          </p:cNvPr>
          <p:cNvSpPr>
            <a:spLocks noChangeShapeType="1"/>
          </p:cNvSpPr>
          <p:nvPr/>
        </p:nvSpPr>
        <p:spPr bwMode="auto">
          <a:xfrm>
            <a:off x="3328988" y="5764213"/>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61" name="Line 64">
            <a:extLst>
              <a:ext uri="{FF2B5EF4-FFF2-40B4-BE49-F238E27FC236}">
                <a16:creationId xmlns:a16="http://schemas.microsoft.com/office/drawing/2014/main" id="{774CFD75-9ECC-5744-B058-7C1DB4675710}"/>
              </a:ext>
            </a:extLst>
          </p:cNvPr>
          <p:cNvSpPr>
            <a:spLocks noChangeShapeType="1"/>
          </p:cNvSpPr>
          <p:nvPr/>
        </p:nvSpPr>
        <p:spPr bwMode="auto">
          <a:xfrm>
            <a:off x="4340225" y="5764213"/>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62" name="Line 65">
            <a:extLst>
              <a:ext uri="{FF2B5EF4-FFF2-40B4-BE49-F238E27FC236}">
                <a16:creationId xmlns:a16="http://schemas.microsoft.com/office/drawing/2014/main" id="{9245CD2F-3BC3-004C-A589-1D81BCB42714}"/>
              </a:ext>
            </a:extLst>
          </p:cNvPr>
          <p:cNvSpPr>
            <a:spLocks noChangeShapeType="1"/>
          </p:cNvSpPr>
          <p:nvPr/>
        </p:nvSpPr>
        <p:spPr bwMode="auto">
          <a:xfrm>
            <a:off x="5349875" y="5761038"/>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63" name="Line 66">
            <a:extLst>
              <a:ext uri="{FF2B5EF4-FFF2-40B4-BE49-F238E27FC236}">
                <a16:creationId xmlns:a16="http://schemas.microsoft.com/office/drawing/2014/main" id="{E7123DDF-6745-6848-ACE4-FFF6409239AD}"/>
              </a:ext>
            </a:extLst>
          </p:cNvPr>
          <p:cNvSpPr>
            <a:spLocks noChangeShapeType="1"/>
          </p:cNvSpPr>
          <p:nvPr/>
        </p:nvSpPr>
        <p:spPr bwMode="auto">
          <a:xfrm>
            <a:off x="2814638" y="5765800"/>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64" name="Line 67">
            <a:extLst>
              <a:ext uri="{FF2B5EF4-FFF2-40B4-BE49-F238E27FC236}">
                <a16:creationId xmlns:a16="http://schemas.microsoft.com/office/drawing/2014/main" id="{835B3587-6168-A749-BA00-6330D34ABE46}"/>
              </a:ext>
            </a:extLst>
          </p:cNvPr>
          <p:cNvSpPr>
            <a:spLocks noChangeShapeType="1"/>
          </p:cNvSpPr>
          <p:nvPr/>
        </p:nvSpPr>
        <p:spPr bwMode="auto">
          <a:xfrm>
            <a:off x="3822700" y="5764213"/>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65" name="Line 68">
            <a:extLst>
              <a:ext uri="{FF2B5EF4-FFF2-40B4-BE49-F238E27FC236}">
                <a16:creationId xmlns:a16="http://schemas.microsoft.com/office/drawing/2014/main" id="{9B0A8651-8226-8141-8710-DD2C8FB1F949}"/>
              </a:ext>
            </a:extLst>
          </p:cNvPr>
          <p:cNvSpPr>
            <a:spLocks noChangeShapeType="1"/>
          </p:cNvSpPr>
          <p:nvPr/>
        </p:nvSpPr>
        <p:spPr bwMode="auto">
          <a:xfrm>
            <a:off x="4832350" y="5764213"/>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66" name="Line 69">
            <a:extLst>
              <a:ext uri="{FF2B5EF4-FFF2-40B4-BE49-F238E27FC236}">
                <a16:creationId xmlns:a16="http://schemas.microsoft.com/office/drawing/2014/main" id="{82EC8E57-46A7-9243-88E2-4D1FA6B0180F}"/>
              </a:ext>
            </a:extLst>
          </p:cNvPr>
          <p:cNvSpPr>
            <a:spLocks noChangeShapeType="1"/>
          </p:cNvSpPr>
          <p:nvPr/>
        </p:nvSpPr>
        <p:spPr bwMode="auto">
          <a:xfrm>
            <a:off x="5842000" y="5764213"/>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67" name="Line 70">
            <a:extLst>
              <a:ext uri="{FF2B5EF4-FFF2-40B4-BE49-F238E27FC236}">
                <a16:creationId xmlns:a16="http://schemas.microsoft.com/office/drawing/2014/main" id="{2B94C506-A0B6-F744-B43E-5BE30363F743}"/>
              </a:ext>
            </a:extLst>
          </p:cNvPr>
          <p:cNvSpPr>
            <a:spLocks noChangeShapeType="1"/>
          </p:cNvSpPr>
          <p:nvPr/>
        </p:nvSpPr>
        <p:spPr bwMode="auto">
          <a:xfrm>
            <a:off x="3049588" y="6454775"/>
            <a:ext cx="0" cy="952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68" name="Line 71">
            <a:extLst>
              <a:ext uri="{FF2B5EF4-FFF2-40B4-BE49-F238E27FC236}">
                <a16:creationId xmlns:a16="http://schemas.microsoft.com/office/drawing/2014/main" id="{304E04C4-7974-9449-AC80-2042A99694C1}"/>
              </a:ext>
            </a:extLst>
          </p:cNvPr>
          <p:cNvSpPr>
            <a:spLocks noChangeShapeType="1"/>
          </p:cNvSpPr>
          <p:nvPr/>
        </p:nvSpPr>
        <p:spPr bwMode="auto">
          <a:xfrm>
            <a:off x="4060825" y="6453188"/>
            <a:ext cx="0" cy="793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69" name="Line 72">
            <a:extLst>
              <a:ext uri="{FF2B5EF4-FFF2-40B4-BE49-F238E27FC236}">
                <a16:creationId xmlns:a16="http://schemas.microsoft.com/office/drawing/2014/main" id="{F3DE0508-8F3C-0E4A-B55C-089060B037A6}"/>
              </a:ext>
            </a:extLst>
          </p:cNvPr>
          <p:cNvSpPr>
            <a:spLocks noChangeShapeType="1"/>
          </p:cNvSpPr>
          <p:nvPr/>
        </p:nvSpPr>
        <p:spPr bwMode="auto">
          <a:xfrm>
            <a:off x="5072063" y="6453188"/>
            <a:ext cx="0" cy="793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70" name="Line 73">
            <a:extLst>
              <a:ext uri="{FF2B5EF4-FFF2-40B4-BE49-F238E27FC236}">
                <a16:creationId xmlns:a16="http://schemas.microsoft.com/office/drawing/2014/main" id="{7C29C89F-B4FC-7445-BB3A-5EC14C0E1541}"/>
              </a:ext>
            </a:extLst>
          </p:cNvPr>
          <p:cNvSpPr>
            <a:spLocks noChangeShapeType="1"/>
          </p:cNvSpPr>
          <p:nvPr/>
        </p:nvSpPr>
        <p:spPr bwMode="auto">
          <a:xfrm>
            <a:off x="6083300" y="6450013"/>
            <a:ext cx="0" cy="793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71" name="Freeform 74">
            <a:extLst>
              <a:ext uri="{FF2B5EF4-FFF2-40B4-BE49-F238E27FC236}">
                <a16:creationId xmlns:a16="http://schemas.microsoft.com/office/drawing/2014/main" id="{D4E60386-29CD-144F-8409-46093FB2AB85}"/>
              </a:ext>
            </a:extLst>
          </p:cNvPr>
          <p:cNvSpPr>
            <a:spLocks/>
          </p:cNvSpPr>
          <p:nvPr/>
        </p:nvSpPr>
        <p:spPr bwMode="auto">
          <a:xfrm>
            <a:off x="2097088" y="5856288"/>
            <a:ext cx="560387" cy="593725"/>
          </a:xfrm>
          <a:custGeom>
            <a:avLst/>
            <a:gdLst>
              <a:gd name="T0" fmla="*/ 0 w 353"/>
              <a:gd name="T1" fmla="*/ 2147483646 h 374"/>
              <a:gd name="T2" fmla="*/ 2147483646 w 353"/>
              <a:gd name="T3" fmla="*/ 2147483646 h 374"/>
              <a:gd name="T4" fmla="*/ 2147483646 w 353"/>
              <a:gd name="T5" fmla="*/ 2147483646 h 374"/>
              <a:gd name="T6" fmla="*/ 2147483646 w 353"/>
              <a:gd name="T7" fmla="*/ 2147483646 h 374"/>
              <a:gd name="T8" fmla="*/ 2147483646 w 353"/>
              <a:gd name="T9" fmla="*/ 2147483646 h 374"/>
              <a:gd name="T10" fmla="*/ 2147483646 w 353"/>
              <a:gd name="T11" fmla="*/ 2147483646 h 374"/>
              <a:gd name="T12" fmla="*/ 2147483646 w 353"/>
              <a:gd name="T13" fmla="*/ 2147483646 h 374"/>
              <a:gd name="T14" fmla="*/ 2147483646 w 353"/>
              <a:gd name="T15" fmla="*/ 2147483646 h 374"/>
              <a:gd name="T16" fmla="*/ 2147483646 w 353"/>
              <a:gd name="T17" fmla="*/ 2147483646 h 374"/>
              <a:gd name="T18" fmla="*/ 2147483646 w 353"/>
              <a:gd name="T19" fmla="*/ 2147483646 h 374"/>
              <a:gd name="T20" fmla="*/ 2147483646 w 353"/>
              <a:gd name="T21" fmla="*/ 0 h 374"/>
              <a:gd name="T22" fmla="*/ 2147483646 w 353"/>
              <a:gd name="T23" fmla="*/ 2147483646 h 374"/>
              <a:gd name="T24" fmla="*/ 2147483646 w 353"/>
              <a:gd name="T25" fmla="*/ 2147483646 h 374"/>
              <a:gd name="T26" fmla="*/ 2147483646 w 353"/>
              <a:gd name="T27" fmla="*/ 2147483646 h 374"/>
              <a:gd name="T28" fmla="*/ 2147483646 w 353"/>
              <a:gd name="T29" fmla="*/ 2147483646 h 374"/>
              <a:gd name="T30" fmla="*/ 2147483646 w 353"/>
              <a:gd name="T31" fmla="*/ 2147483646 h 374"/>
              <a:gd name="T32" fmla="*/ 2147483646 w 353"/>
              <a:gd name="T33" fmla="*/ 2147483646 h 374"/>
              <a:gd name="T34" fmla="*/ 2147483646 w 353"/>
              <a:gd name="T35" fmla="*/ 2147483646 h 374"/>
              <a:gd name="T36" fmla="*/ 2147483646 w 353"/>
              <a:gd name="T37" fmla="*/ 2147483646 h 37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53" h="374">
                <a:moveTo>
                  <a:pt x="0" y="369"/>
                </a:moveTo>
                <a:lnTo>
                  <a:pt x="5" y="236"/>
                </a:lnTo>
                <a:lnTo>
                  <a:pt x="16" y="192"/>
                </a:lnTo>
                <a:lnTo>
                  <a:pt x="21" y="143"/>
                </a:lnTo>
                <a:lnTo>
                  <a:pt x="36" y="112"/>
                </a:lnTo>
                <a:lnTo>
                  <a:pt x="47" y="80"/>
                </a:lnTo>
                <a:lnTo>
                  <a:pt x="57" y="52"/>
                </a:lnTo>
                <a:lnTo>
                  <a:pt x="67" y="33"/>
                </a:lnTo>
                <a:lnTo>
                  <a:pt x="83" y="17"/>
                </a:lnTo>
                <a:lnTo>
                  <a:pt x="104" y="6"/>
                </a:lnTo>
                <a:lnTo>
                  <a:pt x="125" y="0"/>
                </a:lnTo>
                <a:lnTo>
                  <a:pt x="140" y="12"/>
                </a:lnTo>
                <a:lnTo>
                  <a:pt x="151" y="29"/>
                </a:lnTo>
                <a:lnTo>
                  <a:pt x="166" y="70"/>
                </a:lnTo>
                <a:lnTo>
                  <a:pt x="181" y="128"/>
                </a:lnTo>
                <a:lnTo>
                  <a:pt x="194" y="194"/>
                </a:lnTo>
                <a:lnTo>
                  <a:pt x="209" y="237"/>
                </a:lnTo>
                <a:lnTo>
                  <a:pt x="236" y="329"/>
                </a:lnTo>
                <a:lnTo>
                  <a:pt x="352" y="373"/>
                </a:lnTo>
              </a:path>
            </a:pathLst>
          </a:custGeom>
          <a:gradFill rotWithShape="0">
            <a:gsLst>
              <a:gs pos="0">
                <a:srgbClr val="FFFFFF"/>
              </a:gs>
              <a:gs pos="100000">
                <a:srgbClr val="D49FFF"/>
              </a:gs>
            </a:gsLst>
            <a:lin ang="0" scaled="1"/>
          </a:gra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72" name="Freeform 75">
            <a:extLst>
              <a:ext uri="{FF2B5EF4-FFF2-40B4-BE49-F238E27FC236}">
                <a16:creationId xmlns:a16="http://schemas.microsoft.com/office/drawing/2014/main" id="{472DFA3D-17CC-3E4B-8C07-7A788FD27200}"/>
              </a:ext>
            </a:extLst>
          </p:cNvPr>
          <p:cNvSpPr>
            <a:spLocks/>
          </p:cNvSpPr>
          <p:nvPr/>
        </p:nvSpPr>
        <p:spPr bwMode="auto">
          <a:xfrm>
            <a:off x="2628900" y="5865813"/>
            <a:ext cx="1208088" cy="585787"/>
          </a:xfrm>
          <a:custGeom>
            <a:avLst/>
            <a:gdLst>
              <a:gd name="T0" fmla="*/ 0 w 761"/>
              <a:gd name="T1" fmla="*/ 2147483646 h 369"/>
              <a:gd name="T2" fmla="*/ 2147483646 w 761"/>
              <a:gd name="T3" fmla="*/ 2147483646 h 369"/>
              <a:gd name="T4" fmla="*/ 2147483646 w 761"/>
              <a:gd name="T5" fmla="*/ 2147483646 h 369"/>
              <a:gd name="T6" fmla="*/ 2147483646 w 761"/>
              <a:gd name="T7" fmla="*/ 2147483646 h 369"/>
              <a:gd name="T8" fmla="*/ 2147483646 w 761"/>
              <a:gd name="T9" fmla="*/ 2147483646 h 369"/>
              <a:gd name="T10" fmla="*/ 2147483646 w 761"/>
              <a:gd name="T11" fmla="*/ 2147483646 h 369"/>
              <a:gd name="T12" fmla="*/ 2147483646 w 761"/>
              <a:gd name="T13" fmla="*/ 2147483646 h 369"/>
              <a:gd name="T14" fmla="*/ 2147483646 w 761"/>
              <a:gd name="T15" fmla="*/ 2147483646 h 369"/>
              <a:gd name="T16" fmla="*/ 2147483646 w 761"/>
              <a:gd name="T17" fmla="*/ 2147483646 h 369"/>
              <a:gd name="T18" fmla="*/ 2147483646 w 761"/>
              <a:gd name="T19" fmla="*/ 2147483646 h 369"/>
              <a:gd name="T20" fmla="*/ 2147483646 w 761"/>
              <a:gd name="T21" fmla="*/ 2147483646 h 369"/>
              <a:gd name="T22" fmla="*/ 2147483646 w 761"/>
              <a:gd name="T23" fmla="*/ 2147483646 h 369"/>
              <a:gd name="T24" fmla="*/ 2147483646 w 761"/>
              <a:gd name="T25" fmla="*/ 2147483646 h 369"/>
              <a:gd name="T26" fmla="*/ 2147483646 w 761"/>
              <a:gd name="T27" fmla="*/ 0 h 369"/>
              <a:gd name="T28" fmla="*/ 2147483646 w 761"/>
              <a:gd name="T29" fmla="*/ 2147483646 h 369"/>
              <a:gd name="T30" fmla="*/ 2147483646 w 761"/>
              <a:gd name="T31" fmla="*/ 2147483646 h 369"/>
              <a:gd name="T32" fmla="*/ 2147483646 w 761"/>
              <a:gd name="T33" fmla="*/ 2147483646 h 369"/>
              <a:gd name="T34" fmla="*/ 2147483646 w 761"/>
              <a:gd name="T35" fmla="*/ 2147483646 h 369"/>
              <a:gd name="T36" fmla="*/ 2147483646 w 761"/>
              <a:gd name="T37" fmla="*/ 2147483646 h 369"/>
              <a:gd name="T38" fmla="*/ 2147483646 w 761"/>
              <a:gd name="T39" fmla="*/ 2147483646 h 369"/>
              <a:gd name="T40" fmla="*/ 2147483646 w 761"/>
              <a:gd name="T41" fmla="*/ 2147483646 h 369"/>
              <a:gd name="T42" fmla="*/ 2147483646 w 761"/>
              <a:gd name="T43" fmla="*/ 2147483646 h 369"/>
              <a:gd name="T44" fmla="*/ 2147483646 w 761"/>
              <a:gd name="T45" fmla="*/ 2147483646 h 369"/>
              <a:gd name="T46" fmla="*/ 2147483646 w 761"/>
              <a:gd name="T47" fmla="*/ 2147483646 h 369"/>
              <a:gd name="T48" fmla="*/ 2147483646 w 761"/>
              <a:gd name="T49" fmla="*/ 2147483646 h 369"/>
              <a:gd name="T50" fmla="*/ 2147483646 w 761"/>
              <a:gd name="T51" fmla="*/ 2147483646 h 369"/>
              <a:gd name="T52" fmla="*/ 2147483646 w 761"/>
              <a:gd name="T53" fmla="*/ 2147483646 h 369"/>
              <a:gd name="T54" fmla="*/ 2147483646 w 761"/>
              <a:gd name="T55" fmla="*/ 2147483646 h 369"/>
              <a:gd name="T56" fmla="*/ 2147483646 w 761"/>
              <a:gd name="T57" fmla="*/ 2147483646 h 36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61" h="369">
                <a:moveTo>
                  <a:pt x="0" y="368"/>
                </a:moveTo>
                <a:lnTo>
                  <a:pt x="59" y="348"/>
                </a:lnTo>
                <a:lnTo>
                  <a:pt x="88" y="339"/>
                </a:lnTo>
                <a:lnTo>
                  <a:pt x="125" y="328"/>
                </a:lnTo>
                <a:lnTo>
                  <a:pt x="154" y="308"/>
                </a:lnTo>
                <a:lnTo>
                  <a:pt x="184" y="275"/>
                </a:lnTo>
                <a:lnTo>
                  <a:pt x="214" y="195"/>
                </a:lnTo>
                <a:lnTo>
                  <a:pt x="228" y="162"/>
                </a:lnTo>
                <a:lnTo>
                  <a:pt x="236" y="105"/>
                </a:lnTo>
                <a:lnTo>
                  <a:pt x="243" y="65"/>
                </a:lnTo>
                <a:lnTo>
                  <a:pt x="243" y="41"/>
                </a:lnTo>
                <a:lnTo>
                  <a:pt x="251" y="18"/>
                </a:lnTo>
                <a:lnTo>
                  <a:pt x="257" y="6"/>
                </a:lnTo>
                <a:lnTo>
                  <a:pt x="281" y="0"/>
                </a:lnTo>
                <a:lnTo>
                  <a:pt x="302" y="5"/>
                </a:lnTo>
                <a:lnTo>
                  <a:pt x="324" y="14"/>
                </a:lnTo>
                <a:lnTo>
                  <a:pt x="347" y="27"/>
                </a:lnTo>
                <a:lnTo>
                  <a:pt x="369" y="55"/>
                </a:lnTo>
                <a:lnTo>
                  <a:pt x="399" y="88"/>
                </a:lnTo>
                <a:lnTo>
                  <a:pt x="427" y="124"/>
                </a:lnTo>
                <a:lnTo>
                  <a:pt x="465" y="171"/>
                </a:lnTo>
                <a:lnTo>
                  <a:pt x="502" y="227"/>
                </a:lnTo>
                <a:lnTo>
                  <a:pt x="539" y="276"/>
                </a:lnTo>
                <a:lnTo>
                  <a:pt x="575" y="310"/>
                </a:lnTo>
                <a:lnTo>
                  <a:pt x="612" y="330"/>
                </a:lnTo>
                <a:lnTo>
                  <a:pt x="642" y="348"/>
                </a:lnTo>
                <a:lnTo>
                  <a:pt x="679" y="357"/>
                </a:lnTo>
                <a:lnTo>
                  <a:pt x="709" y="359"/>
                </a:lnTo>
                <a:lnTo>
                  <a:pt x="760" y="366"/>
                </a:lnTo>
              </a:path>
            </a:pathLst>
          </a:custGeom>
          <a:gradFill rotWithShape="0">
            <a:gsLst>
              <a:gs pos="0">
                <a:srgbClr val="D4A0FB"/>
              </a:gs>
              <a:gs pos="100000">
                <a:srgbClr val="B760F9"/>
              </a:gs>
            </a:gsLst>
            <a:lin ang="0" scaled="1"/>
          </a:gra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73" name="Rectangle 76">
            <a:extLst>
              <a:ext uri="{FF2B5EF4-FFF2-40B4-BE49-F238E27FC236}">
                <a16:creationId xmlns:a16="http://schemas.microsoft.com/office/drawing/2014/main" id="{25C0891D-0709-064D-BABF-D53581003FFF}"/>
              </a:ext>
            </a:extLst>
          </p:cNvPr>
          <p:cNvSpPr>
            <a:spLocks noChangeArrowheads="1"/>
          </p:cNvSpPr>
          <p:nvPr/>
        </p:nvSpPr>
        <p:spPr bwMode="auto">
          <a:xfrm>
            <a:off x="6508750" y="5972175"/>
            <a:ext cx="2489200" cy="44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41275" rIns="82550" bIns="41275">
            <a:spAutoFit/>
          </a:bodyP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t>cis-Parinaric acid</a:t>
            </a:r>
          </a:p>
        </p:txBody>
      </p:sp>
      <p:sp>
        <p:nvSpPr>
          <p:cNvPr id="55374" name="Rectangle 77">
            <a:extLst>
              <a:ext uri="{FF2B5EF4-FFF2-40B4-BE49-F238E27FC236}">
                <a16:creationId xmlns:a16="http://schemas.microsoft.com/office/drawing/2014/main" id="{ADCD9B01-F9D7-5C4C-80FB-DEE13CB47E5A}"/>
              </a:ext>
            </a:extLst>
          </p:cNvPr>
          <p:cNvSpPr>
            <a:spLocks noChangeArrowheads="1"/>
          </p:cNvSpPr>
          <p:nvPr/>
        </p:nvSpPr>
        <p:spPr bwMode="auto">
          <a:xfrm>
            <a:off x="6626225" y="2236788"/>
            <a:ext cx="1639888" cy="44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41275" rIns="82550" bIns="41275">
            <a:spAutoFit/>
          </a:bodyP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t>Texas Red</a:t>
            </a:r>
          </a:p>
        </p:txBody>
      </p:sp>
      <p:sp>
        <p:nvSpPr>
          <p:cNvPr id="55375" name="Rectangle 78">
            <a:extLst>
              <a:ext uri="{FF2B5EF4-FFF2-40B4-BE49-F238E27FC236}">
                <a16:creationId xmlns:a16="http://schemas.microsoft.com/office/drawing/2014/main" id="{DE79B1EB-2D95-8E46-B60A-936D66A9C684}"/>
              </a:ext>
            </a:extLst>
          </p:cNvPr>
          <p:cNvSpPr>
            <a:spLocks noChangeArrowheads="1"/>
          </p:cNvSpPr>
          <p:nvPr/>
        </p:nvSpPr>
        <p:spPr bwMode="auto">
          <a:xfrm>
            <a:off x="6578600" y="1514475"/>
            <a:ext cx="1876425" cy="44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41275" rIns="82550" bIns="41275">
            <a:spAutoFit/>
          </a:bodyP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t>PE-TR Conj.</a:t>
            </a:r>
          </a:p>
        </p:txBody>
      </p:sp>
      <p:sp>
        <p:nvSpPr>
          <p:cNvPr id="55376" name="Rectangle 79">
            <a:extLst>
              <a:ext uri="{FF2B5EF4-FFF2-40B4-BE49-F238E27FC236}">
                <a16:creationId xmlns:a16="http://schemas.microsoft.com/office/drawing/2014/main" id="{145F2113-84DA-E241-98AF-B4C94B9DAE5F}"/>
              </a:ext>
            </a:extLst>
          </p:cNvPr>
          <p:cNvSpPr>
            <a:spLocks noChangeArrowheads="1"/>
          </p:cNvSpPr>
          <p:nvPr/>
        </p:nvSpPr>
        <p:spPr bwMode="auto">
          <a:xfrm>
            <a:off x="6861175" y="2927350"/>
            <a:ext cx="452438" cy="44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41275" rIns="82550" bIns="41275">
            <a:spAutoFit/>
          </a:bodyP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t>PI</a:t>
            </a:r>
          </a:p>
        </p:txBody>
      </p:sp>
      <p:sp>
        <p:nvSpPr>
          <p:cNvPr id="55377" name="Freeform 80">
            <a:extLst>
              <a:ext uri="{FF2B5EF4-FFF2-40B4-BE49-F238E27FC236}">
                <a16:creationId xmlns:a16="http://schemas.microsoft.com/office/drawing/2014/main" id="{0173BF3E-0C87-584A-AA9A-FC1A0C589F25}"/>
              </a:ext>
            </a:extLst>
          </p:cNvPr>
          <p:cNvSpPr>
            <a:spLocks/>
          </p:cNvSpPr>
          <p:nvPr/>
        </p:nvSpPr>
        <p:spPr bwMode="auto">
          <a:xfrm>
            <a:off x="2101850" y="2873375"/>
            <a:ext cx="4273550" cy="674688"/>
          </a:xfrm>
          <a:custGeom>
            <a:avLst/>
            <a:gdLst>
              <a:gd name="T0" fmla="*/ 0 w 2692"/>
              <a:gd name="T1" fmla="*/ 0 h 425"/>
              <a:gd name="T2" fmla="*/ 2147483646 w 2692"/>
              <a:gd name="T3" fmla="*/ 0 h 425"/>
              <a:gd name="T4" fmla="*/ 2147483646 w 2692"/>
              <a:gd name="T5" fmla="*/ 2147483646 h 425"/>
              <a:gd name="T6" fmla="*/ 0 w 2692"/>
              <a:gd name="T7" fmla="*/ 2147483646 h 425"/>
              <a:gd name="T8" fmla="*/ 0 w 2692"/>
              <a:gd name="T9" fmla="*/ 0 h 4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92" h="425">
                <a:moveTo>
                  <a:pt x="0" y="0"/>
                </a:moveTo>
                <a:lnTo>
                  <a:pt x="2691" y="0"/>
                </a:lnTo>
                <a:lnTo>
                  <a:pt x="2691" y="424"/>
                </a:lnTo>
                <a:lnTo>
                  <a:pt x="0" y="424"/>
                </a:lnTo>
                <a:lnTo>
                  <a:pt x="0" y="0"/>
                </a:lnTo>
              </a:path>
            </a:pathLst>
          </a:custGeom>
          <a:solidFill>
            <a:srgbClr val="CECECE"/>
          </a:solidFill>
          <a:ln w="12699"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78" name="Line 81">
            <a:extLst>
              <a:ext uri="{FF2B5EF4-FFF2-40B4-BE49-F238E27FC236}">
                <a16:creationId xmlns:a16="http://schemas.microsoft.com/office/drawing/2014/main" id="{B58ACB28-1ACE-DA4A-A18F-87DD96FC44E3}"/>
              </a:ext>
            </a:extLst>
          </p:cNvPr>
          <p:cNvSpPr>
            <a:spLocks noChangeShapeType="1"/>
          </p:cNvSpPr>
          <p:nvPr/>
        </p:nvSpPr>
        <p:spPr bwMode="auto">
          <a:xfrm>
            <a:off x="3054350" y="2884488"/>
            <a:ext cx="0" cy="793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79" name="Line 82">
            <a:extLst>
              <a:ext uri="{FF2B5EF4-FFF2-40B4-BE49-F238E27FC236}">
                <a16:creationId xmlns:a16="http://schemas.microsoft.com/office/drawing/2014/main" id="{FC293ADD-F6B9-EC49-B79E-B60E67629015}"/>
              </a:ext>
            </a:extLst>
          </p:cNvPr>
          <p:cNvSpPr>
            <a:spLocks noChangeShapeType="1"/>
          </p:cNvSpPr>
          <p:nvPr/>
        </p:nvSpPr>
        <p:spPr bwMode="auto">
          <a:xfrm>
            <a:off x="4064000" y="2882900"/>
            <a:ext cx="0" cy="635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80" name="Line 83">
            <a:extLst>
              <a:ext uri="{FF2B5EF4-FFF2-40B4-BE49-F238E27FC236}">
                <a16:creationId xmlns:a16="http://schemas.microsoft.com/office/drawing/2014/main" id="{27841B3D-56F2-D346-A6BE-E8CC3FDF2228}"/>
              </a:ext>
            </a:extLst>
          </p:cNvPr>
          <p:cNvSpPr>
            <a:spLocks noChangeShapeType="1"/>
          </p:cNvSpPr>
          <p:nvPr/>
        </p:nvSpPr>
        <p:spPr bwMode="auto">
          <a:xfrm>
            <a:off x="5075238" y="2882900"/>
            <a:ext cx="0" cy="635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81" name="Line 84">
            <a:extLst>
              <a:ext uri="{FF2B5EF4-FFF2-40B4-BE49-F238E27FC236}">
                <a16:creationId xmlns:a16="http://schemas.microsoft.com/office/drawing/2014/main" id="{9C348B95-3D91-D048-9BC3-E1825330A17A}"/>
              </a:ext>
            </a:extLst>
          </p:cNvPr>
          <p:cNvSpPr>
            <a:spLocks noChangeShapeType="1"/>
          </p:cNvSpPr>
          <p:nvPr/>
        </p:nvSpPr>
        <p:spPr bwMode="auto">
          <a:xfrm>
            <a:off x="6086475" y="2879725"/>
            <a:ext cx="0" cy="635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82" name="Line 85">
            <a:extLst>
              <a:ext uri="{FF2B5EF4-FFF2-40B4-BE49-F238E27FC236}">
                <a16:creationId xmlns:a16="http://schemas.microsoft.com/office/drawing/2014/main" id="{DE336A51-4304-D14D-BC25-2A2214287F95}"/>
              </a:ext>
            </a:extLst>
          </p:cNvPr>
          <p:cNvSpPr>
            <a:spLocks noChangeShapeType="1"/>
          </p:cNvSpPr>
          <p:nvPr/>
        </p:nvSpPr>
        <p:spPr bwMode="auto">
          <a:xfrm>
            <a:off x="2560638" y="2882900"/>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83" name="Line 86">
            <a:extLst>
              <a:ext uri="{FF2B5EF4-FFF2-40B4-BE49-F238E27FC236}">
                <a16:creationId xmlns:a16="http://schemas.microsoft.com/office/drawing/2014/main" id="{586D1190-3475-F540-9A87-82EC36EBAF06}"/>
              </a:ext>
            </a:extLst>
          </p:cNvPr>
          <p:cNvSpPr>
            <a:spLocks noChangeShapeType="1"/>
          </p:cNvSpPr>
          <p:nvPr/>
        </p:nvSpPr>
        <p:spPr bwMode="auto">
          <a:xfrm>
            <a:off x="3568700" y="2882900"/>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84" name="Line 87">
            <a:extLst>
              <a:ext uri="{FF2B5EF4-FFF2-40B4-BE49-F238E27FC236}">
                <a16:creationId xmlns:a16="http://schemas.microsoft.com/office/drawing/2014/main" id="{5C27569A-6D57-824F-84A4-FFB2480CA2AE}"/>
              </a:ext>
            </a:extLst>
          </p:cNvPr>
          <p:cNvSpPr>
            <a:spLocks noChangeShapeType="1"/>
          </p:cNvSpPr>
          <p:nvPr/>
        </p:nvSpPr>
        <p:spPr bwMode="auto">
          <a:xfrm>
            <a:off x="4576763" y="2882900"/>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85" name="Line 88">
            <a:extLst>
              <a:ext uri="{FF2B5EF4-FFF2-40B4-BE49-F238E27FC236}">
                <a16:creationId xmlns:a16="http://schemas.microsoft.com/office/drawing/2014/main" id="{2CFDC506-79CB-0A41-B996-413DCEDB6661}"/>
              </a:ext>
            </a:extLst>
          </p:cNvPr>
          <p:cNvSpPr>
            <a:spLocks noChangeShapeType="1"/>
          </p:cNvSpPr>
          <p:nvPr/>
        </p:nvSpPr>
        <p:spPr bwMode="auto">
          <a:xfrm>
            <a:off x="5586413" y="2879725"/>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86" name="Line 89">
            <a:extLst>
              <a:ext uri="{FF2B5EF4-FFF2-40B4-BE49-F238E27FC236}">
                <a16:creationId xmlns:a16="http://schemas.microsoft.com/office/drawing/2014/main" id="{0EFB4E3A-0A1D-1545-A46C-83088C6A1836}"/>
              </a:ext>
            </a:extLst>
          </p:cNvPr>
          <p:cNvSpPr>
            <a:spLocks noChangeShapeType="1"/>
          </p:cNvSpPr>
          <p:nvPr/>
        </p:nvSpPr>
        <p:spPr bwMode="auto">
          <a:xfrm>
            <a:off x="2325688" y="2882900"/>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87" name="Line 90">
            <a:extLst>
              <a:ext uri="{FF2B5EF4-FFF2-40B4-BE49-F238E27FC236}">
                <a16:creationId xmlns:a16="http://schemas.microsoft.com/office/drawing/2014/main" id="{C7641AD1-6A76-D642-BA3C-2760A6F975E3}"/>
              </a:ext>
            </a:extLst>
          </p:cNvPr>
          <p:cNvSpPr>
            <a:spLocks noChangeShapeType="1"/>
          </p:cNvSpPr>
          <p:nvPr/>
        </p:nvSpPr>
        <p:spPr bwMode="auto">
          <a:xfrm>
            <a:off x="3333750" y="2882900"/>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88" name="Line 91">
            <a:extLst>
              <a:ext uri="{FF2B5EF4-FFF2-40B4-BE49-F238E27FC236}">
                <a16:creationId xmlns:a16="http://schemas.microsoft.com/office/drawing/2014/main" id="{82EBF506-7D3B-F247-A6C0-B68C39278C90}"/>
              </a:ext>
            </a:extLst>
          </p:cNvPr>
          <p:cNvSpPr>
            <a:spLocks noChangeShapeType="1"/>
          </p:cNvSpPr>
          <p:nvPr/>
        </p:nvSpPr>
        <p:spPr bwMode="auto">
          <a:xfrm>
            <a:off x="4343400" y="2882900"/>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89" name="Line 92">
            <a:extLst>
              <a:ext uri="{FF2B5EF4-FFF2-40B4-BE49-F238E27FC236}">
                <a16:creationId xmlns:a16="http://schemas.microsoft.com/office/drawing/2014/main" id="{2D9AFED9-AEF2-834B-A9B5-77CBDAB3D491}"/>
              </a:ext>
            </a:extLst>
          </p:cNvPr>
          <p:cNvSpPr>
            <a:spLocks noChangeShapeType="1"/>
          </p:cNvSpPr>
          <p:nvPr/>
        </p:nvSpPr>
        <p:spPr bwMode="auto">
          <a:xfrm>
            <a:off x="5351463" y="2879725"/>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90" name="Line 93">
            <a:extLst>
              <a:ext uri="{FF2B5EF4-FFF2-40B4-BE49-F238E27FC236}">
                <a16:creationId xmlns:a16="http://schemas.microsoft.com/office/drawing/2014/main" id="{9134D539-4A51-734A-8625-369330BD7601}"/>
              </a:ext>
            </a:extLst>
          </p:cNvPr>
          <p:cNvSpPr>
            <a:spLocks noChangeShapeType="1"/>
          </p:cNvSpPr>
          <p:nvPr/>
        </p:nvSpPr>
        <p:spPr bwMode="auto">
          <a:xfrm>
            <a:off x="2817813" y="2884488"/>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91" name="Line 94">
            <a:extLst>
              <a:ext uri="{FF2B5EF4-FFF2-40B4-BE49-F238E27FC236}">
                <a16:creationId xmlns:a16="http://schemas.microsoft.com/office/drawing/2014/main" id="{11E6A098-4932-1A42-97E4-949B330BB887}"/>
              </a:ext>
            </a:extLst>
          </p:cNvPr>
          <p:cNvSpPr>
            <a:spLocks noChangeShapeType="1"/>
          </p:cNvSpPr>
          <p:nvPr/>
        </p:nvSpPr>
        <p:spPr bwMode="auto">
          <a:xfrm>
            <a:off x="3827463" y="2882900"/>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92" name="Line 95">
            <a:extLst>
              <a:ext uri="{FF2B5EF4-FFF2-40B4-BE49-F238E27FC236}">
                <a16:creationId xmlns:a16="http://schemas.microsoft.com/office/drawing/2014/main" id="{6CDC2EAF-93BB-9745-B7FC-FB488F30E3CA}"/>
              </a:ext>
            </a:extLst>
          </p:cNvPr>
          <p:cNvSpPr>
            <a:spLocks noChangeShapeType="1"/>
          </p:cNvSpPr>
          <p:nvPr/>
        </p:nvSpPr>
        <p:spPr bwMode="auto">
          <a:xfrm>
            <a:off x="4837113" y="2882900"/>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93" name="Line 96">
            <a:extLst>
              <a:ext uri="{FF2B5EF4-FFF2-40B4-BE49-F238E27FC236}">
                <a16:creationId xmlns:a16="http://schemas.microsoft.com/office/drawing/2014/main" id="{136C0ACA-C43A-7E41-8E51-AB5F3F0F9C0F}"/>
              </a:ext>
            </a:extLst>
          </p:cNvPr>
          <p:cNvSpPr>
            <a:spLocks noChangeShapeType="1"/>
          </p:cNvSpPr>
          <p:nvPr/>
        </p:nvSpPr>
        <p:spPr bwMode="auto">
          <a:xfrm>
            <a:off x="5845175" y="2882900"/>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94" name="Line 97">
            <a:extLst>
              <a:ext uri="{FF2B5EF4-FFF2-40B4-BE49-F238E27FC236}">
                <a16:creationId xmlns:a16="http://schemas.microsoft.com/office/drawing/2014/main" id="{19D1204F-5B7E-734C-A9C5-6A06A1C91CA2}"/>
              </a:ext>
            </a:extLst>
          </p:cNvPr>
          <p:cNvSpPr>
            <a:spLocks noChangeShapeType="1"/>
          </p:cNvSpPr>
          <p:nvPr/>
        </p:nvSpPr>
        <p:spPr bwMode="auto">
          <a:xfrm>
            <a:off x="3054350" y="3533775"/>
            <a:ext cx="0" cy="793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95" name="Line 98">
            <a:extLst>
              <a:ext uri="{FF2B5EF4-FFF2-40B4-BE49-F238E27FC236}">
                <a16:creationId xmlns:a16="http://schemas.microsoft.com/office/drawing/2014/main" id="{339F9CA1-3727-7F4D-87C6-76D39742E59E}"/>
              </a:ext>
            </a:extLst>
          </p:cNvPr>
          <p:cNvSpPr>
            <a:spLocks noChangeShapeType="1"/>
          </p:cNvSpPr>
          <p:nvPr/>
        </p:nvSpPr>
        <p:spPr bwMode="auto">
          <a:xfrm>
            <a:off x="4064000" y="3530600"/>
            <a:ext cx="0" cy="793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96" name="Line 99">
            <a:extLst>
              <a:ext uri="{FF2B5EF4-FFF2-40B4-BE49-F238E27FC236}">
                <a16:creationId xmlns:a16="http://schemas.microsoft.com/office/drawing/2014/main" id="{2789088D-64B4-C04E-A3FF-D6BBE3DFB866}"/>
              </a:ext>
            </a:extLst>
          </p:cNvPr>
          <p:cNvSpPr>
            <a:spLocks noChangeShapeType="1"/>
          </p:cNvSpPr>
          <p:nvPr/>
        </p:nvSpPr>
        <p:spPr bwMode="auto">
          <a:xfrm>
            <a:off x="5075238" y="3530600"/>
            <a:ext cx="0" cy="793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97" name="Line 100">
            <a:extLst>
              <a:ext uri="{FF2B5EF4-FFF2-40B4-BE49-F238E27FC236}">
                <a16:creationId xmlns:a16="http://schemas.microsoft.com/office/drawing/2014/main" id="{5EA9BEEA-0138-7C41-9AC8-09050A598FAB}"/>
              </a:ext>
            </a:extLst>
          </p:cNvPr>
          <p:cNvSpPr>
            <a:spLocks noChangeShapeType="1"/>
          </p:cNvSpPr>
          <p:nvPr/>
        </p:nvSpPr>
        <p:spPr bwMode="auto">
          <a:xfrm>
            <a:off x="6086475" y="3529013"/>
            <a:ext cx="0" cy="793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98" name="Freeform 101">
            <a:extLst>
              <a:ext uri="{FF2B5EF4-FFF2-40B4-BE49-F238E27FC236}">
                <a16:creationId xmlns:a16="http://schemas.microsoft.com/office/drawing/2014/main" id="{E8656814-CA6C-384F-9383-E853B07D7599}"/>
              </a:ext>
            </a:extLst>
          </p:cNvPr>
          <p:cNvSpPr>
            <a:spLocks/>
          </p:cNvSpPr>
          <p:nvPr/>
        </p:nvSpPr>
        <p:spPr bwMode="auto">
          <a:xfrm>
            <a:off x="2965450" y="2984500"/>
            <a:ext cx="2298700" cy="554038"/>
          </a:xfrm>
          <a:custGeom>
            <a:avLst/>
            <a:gdLst>
              <a:gd name="T0" fmla="*/ 2147483646 w 1448"/>
              <a:gd name="T1" fmla="*/ 2147483646 h 349"/>
              <a:gd name="T2" fmla="*/ 2147483646 w 1448"/>
              <a:gd name="T3" fmla="*/ 2147483646 h 349"/>
              <a:gd name="T4" fmla="*/ 2147483646 w 1448"/>
              <a:gd name="T5" fmla="*/ 2147483646 h 349"/>
              <a:gd name="T6" fmla="*/ 2147483646 w 1448"/>
              <a:gd name="T7" fmla="*/ 2147483646 h 349"/>
              <a:gd name="T8" fmla="*/ 2147483646 w 1448"/>
              <a:gd name="T9" fmla="*/ 2147483646 h 349"/>
              <a:gd name="T10" fmla="*/ 2147483646 w 1448"/>
              <a:gd name="T11" fmla="*/ 2147483646 h 349"/>
              <a:gd name="T12" fmla="*/ 2147483646 w 1448"/>
              <a:gd name="T13" fmla="*/ 2147483646 h 349"/>
              <a:gd name="T14" fmla="*/ 2147483646 w 1448"/>
              <a:gd name="T15" fmla="*/ 2147483646 h 349"/>
              <a:gd name="T16" fmla="*/ 2147483646 w 1448"/>
              <a:gd name="T17" fmla="*/ 2147483646 h 349"/>
              <a:gd name="T18" fmla="*/ 2147483646 w 1448"/>
              <a:gd name="T19" fmla="*/ 2147483646 h 349"/>
              <a:gd name="T20" fmla="*/ 2147483646 w 1448"/>
              <a:gd name="T21" fmla="*/ 2147483646 h 349"/>
              <a:gd name="T22" fmla="*/ 2147483646 w 1448"/>
              <a:gd name="T23" fmla="*/ 2147483646 h 349"/>
              <a:gd name="T24" fmla="*/ 2147483646 w 1448"/>
              <a:gd name="T25" fmla="*/ 2147483646 h 349"/>
              <a:gd name="T26" fmla="*/ 2147483646 w 1448"/>
              <a:gd name="T27" fmla="*/ 2147483646 h 349"/>
              <a:gd name="T28" fmla="*/ 2147483646 w 1448"/>
              <a:gd name="T29" fmla="*/ 2147483646 h 349"/>
              <a:gd name="T30" fmla="*/ 2147483646 w 1448"/>
              <a:gd name="T31" fmla="*/ 2147483646 h 349"/>
              <a:gd name="T32" fmla="*/ 2147483646 w 1448"/>
              <a:gd name="T33" fmla="*/ 2147483646 h 349"/>
              <a:gd name="T34" fmla="*/ 2147483646 w 1448"/>
              <a:gd name="T35" fmla="*/ 0 h 349"/>
              <a:gd name="T36" fmla="*/ 2147483646 w 1448"/>
              <a:gd name="T37" fmla="*/ 2147483646 h 349"/>
              <a:gd name="T38" fmla="*/ 2147483646 w 1448"/>
              <a:gd name="T39" fmla="*/ 2147483646 h 349"/>
              <a:gd name="T40" fmla="*/ 2147483646 w 1448"/>
              <a:gd name="T41" fmla="*/ 2147483646 h 349"/>
              <a:gd name="T42" fmla="*/ 2147483646 w 1448"/>
              <a:gd name="T43" fmla="*/ 2147483646 h 349"/>
              <a:gd name="T44" fmla="*/ 2147483646 w 1448"/>
              <a:gd name="T45" fmla="*/ 2147483646 h 349"/>
              <a:gd name="T46" fmla="*/ 2147483646 w 1448"/>
              <a:gd name="T47" fmla="*/ 2147483646 h 349"/>
              <a:gd name="T48" fmla="*/ 2147483646 w 1448"/>
              <a:gd name="T49" fmla="*/ 2147483646 h 349"/>
              <a:gd name="T50" fmla="*/ 2147483646 w 1448"/>
              <a:gd name="T51" fmla="*/ 2147483646 h 349"/>
              <a:gd name="T52" fmla="*/ 2147483646 w 1448"/>
              <a:gd name="T53" fmla="*/ 2147483646 h 349"/>
              <a:gd name="T54" fmla="*/ 2147483646 w 1448"/>
              <a:gd name="T55" fmla="*/ 2147483646 h 349"/>
              <a:gd name="T56" fmla="*/ 2147483646 w 1448"/>
              <a:gd name="T57" fmla="*/ 2147483646 h 349"/>
              <a:gd name="T58" fmla="*/ 2147483646 w 1448"/>
              <a:gd name="T59" fmla="*/ 2147483646 h 349"/>
              <a:gd name="T60" fmla="*/ 2147483646 w 1448"/>
              <a:gd name="T61" fmla="*/ 2147483646 h 349"/>
              <a:gd name="T62" fmla="*/ 2147483646 w 1448"/>
              <a:gd name="T63" fmla="*/ 2147483646 h 349"/>
              <a:gd name="T64" fmla="*/ 2147483646 w 1448"/>
              <a:gd name="T65" fmla="*/ 2147483646 h 349"/>
              <a:gd name="T66" fmla="*/ 0 w 1448"/>
              <a:gd name="T67" fmla="*/ 2147483646 h 3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448" h="349">
                <a:moveTo>
                  <a:pt x="3" y="342"/>
                </a:moveTo>
                <a:lnTo>
                  <a:pt x="99" y="320"/>
                </a:lnTo>
                <a:lnTo>
                  <a:pt x="211" y="297"/>
                </a:lnTo>
                <a:lnTo>
                  <a:pt x="269" y="286"/>
                </a:lnTo>
                <a:lnTo>
                  <a:pt x="336" y="267"/>
                </a:lnTo>
                <a:lnTo>
                  <a:pt x="372" y="255"/>
                </a:lnTo>
                <a:lnTo>
                  <a:pt x="417" y="233"/>
                </a:lnTo>
                <a:lnTo>
                  <a:pt x="469" y="205"/>
                </a:lnTo>
                <a:lnTo>
                  <a:pt x="499" y="185"/>
                </a:lnTo>
                <a:lnTo>
                  <a:pt x="535" y="155"/>
                </a:lnTo>
                <a:lnTo>
                  <a:pt x="572" y="123"/>
                </a:lnTo>
                <a:lnTo>
                  <a:pt x="610" y="93"/>
                </a:lnTo>
                <a:lnTo>
                  <a:pt x="647" y="74"/>
                </a:lnTo>
                <a:lnTo>
                  <a:pt x="661" y="64"/>
                </a:lnTo>
                <a:lnTo>
                  <a:pt x="684" y="49"/>
                </a:lnTo>
                <a:lnTo>
                  <a:pt x="735" y="21"/>
                </a:lnTo>
                <a:lnTo>
                  <a:pt x="801" y="5"/>
                </a:lnTo>
                <a:lnTo>
                  <a:pt x="831" y="0"/>
                </a:lnTo>
                <a:lnTo>
                  <a:pt x="875" y="5"/>
                </a:lnTo>
                <a:lnTo>
                  <a:pt x="898" y="13"/>
                </a:lnTo>
                <a:lnTo>
                  <a:pt x="949" y="28"/>
                </a:lnTo>
                <a:lnTo>
                  <a:pt x="1002" y="57"/>
                </a:lnTo>
                <a:lnTo>
                  <a:pt x="1046" y="108"/>
                </a:lnTo>
                <a:lnTo>
                  <a:pt x="1090" y="197"/>
                </a:lnTo>
                <a:lnTo>
                  <a:pt x="1120" y="244"/>
                </a:lnTo>
                <a:lnTo>
                  <a:pt x="1134" y="269"/>
                </a:lnTo>
                <a:lnTo>
                  <a:pt x="1156" y="280"/>
                </a:lnTo>
                <a:lnTo>
                  <a:pt x="1193" y="297"/>
                </a:lnTo>
                <a:lnTo>
                  <a:pt x="1260" y="312"/>
                </a:lnTo>
                <a:lnTo>
                  <a:pt x="1312" y="324"/>
                </a:lnTo>
                <a:lnTo>
                  <a:pt x="1378" y="340"/>
                </a:lnTo>
                <a:lnTo>
                  <a:pt x="1407" y="331"/>
                </a:lnTo>
                <a:lnTo>
                  <a:pt x="1447" y="348"/>
                </a:lnTo>
                <a:lnTo>
                  <a:pt x="0" y="348"/>
                </a:lnTo>
              </a:path>
            </a:pathLst>
          </a:custGeom>
          <a:gradFill rotWithShape="0">
            <a:gsLst>
              <a:gs pos="0">
                <a:srgbClr val="FFFFFF"/>
              </a:gs>
              <a:gs pos="100000">
                <a:srgbClr val="618FFD"/>
              </a:gs>
            </a:gsLst>
            <a:lin ang="0" scaled="1"/>
          </a:gra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99" name="Freeform 102">
            <a:extLst>
              <a:ext uri="{FF2B5EF4-FFF2-40B4-BE49-F238E27FC236}">
                <a16:creationId xmlns:a16="http://schemas.microsoft.com/office/drawing/2014/main" id="{2723EB45-A316-6246-A53C-20EAC57DCECB}"/>
              </a:ext>
            </a:extLst>
          </p:cNvPr>
          <p:cNvSpPr>
            <a:spLocks/>
          </p:cNvSpPr>
          <p:nvPr/>
        </p:nvSpPr>
        <p:spPr bwMode="auto">
          <a:xfrm>
            <a:off x="4275138" y="2990850"/>
            <a:ext cx="1924050" cy="547688"/>
          </a:xfrm>
          <a:custGeom>
            <a:avLst/>
            <a:gdLst>
              <a:gd name="T0" fmla="*/ 0 w 1212"/>
              <a:gd name="T1" fmla="*/ 2147483646 h 345"/>
              <a:gd name="T2" fmla="*/ 2147483646 w 1212"/>
              <a:gd name="T3" fmla="*/ 2147483646 h 345"/>
              <a:gd name="T4" fmla="*/ 2147483646 w 1212"/>
              <a:gd name="T5" fmla="*/ 2147483646 h 345"/>
              <a:gd name="T6" fmla="*/ 2147483646 w 1212"/>
              <a:gd name="T7" fmla="*/ 2147483646 h 345"/>
              <a:gd name="T8" fmla="*/ 2147483646 w 1212"/>
              <a:gd name="T9" fmla="*/ 2147483646 h 345"/>
              <a:gd name="T10" fmla="*/ 2147483646 w 1212"/>
              <a:gd name="T11" fmla="*/ 2147483646 h 345"/>
              <a:gd name="T12" fmla="*/ 2147483646 w 1212"/>
              <a:gd name="T13" fmla="*/ 2147483646 h 345"/>
              <a:gd name="T14" fmla="*/ 2147483646 w 1212"/>
              <a:gd name="T15" fmla="*/ 2147483646 h 345"/>
              <a:gd name="T16" fmla="*/ 2147483646 w 1212"/>
              <a:gd name="T17" fmla="*/ 2147483646 h 345"/>
              <a:gd name="T18" fmla="*/ 2147483646 w 1212"/>
              <a:gd name="T19" fmla="*/ 2147483646 h 345"/>
              <a:gd name="T20" fmla="*/ 2147483646 w 1212"/>
              <a:gd name="T21" fmla="*/ 2147483646 h 345"/>
              <a:gd name="T22" fmla="*/ 2147483646 w 1212"/>
              <a:gd name="T23" fmla="*/ 0 h 345"/>
              <a:gd name="T24" fmla="*/ 2147483646 w 1212"/>
              <a:gd name="T25" fmla="*/ 0 h 345"/>
              <a:gd name="T26" fmla="*/ 2147483646 w 1212"/>
              <a:gd name="T27" fmla="*/ 2147483646 h 345"/>
              <a:gd name="T28" fmla="*/ 2147483646 w 1212"/>
              <a:gd name="T29" fmla="*/ 2147483646 h 345"/>
              <a:gd name="T30" fmla="*/ 2147483646 w 1212"/>
              <a:gd name="T31" fmla="*/ 2147483646 h 345"/>
              <a:gd name="T32" fmla="*/ 2147483646 w 1212"/>
              <a:gd name="T33" fmla="*/ 2147483646 h 345"/>
              <a:gd name="T34" fmla="*/ 2147483646 w 1212"/>
              <a:gd name="T35" fmla="*/ 2147483646 h 345"/>
              <a:gd name="T36" fmla="*/ 2147483646 w 1212"/>
              <a:gd name="T37" fmla="*/ 2147483646 h 345"/>
              <a:gd name="T38" fmla="*/ 2147483646 w 1212"/>
              <a:gd name="T39" fmla="*/ 2147483646 h 345"/>
              <a:gd name="T40" fmla="*/ 2147483646 w 1212"/>
              <a:gd name="T41" fmla="*/ 2147483646 h 345"/>
              <a:gd name="T42" fmla="*/ 2147483646 w 1212"/>
              <a:gd name="T43" fmla="*/ 2147483646 h 345"/>
              <a:gd name="T44" fmla="*/ 2147483646 w 1212"/>
              <a:gd name="T45" fmla="*/ 2147483646 h 345"/>
              <a:gd name="T46" fmla="*/ 2147483646 w 1212"/>
              <a:gd name="T47" fmla="*/ 2147483646 h 345"/>
              <a:gd name="T48" fmla="*/ 2147483646 w 1212"/>
              <a:gd name="T49" fmla="*/ 2147483646 h 345"/>
              <a:gd name="T50" fmla="*/ 2147483646 w 1212"/>
              <a:gd name="T51" fmla="*/ 2147483646 h 345"/>
              <a:gd name="T52" fmla="*/ 2147483646 w 1212"/>
              <a:gd name="T53" fmla="*/ 2147483646 h 34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212" h="345">
                <a:moveTo>
                  <a:pt x="0" y="344"/>
                </a:moveTo>
                <a:lnTo>
                  <a:pt x="79" y="301"/>
                </a:lnTo>
                <a:lnTo>
                  <a:pt x="168" y="260"/>
                </a:lnTo>
                <a:lnTo>
                  <a:pt x="242" y="218"/>
                </a:lnTo>
                <a:lnTo>
                  <a:pt x="294" y="190"/>
                </a:lnTo>
                <a:lnTo>
                  <a:pt x="338" y="163"/>
                </a:lnTo>
                <a:lnTo>
                  <a:pt x="398" y="131"/>
                </a:lnTo>
                <a:lnTo>
                  <a:pt x="471" y="87"/>
                </a:lnTo>
                <a:lnTo>
                  <a:pt x="531" y="49"/>
                </a:lnTo>
                <a:lnTo>
                  <a:pt x="597" y="15"/>
                </a:lnTo>
                <a:lnTo>
                  <a:pt x="627" y="5"/>
                </a:lnTo>
                <a:lnTo>
                  <a:pt x="656" y="0"/>
                </a:lnTo>
                <a:lnTo>
                  <a:pt x="671" y="0"/>
                </a:lnTo>
                <a:lnTo>
                  <a:pt x="694" y="2"/>
                </a:lnTo>
                <a:lnTo>
                  <a:pt x="716" y="6"/>
                </a:lnTo>
                <a:lnTo>
                  <a:pt x="746" y="15"/>
                </a:lnTo>
                <a:lnTo>
                  <a:pt x="789" y="47"/>
                </a:lnTo>
                <a:lnTo>
                  <a:pt x="819" y="68"/>
                </a:lnTo>
                <a:lnTo>
                  <a:pt x="871" y="98"/>
                </a:lnTo>
                <a:lnTo>
                  <a:pt x="915" y="131"/>
                </a:lnTo>
                <a:lnTo>
                  <a:pt x="960" y="165"/>
                </a:lnTo>
                <a:lnTo>
                  <a:pt x="989" y="196"/>
                </a:lnTo>
                <a:lnTo>
                  <a:pt x="1041" y="234"/>
                </a:lnTo>
                <a:lnTo>
                  <a:pt x="1093" y="263"/>
                </a:lnTo>
                <a:lnTo>
                  <a:pt x="1130" y="296"/>
                </a:lnTo>
                <a:lnTo>
                  <a:pt x="1160" y="313"/>
                </a:lnTo>
                <a:lnTo>
                  <a:pt x="1211" y="338"/>
                </a:lnTo>
              </a:path>
            </a:pathLst>
          </a:custGeom>
          <a:gradFill rotWithShape="0">
            <a:gsLst>
              <a:gs pos="0">
                <a:srgbClr val="FFFFFF"/>
              </a:gs>
              <a:gs pos="100000">
                <a:srgbClr val="F95AB7"/>
              </a:gs>
            </a:gsLst>
            <a:lin ang="0" scaled="1"/>
          </a:gra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400" name="Freeform 103">
            <a:extLst>
              <a:ext uri="{FF2B5EF4-FFF2-40B4-BE49-F238E27FC236}">
                <a16:creationId xmlns:a16="http://schemas.microsoft.com/office/drawing/2014/main" id="{475CC724-7C7A-B541-831C-0938A323F23D}"/>
              </a:ext>
            </a:extLst>
          </p:cNvPr>
          <p:cNvSpPr>
            <a:spLocks/>
          </p:cNvSpPr>
          <p:nvPr/>
        </p:nvSpPr>
        <p:spPr bwMode="auto">
          <a:xfrm>
            <a:off x="2100263" y="2127250"/>
            <a:ext cx="4275137" cy="701675"/>
          </a:xfrm>
          <a:custGeom>
            <a:avLst/>
            <a:gdLst>
              <a:gd name="T0" fmla="*/ 0 w 2693"/>
              <a:gd name="T1" fmla="*/ 0 h 442"/>
              <a:gd name="T2" fmla="*/ 2147483646 w 2693"/>
              <a:gd name="T3" fmla="*/ 0 h 442"/>
              <a:gd name="T4" fmla="*/ 2147483646 w 2693"/>
              <a:gd name="T5" fmla="*/ 2147483646 h 442"/>
              <a:gd name="T6" fmla="*/ 0 w 2693"/>
              <a:gd name="T7" fmla="*/ 2147483646 h 442"/>
              <a:gd name="T8" fmla="*/ 0 w 2693"/>
              <a:gd name="T9" fmla="*/ 0 h 4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93" h="442">
                <a:moveTo>
                  <a:pt x="0" y="0"/>
                </a:moveTo>
                <a:lnTo>
                  <a:pt x="2692" y="0"/>
                </a:lnTo>
                <a:lnTo>
                  <a:pt x="2692" y="441"/>
                </a:lnTo>
                <a:lnTo>
                  <a:pt x="0" y="441"/>
                </a:lnTo>
                <a:lnTo>
                  <a:pt x="0" y="0"/>
                </a:lnTo>
              </a:path>
            </a:pathLst>
          </a:custGeom>
          <a:solidFill>
            <a:srgbClr val="CECECE"/>
          </a:solidFill>
          <a:ln w="12699"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401" name="Line 104">
            <a:extLst>
              <a:ext uri="{FF2B5EF4-FFF2-40B4-BE49-F238E27FC236}">
                <a16:creationId xmlns:a16="http://schemas.microsoft.com/office/drawing/2014/main" id="{1DC3A9BF-B10C-4A4E-AC87-47D36CA2BA0B}"/>
              </a:ext>
            </a:extLst>
          </p:cNvPr>
          <p:cNvSpPr>
            <a:spLocks noChangeShapeType="1"/>
          </p:cNvSpPr>
          <p:nvPr/>
        </p:nvSpPr>
        <p:spPr bwMode="auto">
          <a:xfrm>
            <a:off x="3040063" y="2136775"/>
            <a:ext cx="0" cy="11113"/>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02" name="Line 105">
            <a:extLst>
              <a:ext uri="{FF2B5EF4-FFF2-40B4-BE49-F238E27FC236}">
                <a16:creationId xmlns:a16="http://schemas.microsoft.com/office/drawing/2014/main" id="{4EC89AAF-537A-FF48-B012-7B47C0AEE15D}"/>
              </a:ext>
            </a:extLst>
          </p:cNvPr>
          <p:cNvSpPr>
            <a:spLocks noChangeShapeType="1"/>
          </p:cNvSpPr>
          <p:nvPr/>
        </p:nvSpPr>
        <p:spPr bwMode="auto">
          <a:xfrm>
            <a:off x="4056063" y="2135188"/>
            <a:ext cx="0" cy="952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03" name="Line 106">
            <a:extLst>
              <a:ext uri="{FF2B5EF4-FFF2-40B4-BE49-F238E27FC236}">
                <a16:creationId xmlns:a16="http://schemas.microsoft.com/office/drawing/2014/main" id="{20B9A484-2460-474D-A91A-7930E37BCB28}"/>
              </a:ext>
            </a:extLst>
          </p:cNvPr>
          <p:cNvSpPr>
            <a:spLocks noChangeShapeType="1"/>
          </p:cNvSpPr>
          <p:nvPr/>
        </p:nvSpPr>
        <p:spPr bwMode="auto">
          <a:xfrm>
            <a:off x="5070475" y="2135188"/>
            <a:ext cx="0" cy="952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04" name="Line 107">
            <a:extLst>
              <a:ext uri="{FF2B5EF4-FFF2-40B4-BE49-F238E27FC236}">
                <a16:creationId xmlns:a16="http://schemas.microsoft.com/office/drawing/2014/main" id="{ADF88F41-CFBB-B54C-B5B3-CD4A44799B64}"/>
              </a:ext>
            </a:extLst>
          </p:cNvPr>
          <p:cNvSpPr>
            <a:spLocks noChangeShapeType="1"/>
          </p:cNvSpPr>
          <p:nvPr/>
        </p:nvSpPr>
        <p:spPr bwMode="auto">
          <a:xfrm>
            <a:off x="6084888" y="2132013"/>
            <a:ext cx="0" cy="952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05" name="Line 108">
            <a:extLst>
              <a:ext uri="{FF2B5EF4-FFF2-40B4-BE49-F238E27FC236}">
                <a16:creationId xmlns:a16="http://schemas.microsoft.com/office/drawing/2014/main" id="{6D6AD1BD-60E7-5144-8572-4C4E9FFDD408}"/>
              </a:ext>
            </a:extLst>
          </p:cNvPr>
          <p:cNvSpPr>
            <a:spLocks noChangeShapeType="1"/>
          </p:cNvSpPr>
          <p:nvPr/>
        </p:nvSpPr>
        <p:spPr bwMode="auto">
          <a:xfrm>
            <a:off x="2546350" y="2135188"/>
            <a:ext cx="0" cy="317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06" name="Line 109">
            <a:extLst>
              <a:ext uri="{FF2B5EF4-FFF2-40B4-BE49-F238E27FC236}">
                <a16:creationId xmlns:a16="http://schemas.microsoft.com/office/drawing/2014/main" id="{0D38D615-138A-CF46-B0F2-A26F9C404938}"/>
              </a:ext>
            </a:extLst>
          </p:cNvPr>
          <p:cNvSpPr>
            <a:spLocks noChangeShapeType="1"/>
          </p:cNvSpPr>
          <p:nvPr/>
        </p:nvSpPr>
        <p:spPr bwMode="auto">
          <a:xfrm>
            <a:off x="3559175" y="2133600"/>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07" name="Line 110">
            <a:extLst>
              <a:ext uri="{FF2B5EF4-FFF2-40B4-BE49-F238E27FC236}">
                <a16:creationId xmlns:a16="http://schemas.microsoft.com/office/drawing/2014/main" id="{2F059384-F4DB-4F4C-8021-27B47D5942F0}"/>
              </a:ext>
            </a:extLst>
          </p:cNvPr>
          <p:cNvSpPr>
            <a:spLocks noChangeShapeType="1"/>
          </p:cNvSpPr>
          <p:nvPr/>
        </p:nvSpPr>
        <p:spPr bwMode="auto">
          <a:xfrm>
            <a:off x="4572000" y="2133600"/>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08" name="Line 111">
            <a:extLst>
              <a:ext uri="{FF2B5EF4-FFF2-40B4-BE49-F238E27FC236}">
                <a16:creationId xmlns:a16="http://schemas.microsoft.com/office/drawing/2014/main" id="{A434F32B-9D16-AD46-AA19-F917B80D120A}"/>
              </a:ext>
            </a:extLst>
          </p:cNvPr>
          <p:cNvSpPr>
            <a:spLocks noChangeShapeType="1"/>
          </p:cNvSpPr>
          <p:nvPr/>
        </p:nvSpPr>
        <p:spPr bwMode="auto">
          <a:xfrm>
            <a:off x="5583238" y="2133600"/>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09" name="Line 112">
            <a:extLst>
              <a:ext uri="{FF2B5EF4-FFF2-40B4-BE49-F238E27FC236}">
                <a16:creationId xmlns:a16="http://schemas.microsoft.com/office/drawing/2014/main" id="{FC1B9C0A-7CA7-5248-96EF-ABFF4E5C835C}"/>
              </a:ext>
            </a:extLst>
          </p:cNvPr>
          <p:cNvSpPr>
            <a:spLocks noChangeShapeType="1"/>
          </p:cNvSpPr>
          <p:nvPr/>
        </p:nvSpPr>
        <p:spPr bwMode="auto">
          <a:xfrm>
            <a:off x="2311400" y="2135188"/>
            <a:ext cx="0" cy="317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10" name="Line 113">
            <a:extLst>
              <a:ext uri="{FF2B5EF4-FFF2-40B4-BE49-F238E27FC236}">
                <a16:creationId xmlns:a16="http://schemas.microsoft.com/office/drawing/2014/main" id="{8217DF2C-802B-CD41-9019-F6BB2AE55F39}"/>
              </a:ext>
            </a:extLst>
          </p:cNvPr>
          <p:cNvSpPr>
            <a:spLocks noChangeShapeType="1"/>
          </p:cNvSpPr>
          <p:nvPr/>
        </p:nvSpPr>
        <p:spPr bwMode="auto">
          <a:xfrm>
            <a:off x="3322638" y="2133600"/>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11" name="Line 114">
            <a:extLst>
              <a:ext uri="{FF2B5EF4-FFF2-40B4-BE49-F238E27FC236}">
                <a16:creationId xmlns:a16="http://schemas.microsoft.com/office/drawing/2014/main" id="{1DAAAA81-481D-FD4B-834F-DCCB49625026}"/>
              </a:ext>
            </a:extLst>
          </p:cNvPr>
          <p:cNvSpPr>
            <a:spLocks noChangeShapeType="1"/>
          </p:cNvSpPr>
          <p:nvPr/>
        </p:nvSpPr>
        <p:spPr bwMode="auto">
          <a:xfrm>
            <a:off x="4337050" y="2133600"/>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12" name="Line 115">
            <a:extLst>
              <a:ext uri="{FF2B5EF4-FFF2-40B4-BE49-F238E27FC236}">
                <a16:creationId xmlns:a16="http://schemas.microsoft.com/office/drawing/2014/main" id="{E4FF373A-776E-C24D-AE4F-B0D82DA8953C}"/>
              </a:ext>
            </a:extLst>
          </p:cNvPr>
          <p:cNvSpPr>
            <a:spLocks noChangeShapeType="1"/>
          </p:cNvSpPr>
          <p:nvPr/>
        </p:nvSpPr>
        <p:spPr bwMode="auto">
          <a:xfrm>
            <a:off x="5349875" y="2133600"/>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13" name="Line 116">
            <a:extLst>
              <a:ext uri="{FF2B5EF4-FFF2-40B4-BE49-F238E27FC236}">
                <a16:creationId xmlns:a16="http://schemas.microsoft.com/office/drawing/2014/main" id="{3B342BDB-140B-DF41-AEE8-EDADA679ECFF}"/>
              </a:ext>
            </a:extLst>
          </p:cNvPr>
          <p:cNvSpPr>
            <a:spLocks noChangeShapeType="1"/>
          </p:cNvSpPr>
          <p:nvPr/>
        </p:nvSpPr>
        <p:spPr bwMode="auto">
          <a:xfrm>
            <a:off x="2805113" y="2138363"/>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14" name="Line 117">
            <a:extLst>
              <a:ext uri="{FF2B5EF4-FFF2-40B4-BE49-F238E27FC236}">
                <a16:creationId xmlns:a16="http://schemas.microsoft.com/office/drawing/2014/main" id="{E3BB0497-8FC2-8145-BC16-ACDE49D4EE95}"/>
              </a:ext>
            </a:extLst>
          </p:cNvPr>
          <p:cNvSpPr>
            <a:spLocks noChangeShapeType="1"/>
          </p:cNvSpPr>
          <p:nvPr/>
        </p:nvSpPr>
        <p:spPr bwMode="auto">
          <a:xfrm>
            <a:off x="3816350" y="2135188"/>
            <a:ext cx="0" cy="317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15" name="Line 118">
            <a:extLst>
              <a:ext uri="{FF2B5EF4-FFF2-40B4-BE49-F238E27FC236}">
                <a16:creationId xmlns:a16="http://schemas.microsoft.com/office/drawing/2014/main" id="{5B590F8E-7364-C44A-8122-0D2B35236319}"/>
              </a:ext>
            </a:extLst>
          </p:cNvPr>
          <p:cNvSpPr>
            <a:spLocks noChangeShapeType="1"/>
          </p:cNvSpPr>
          <p:nvPr/>
        </p:nvSpPr>
        <p:spPr bwMode="auto">
          <a:xfrm>
            <a:off x="4830763" y="2135188"/>
            <a:ext cx="0" cy="317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16" name="Line 119">
            <a:extLst>
              <a:ext uri="{FF2B5EF4-FFF2-40B4-BE49-F238E27FC236}">
                <a16:creationId xmlns:a16="http://schemas.microsoft.com/office/drawing/2014/main" id="{1F8E8CBE-14CF-2448-BB67-E4BCC0FB06FD}"/>
              </a:ext>
            </a:extLst>
          </p:cNvPr>
          <p:cNvSpPr>
            <a:spLocks noChangeShapeType="1"/>
          </p:cNvSpPr>
          <p:nvPr/>
        </p:nvSpPr>
        <p:spPr bwMode="auto">
          <a:xfrm>
            <a:off x="5843588" y="2133600"/>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17" name="Line 120">
            <a:extLst>
              <a:ext uri="{FF2B5EF4-FFF2-40B4-BE49-F238E27FC236}">
                <a16:creationId xmlns:a16="http://schemas.microsoft.com/office/drawing/2014/main" id="{F6BF8F89-3BD2-F74A-9C06-00811E83A3E8}"/>
              </a:ext>
            </a:extLst>
          </p:cNvPr>
          <p:cNvSpPr>
            <a:spLocks noChangeShapeType="1"/>
          </p:cNvSpPr>
          <p:nvPr/>
        </p:nvSpPr>
        <p:spPr bwMode="auto">
          <a:xfrm>
            <a:off x="3040063" y="2814638"/>
            <a:ext cx="0" cy="793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18" name="Line 121">
            <a:extLst>
              <a:ext uri="{FF2B5EF4-FFF2-40B4-BE49-F238E27FC236}">
                <a16:creationId xmlns:a16="http://schemas.microsoft.com/office/drawing/2014/main" id="{5283B491-399E-3A40-8989-967B3084B9D8}"/>
              </a:ext>
            </a:extLst>
          </p:cNvPr>
          <p:cNvSpPr>
            <a:spLocks noChangeShapeType="1"/>
          </p:cNvSpPr>
          <p:nvPr/>
        </p:nvSpPr>
        <p:spPr bwMode="auto">
          <a:xfrm>
            <a:off x="4056063" y="2811463"/>
            <a:ext cx="0" cy="793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19" name="Line 122">
            <a:extLst>
              <a:ext uri="{FF2B5EF4-FFF2-40B4-BE49-F238E27FC236}">
                <a16:creationId xmlns:a16="http://schemas.microsoft.com/office/drawing/2014/main" id="{0100BEB3-518A-BD43-9C15-A60484CF2148}"/>
              </a:ext>
            </a:extLst>
          </p:cNvPr>
          <p:cNvSpPr>
            <a:spLocks noChangeShapeType="1"/>
          </p:cNvSpPr>
          <p:nvPr/>
        </p:nvSpPr>
        <p:spPr bwMode="auto">
          <a:xfrm>
            <a:off x="5070475" y="2811463"/>
            <a:ext cx="0" cy="793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20" name="Line 123">
            <a:extLst>
              <a:ext uri="{FF2B5EF4-FFF2-40B4-BE49-F238E27FC236}">
                <a16:creationId xmlns:a16="http://schemas.microsoft.com/office/drawing/2014/main" id="{468269E2-8C5A-A643-ABAC-857AA2C9FAA4}"/>
              </a:ext>
            </a:extLst>
          </p:cNvPr>
          <p:cNvSpPr>
            <a:spLocks noChangeShapeType="1"/>
          </p:cNvSpPr>
          <p:nvPr/>
        </p:nvSpPr>
        <p:spPr bwMode="auto">
          <a:xfrm>
            <a:off x="6084888" y="2809875"/>
            <a:ext cx="0" cy="793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21" name="Freeform 124">
            <a:extLst>
              <a:ext uri="{FF2B5EF4-FFF2-40B4-BE49-F238E27FC236}">
                <a16:creationId xmlns:a16="http://schemas.microsoft.com/office/drawing/2014/main" id="{0FBF09EC-B8BF-9C45-A462-06F2A1CB1134}"/>
              </a:ext>
            </a:extLst>
          </p:cNvPr>
          <p:cNvSpPr>
            <a:spLocks/>
          </p:cNvSpPr>
          <p:nvPr/>
        </p:nvSpPr>
        <p:spPr bwMode="auto">
          <a:xfrm>
            <a:off x="4064000" y="2228850"/>
            <a:ext cx="1463675" cy="585788"/>
          </a:xfrm>
          <a:custGeom>
            <a:avLst/>
            <a:gdLst>
              <a:gd name="T0" fmla="*/ 0 w 922"/>
              <a:gd name="T1" fmla="*/ 2147483646 h 369"/>
              <a:gd name="T2" fmla="*/ 2147483646 w 922"/>
              <a:gd name="T3" fmla="*/ 2147483646 h 369"/>
              <a:gd name="T4" fmla="*/ 2147483646 w 922"/>
              <a:gd name="T5" fmla="*/ 2147483646 h 369"/>
              <a:gd name="T6" fmla="*/ 2147483646 w 922"/>
              <a:gd name="T7" fmla="*/ 2147483646 h 369"/>
              <a:gd name="T8" fmla="*/ 2147483646 w 922"/>
              <a:gd name="T9" fmla="*/ 2147483646 h 369"/>
              <a:gd name="T10" fmla="*/ 2147483646 w 922"/>
              <a:gd name="T11" fmla="*/ 2147483646 h 369"/>
              <a:gd name="T12" fmla="*/ 2147483646 w 922"/>
              <a:gd name="T13" fmla="*/ 2147483646 h 369"/>
              <a:gd name="T14" fmla="*/ 2147483646 w 922"/>
              <a:gd name="T15" fmla="*/ 2147483646 h 369"/>
              <a:gd name="T16" fmla="*/ 2147483646 w 922"/>
              <a:gd name="T17" fmla="*/ 2147483646 h 369"/>
              <a:gd name="T18" fmla="*/ 2147483646 w 922"/>
              <a:gd name="T19" fmla="*/ 2147483646 h 369"/>
              <a:gd name="T20" fmla="*/ 2147483646 w 922"/>
              <a:gd name="T21" fmla="*/ 2147483646 h 369"/>
              <a:gd name="T22" fmla="*/ 2147483646 w 922"/>
              <a:gd name="T23" fmla="*/ 2147483646 h 369"/>
              <a:gd name="T24" fmla="*/ 2147483646 w 922"/>
              <a:gd name="T25" fmla="*/ 2147483646 h 369"/>
              <a:gd name="T26" fmla="*/ 2147483646 w 922"/>
              <a:gd name="T27" fmla="*/ 2147483646 h 369"/>
              <a:gd name="T28" fmla="*/ 2147483646 w 922"/>
              <a:gd name="T29" fmla="*/ 2147483646 h 369"/>
              <a:gd name="T30" fmla="*/ 2147483646 w 922"/>
              <a:gd name="T31" fmla="*/ 2147483646 h 369"/>
              <a:gd name="T32" fmla="*/ 2147483646 w 922"/>
              <a:gd name="T33" fmla="*/ 2147483646 h 369"/>
              <a:gd name="T34" fmla="*/ 2147483646 w 922"/>
              <a:gd name="T35" fmla="*/ 0 h 369"/>
              <a:gd name="T36" fmla="*/ 2147483646 w 922"/>
              <a:gd name="T37" fmla="*/ 2147483646 h 369"/>
              <a:gd name="T38" fmla="*/ 2147483646 w 922"/>
              <a:gd name="T39" fmla="*/ 2147483646 h 369"/>
              <a:gd name="T40" fmla="*/ 2147483646 w 922"/>
              <a:gd name="T41" fmla="*/ 2147483646 h 369"/>
              <a:gd name="T42" fmla="*/ 2147483646 w 922"/>
              <a:gd name="T43" fmla="*/ 2147483646 h 369"/>
              <a:gd name="T44" fmla="*/ 2147483646 w 922"/>
              <a:gd name="T45" fmla="*/ 2147483646 h 369"/>
              <a:gd name="T46" fmla="*/ 2147483646 w 922"/>
              <a:gd name="T47" fmla="*/ 2147483646 h 369"/>
              <a:gd name="T48" fmla="*/ 2147483646 w 922"/>
              <a:gd name="T49" fmla="*/ 2147483646 h 369"/>
              <a:gd name="T50" fmla="*/ 2147483646 w 922"/>
              <a:gd name="T51" fmla="*/ 2147483646 h 369"/>
              <a:gd name="T52" fmla="*/ 2147483646 w 922"/>
              <a:gd name="T53" fmla="*/ 2147483646 h 369"/>
              <a:gd name="T54" fmla="*/ 2147483646 w 922"/>
              <a:gd name="T55" fmla="*/ 2147483646 h 369"/>
              <a:gd name="T56" fmla="*/ 2147483646 w 922"/>
              <a:gd name="T57" fmla="*/ 2147483646 h 369"/>
              <a:gd name="T58" fmla="*/ 2147483646 w 922"/>
              <a:gd name="T59" fmla="*/ 2147483646 h 369"/>
              <a:gd name="T60" fmla="*/ 2147483646 w 922"/>
              <a:gd name="T61" fmla="*/ 2147483646 h 36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922" h="369">
                <a:moveTo>
                  <a:pt x="0" y="366"/>
                </a:moveTo>
                <a:lnTo>
                  <a:pt x="37" y="360"/>
                </a:lnTo>
                <a:lnTo>
                  <a:pt x="52" y="355"/>
                </a:lnTo>
                <a:lnTo>
                  <a:pt x="74" y="344"/>
                </a:lnTo>
                <a:lnTo>
                  <a:pt x="97" y="336"/>
                </a:lnTo>
                <a:lnTo>
                  <a:pt x="126" y="323"/>
                </a:lnTo>
                <a:lnTo>
                  <a:pt x="149" y="307"/>
                </a:lnTo>
                <a:lnTo>
                  <a:pt x="186" y="289"/>
                </a:lnTo>
                <a:lnTo>
                  <a:pt x="223" y="274"/>
                </a:lnTo>
                <a:lnTo>
                  <a:pt x="282" y="249"/>
                </a:lnTo>
                <a:lnTo>
                  <a:pt x="356" y="218"/>
                </a:lnTo>
                <a:lnTo>
                  <a:pt x="423" y="185"/>
                </a:lnTo>
                <a:lnTo>
                  <a:pt x="468" y="153"/>
                </a:lnTo>
                <a:lnTo>
                  <a:pt x="498" y="108"/>
                </a:lnTo>
                <a:lnTo>
                  <a:pt x="520" y="75"/>
                </a:lnTo>
                <a:lnTo>
                  <a:pt x="549" y="29"/>
                </a:lnTo>
                <a:lnTo>
                  <a:pt x="565" y="9"/>
                </a:lnTo>
                <a:lnTo>
                  <a:pt x="572" y="0"/>
                </a:lnTo>
                <a:lnTo>
                  <a:pt x="602" y="3"/>
                </a:lnTo>
                <a:lnTo>
                  <a:pt x="623" y="14"/>
                </a:lnTo>
                <a:lnTo>
                  <a:pt x="638" y="35"/>
                </a:lnTo>
                <a:lnTo>
                  <a:pt x="675" y="106"/>
                </a:lnTo>
                <a:lnTo>
                  <a:pt x="698" y="179"/>
                </a:lnTo>
                <a:lnTo>
                  <a:pt x="713" y="239"/>
                </a:lnTo>
                <a:lnTo>
                  <a:pt x="735" y="287"/>
                </a:lnTo>
                <a:lnTo>
                  <a:pt x="765" y="309"/>
                </a:lnTo>
                <a:lnTo>
                  <a:pt x="809" y="328"/>
                </a:lnTo>
                <a:lnTo>
                  <a:pt x="832" y="339"/>
                </a:lnTo>
                <a:lnTo>
                  <a:pt x="861" y="349"/>
                </a:lnTo>
                <a:lnTo>
                  <a:pt x="891" y="360"/>
                </a:lnTo>
                <a:lnTo>
                  <a:pt x="921" y="368"/>
                </a:lnTo>
              </a:path>
            </a:pathLst>
          </a:custGeom>
          <a:gradFill rotWithShape="0">
            <a:gsLst>
              <a:gs pos="0">
                <a:srgbClr val="F89D76"/>
              </a:gs>
              <a:gs pos="100000">
                <a:srgbClr val="F35B1B"/>
              </a:gs>
            </a:gsLst>
            <a:lin ang="0" scaled="1"/>
          </a:gra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422" name="Freeform 125">
            <a:extLst>
              <a:ext uri="{FF2B5EF4-FFF2-40B4-BE49-F238E27FC236}">
                <a16:creationId xmlns:a16="http://schemas.microsoft.com/office/drawing/2014/main" id="{7A6E5E7D-EF8A-AF41-B359-B1A0D1A15D3E}"/>
              </a:ext>
            </a:extLst>
          </p:cNvPr>
          <p:cNvSpPr>
            <a:spLocks/>
          </p:cNvSpPr>
          <p:nvPr/>
        </p:nvSpPr>
        <p:spPr bwMode="auto">
          <a:xfrm>
            <a:off x="4818063" y="2257425"/>
            <a:ext cx="1535112" cy="561975"/>
          </a:xfrm>
          <a:custGeom>
            <a:avLst/>
            <a:gdLst>
              <a:gd name="T0" fmla="*/ 0 w 967"/>
              <a:gd name="T1" fmla="*/ 2147483646 h 354"/>
              <a:gd name="T2" fmla="*/ 2147483646 w 967"/>
              <a:gd name="T3" fmla="*/ 2147483646 h 354"/>
              <a:gd name="T4" fmla="*/ 2147483646 w 967"/>
              <a:gd name="T5" fmla="*/ 2147483646 h 354"/>
              <a:gd name="T6" fmla="*/ 2147483646 w 967"/>
              <a:gd name="T7" fmla="*/ 2147483646 h 354"/>
              <a:gd name="T8" fmla="*/ 2147483646 w 967"/>
              <a:gd name="T9" fmla="*/ 2147483646 h 354"/>
              <a:gd name="T10" fmla="*/ 2147483646 w 967"/>
              <a:gd name="T11" fmla="*/ 2147483646 h 354"/>
              <a:gd name="T12" fmla="*/ 2147483646 w 967"/>
              <a:gd name="T13" fmla="*/ 2147483646 h 354"/>
              <a:gd name="T14" fmla="*/ 2147483646 w 967"/>
              <a:gd name="T15" fmla="*/ 2147483646 h 354"/>
              <a:gd name="T16" fmla="*/ 2147483646 w 967"/>
              <a:gd name="T17" fmla="*/ 2147483646 h 354"/>
              <a:gd name="T18" fmla="*/ 2147483646 w 967"/>
              <a:gd name="T19" fmla="*/ 2147483646 h 354"/>
              <a:gd name="T20" fmla="*/ 2147483646 w 967"/>
              <a:gd name="T21" fmla="*/ 2147483646 h 354"/>
              <a:gd name="T22" fmla="*/ 2147483646 w 967"/>
              <a:gd name="T23" fmla="*/ 2147483646 h 354"/>
              <a:gd name="T24" fmla="*/ 2147483646 w 967"/>
              <a:gd name="T25" fmla="*/ 2147483646 h 354"/>
              <a:gd name="T26" fmla="*/ 2147483646 w 967"/>
              <a:gd name="T27" fmla="*/ 0 h 354"/>
              <a:gd name="T28" fmla="*/ 2147483646 w 967"/>
              <a:gd name="T29" fmla="*/ 2147483646 h 354"/>
              <a:gd name="T30" fmla="*/ 2147483646 w 967"/>
              <a:gd name="T31" fmla="*/ 2147483646 h 354"/>
              <a:gd name="T32" fmla="*/ 2147483646 w 967"/>
              <a:gd name="T33" fmla="*/ 2147483646 h 354"/>
              <a:gd name="T34" fmla="*/ 2147483646 w 967"/>
              <a:gd name="T35" fmla="*/ 2147483646 h 354"/>
              <a:gd name="T36" fmla="*/ 2147483646 w 967"/>
              <a:gd name="T37" fmla="*/ 2147483646 h 354"/>
              <a:gd name="T38" fmla="*/ 2147483646 w 967"/>
              <a:gd name="T39" fmla="*/ 2147483646 h 354"/>
              <a:gd name="T40" fmla="*/ 2147483646 w 967"/>
              <a:gd name="T41" fmla="*/ 2147483646 h 354"/>
              <a:gd name="T42" fmla="*/ 2147483646 w 967"/>
              <a:gd name="T43" fmla="*/ 2147483646 h 354"/>
              <a:gd name="T44" fmla="*/ 2147483646 w 967"/>
              <a:gd name="T45" fmla="*/ 2147483646 h 354"/>
              <a:gd name="T46" fmla="*/ 2147483646 w 967"/>
              <a:gd name="T47" fmla="*/ 2147483646 h 354"/>
              <a:gd name="T48" fmla="*/ 2147483646 w 967"/>
              <a:gd name="T49" fmla="*/ 2147483646 h 354"/>
              <a:gd name="T50" fmla="*/ 2147483646 w 967"/>
              <a:gd name="T51" fmla="*/ 2147483646 h 354"/>
              <a:gd name="T52" fmla="*/ 2147483646 w 967"/>
              <a:gd name="T53" fmla="*/ 2147483646 h 354"/>
              <a:gd name="T54" fmla="*/ 2147483646 w 967"/>
              <a:gd name="T55" fmla="*/ 2147483646 h 354"/>
              <a:gd name="T56" fmla="*/ 2147483646 w 967"/>
              <a:gd name="T57" fmla="*/ 2147483646 h 35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967" h="354">
                <a:moveTo>
                  <a:pt x="0" y="352"/>
                </a:moveTo>
                <a:lnTo>
                  <a:pt x="16" y="345"/>
                </a:lnTo>
                <a:lnTo>
                  <a:pt x="61" y="325"/>
                </a:lnTo>
                <a:lnTo>
                  <a:pt x="83" y="303"/>
                </a:lnTo>
                <a:lnTo>
                  <a:pt x="97" y="281"/>
                </a:lnTo>
                <a:lnTo>
                  <a:pt x="119" y="246"/>
                </a:lnTo>
                <a:lnTo>
                  <a:pt x="149" y="200"/>
                </a:lnTo>
                <a:lnTo>
                  <a:pt x="187" y="144"/>
                </a:lnTo>
                <a:lnTo>
                  <a:pt x="238" y="86"/>
                </a:lnTo>
                <a:lnTo>
                  <a:pt x="268" y="60"/>
                </a:lnTo>
                <a:lnTo>
                  <a:pt x="297" y="33"/>
                </a:lnTo>
                <a:lnTo>
                  <a:pt x="319" y="17"/>
                </a:lnTo>
                <a:lnTo>
                  <a:pt x="349" y="5"/>
                </a:lnTo>
                <a:lnTo>
                  <a:pt x="386" y="0"/>
                </a:lnTo>
                <a:lnTo>
                  <a:pt x="431" y="14"/>
                </a:lnTo>
                <a:lnTo>
                  <a:pt x="453" y="40"/>
                </a:lnTo>
                <a:lnTo>
                  <a:pt x="476" y="69"/>
                </a:lnTo>
                <a:lnTo>
                  <a:pt x="505" y="121"/>
                </a:lnTo>
                <a:lnTo>
                  <a:pt x="519" y="154"/>
                </a:lnTo>
                <a:lnTo>
                  <a:pt x="543" y="181"/>
                </a:lnTo>
                <a:lnTo>
                  <a:pt x="579" y="217"/>
                </a:lnTo>
                <a:lnTo>
                  <a:pt x="624" y="272"/>
                </a:lnTo>
                <a:lnTo>
                  <a:pt x="669" y="298"/>
                </a:lnTo>
                <a:lnTo>
                  <a:pt x="705" y="307"/>
                </a:lnTo>
                <a:lnTo>
                  <a:pt x="758" y="320"/>
                </a:lnTo>
                <a:lnTo>
                  <a:pt x="817" y="333"/>
                </a:lnTo>
                <a:lnTo>
                  <a:pt x="861" y="338"/>
                </a:lnTo>
                <a:lnTo>
                  <a:pt x="921" y="345"/>
                </a:lnTo>
                <a:lnTo>
                  <a:pt x="966" y="353"/>
                </a:lnTo>
              </a:path>
            </a:pathLst>
          </a:custGeom>
          <a:gradFill rotWithShape="0">
            <a:gsLst>
              <a:gs pos="0">
                <a:srgbClr val="D42745"/>
              </a:gs>
              <a:gs pos="100000">
                <a:srgbClr val="CF0E30"/>
              </a:gs>
            </a:gsLst>
            <a:lin ang="0" scaled="1"/>
          </a:gra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423" name="Freeform 126">
            <a:extLst>
              <a:ext uri="{FF2B5EF4-FFF2-40B4-BE49-F238E27FC236}">
                <a16:creationId xmlns:a16="http://schemas.microsoft.com/office/drawing/2014/main" id="{4FC81180-4B84-E94C-9970-D81BFF0949C4}"/>
              </a:ext>
            </a:extLst>
          </p:cNvPr>
          <p:cNvSpPr>
            <a:spLocks/>
          </p:cNvSpPr>
          <p:nvPr/>
        </p:nvSpPr>
        <p:spPr bwMode="auto">
          <a:xfrm>
            <a:off x="2098675" y="1389063"/>
            <a:ext cx="4260850" cy="706437"/>
          </a:xfrm>
          <a:custGeom>
            <a:avLst/>
            <a:gdLst>
              <a:gd name="T0" fmla="*/ 0 w 2684"/>
              <a:gd name="T1" fmla="*/ 0 h 445"/>
              <a:gd name="T2" fmla="*/ 2147483646 w 2684"/>
              <a:gd name="T3" fmla="*/ 0 h 445"/>
              <a:gd name="T4" fmla="*/ 2147483646 w 2684"/>
              <a:gd name="T5" fmla="*/ 2147483646 h 445"/>
              <a:gd name="T6" fmla="*/ 0 w 2684"/>
              <a:gd name="T7" fmla="*/ 2147483646 h 445"/>
              <a:gd name="T8" fmla="*/ 0 w 2684"/>
              <a:gd name="T9" fmla="*/ 0 h 4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84" h="445">
                <a:moveTo>
                  <a:pt x="0" y="0"/>
                </a:moveTo>
                <a:lnTo>
                  <a:pt x="2683" y="0"/>
                </a:lnTo>
                <a:lnTo>
                  <a:pt x="2683" y="444"/>
                </a:lnTo>
                <a:lnTo>
                  <a:pt x="0" y="444"/>
                </a:lnTo>
                <a:lnTo>
                  <a:pt x="0" y="0"/>
                </a:lnTo>
              </a:path>
            </a:pathLst>
          </a:custGeom>
          <a:solidFill>
            <a:srgbClr val="CECECE"/>
          </a:solidFill>
          <a:ln w="12699"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424" name="Line 127">
            <a:extLst>
              <a:ext uri="{FF2B5EF4-FFF2-40B4-BE49-F238E27FC236}">
                <a16:creationId xmlns:a16="http://schemas.microsoft.com/office/drawing/2014/main" id="{C2A9D6AF-8F56-6E49-945F-A3B1B4748DC9}"/>
              </a:ext>
            </a:extLst>
          </p:cNvPr>
          <p:cNvSpPr>
            <a:spLocks noChangeShapeType="1"/>
          </p:cNvSpPr>
          <p:nvPr/>
        </p:nvSpPr>
        <p:spPr bwMode="auto">
          <a:xfrm>
            <a:off x="3044825" y="1400175"/>
            <a:ext cx="0" cy="952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25" name="Line 128">
            <a:extLst>
              <a:ext uri="{FF2B5EF4-FFF2-40B4-BE49-F238E27FC236}">
                <a16:creationId xmlns:a16="http://schemas.microsoft.com/office/drawing/2014/main" id="{7CDD5117-B133-684C-A8F2-6674BF5F07E4}"/>
              </a:ext>
            </a:extLst>
          </p:cNvPr>
          <p:cNvSpPr>
            <a:spLocks noChangeShapeType="1"/>
          </p:cNvSpPr>
          <p:nvPr/>
        </p:nvSpPr>
        <p:spPr bwMode="auto">
          <a:xfrm>
            <a:off x="4054475" y="1398588"/>
            <a:ext cx="0" cy="793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26" name="Line 129">
            <a:extLst>
              <a:ext uri="{FF2B5EF4-FFF2-40B4-BE49-F238E27FC236}">
                <a16:creationId xmlns:a16="http://schemas.microsoft.com/office/drawing/2014/main" id="{36A9539A-F08D-6F45-ACFD-E153E44A6C2F}"/>
              </a:ext>
            </a:extLst>
          </p:cNvPr>
          <p:cNvSpPr>
            <a:spLocks noChangeShapeType="1"/>
          </p:cNvSpPr>
          <p:nvPr/>
        </p:nvSpPr>
        <p:spPr bwMode="auto">
          <a:xfrm>
            <a:off x="5064125" y="1398588"/>
            <a:ext cx="0" cy="793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27" name="Line 130">
            <a:extLst>
              <a:ext uri="{FF2B5EF4-FFF2-40B4-BE49-F238E27FC236}">
                <a16:creationId xmlns:a16="http://schemas.microsoft.com/office/drawing/2014/main" id="{FDF517EE-ECA4-574A-AFE9-AD146DF40457}"/>
              </a:ext>
            </a:extLst>
          </p:cNvPr>
          <p:cNvSpPr>
            <a:spLocks noChangeShapeType="1"/>
          </p:cNvSpPr>
          <p:nvPr/>
        </p:nvSpPr>
        <p:spPr bwMode="auto">
          <a:xfrm>
            <a:off x="6072188" y="1395413"/>
            <a:ext cx="0" cy="793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28" name="Line 131">
            <a:extLst>
              <a:ext uri="{FF2B5EF4-FFF2-40B4-BE49-F238E27FC236}">
                <a16:creationId xmlns:a16="http://schemas.microsoft.com/office/drawing/2014/main" id="{DF4905F5-4D9A-9A45-A7A6-BECB8B7B7A12}"/>
              </a:ext>
            </a:extLst>
          </p:cNvPr>
          <p:cNvSpPr>
            <a:spLocks noChangeShapeType="1"/>
          </p:cNvSpPr>
          <p:nvPr/>
        </p:nvSpPr>
        <p:spPr bwMode="auto">
          <a:xfrm>
            <a:off x="2555875" y="1400175"/>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29" name="Line 132">
            <a:extLst>
              <a:ext uri="{FF2B5EF4-FFF2-40B4-BE49-F238E27FC236}">
                <a16:creationId xmlns:a16="http://schemas.microsoft.com/office/drawing/2014/main" id="{66011814-7C9B-2B43-B435-0CB36D6F1E80}"/>
              </a:ext>
            </a:extLst>
          </p:cNvPr>
          <p:cNvSpPr>
            <a:spLocks noChangeShapeType="1"/>
          </p:cNvSpPr>
          <p:nvPr/>
        </p:nvSpPr>
        <p:spPr bwMode="auto">
          <a:xfrm>
            <a:off x="3560763" y="1398588"/>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30" name="Line 133">
            <a:extLst>
              <a:ext uri="{FF2B5EF4-FFF2-40B4-BE49-F238E27FC236}">
                <a16:creationId xmlns:a16="http://schemas.microsoft.com/office/drawing/2014/main" id="{EC701288-F607-2744-9DA1-FBC1E2AE1E64}"/>
              </a:ext>
            </a:extLst>
          </p:cNvPr>
          <p:cNvSpPr>
            <a:spLocks noChangeShapeType="1"/>
          </p:cNvSpPr>
          <p:nvPr/>
        </p:nvSpPr>
        <p:spPr bwMode="auto">
          <a:xfrm>
            <a:off x="4567238" y="1398588"/>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31" name="Line 134">
            <a:extLst>
              <a:ext uri="{FF2B5EF4-FFF2-40B4-BE49-F238E27FC236}">
                <a16:creationId xmlns:a16="http://schemas.microsoft.com/office/drawing/2014/main" id="{084AA732-ADFD-A045-9E83-E418D7807C0F}"/>
              </a:ext>
            </a:extLst>
          </p:cNvPr>
          <p:cNvSpPr>
            <a:spLocks noChangeShapeType="1"/>
          </p:cNvSpPr>
          <p:nvPr/>
        </p:nvSpPr>
        <p:spPr bwMode="auto">
          <a:xfrm>
            <a:off x="5573713" y="1395413"/>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32" name="Line 135">
            <a:extLst>
              <a:ext uri="{FF2B5EF4-FFF2-40B4-BE49-F238E27FC236}">
                <a16:creationId xmlns:a16="http://schemas.microsoft.com/office/drawing/2014/main" id="{7AB6B6BC-8810-6148-ACC6-BAE7FB3F8AC7}"/>
              </a:ext>
            </a:extLst>
          </p:cNvPr>
          <p:cNvSpPr>
            <a:spLocks noChangeShapeType="1"/>
          </p:cNvSpPr>
          <p:nvPr/>
        </p:nvSpPr>
        <p:spPr bwMode="auto">
          <a:xfrm>
            <a:off x="2319338" y="1400175"/>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33" name="Line 136">
            <a:extLst>
              <a:ext uri="{FF2B5EF4-FFF2-40B4-BE49-F238E27FC236}">
                <a16:creationId xmlns:a16="http://schemas.microsoft.com/office/drawing/2014/main" id="{9B9D7F99-BC8A-8840-943D-D7B7781A1665}"/>
              </a:ext>
            </a:extLst>
          </p:cNvPr>
          <p:cNvSpPr>
            <a:spLocks noChangeShapeType="1"/>
          </p:cNvSpPr>
          <p:nvPr/>
        </p:nvSpPr>
        <p:spPr bwMode="auto">
          <a:xfrm>
            <a:off x="3327400" y="1398588"/>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34" name="Line 137">
            <a:extLst>
              <a:ext uri="{FF2B5EF4-FFF2-40B4-BE49-F238E27FC236}">
                <a16:creationId xmlns:a16="http://schemas.microsoft.com/office/drawing/2014/main" id="{99F65E74-F12D-BA46-BF15-A605583C37BE}"/>
              </a:ext>
            </a:extLst>
          </p:cNvPr>
          <p:cNvSpPr>
            <a:spLocks noChangeShapeType="1"/>
          </p:cNvSpPr>
          <p:nvPr/>
        </p:nvSpPr>
        <p:spPr bwMode="auto">
          <a:xfrm>
            <a:off x="4333875" y="1398588"/>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35" name="Line 138">
            <a:extLst>
              <a:ext uri="{FF2B5EF4-FFF2-40B4-BE49-F238E27FC236}">
                <a16:creationId xmlns:a16="http://schemas.microsoft.com/office/drawing/2014/main" id="{5E346BE0-44FC-2749-8E4A-8D81BBA4B08E}"/>
              </a:ext>
            </a:extLst>
          </p:cNvPr>
          <p:cNvSpPr>
            <a:spLocks noChangeShapeType="1"/>
          </p:cNvSpPr>
          <p:nvPr/>
        </p:nvSpPr>
        <p:spPr bwMode="auto">
          <a:xfrm>
            <a:off x="5338763" y="1395413"/>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36" name="Line 139">
            <a:extLst>
              <a:ext uri="{FF2B5EF4-FFF2-40B4-BE49-F238E27FC236}">
                <a16:creationId xmlns:a16="http://schemas.microsoft.com/office/drawing/2014/main" id="{5C096167-18F7-EF48-976E-F177ABBC1C6E}"/>
              </a:ext>
            </a:extLst>
          </p:cNvPr>
          <p:cNvSpPr>
            <a:spLocks noChangeShapeType="1"/>
          </p:cNvSpPr>
          <p:nvPr/>
        </p:nvSpPr>
        <p:spPr bwMode="auto">
          <a:xfrm>
            <a:off x="2811463" y="1400175"/>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37" name="Line 140">
            <a:extLst>
              <a:ext uri="{FF2B5EF4-FFF2-40B4-BE49-F238E27FC236}">
                <a16:creationId xmlns:a16="http://schemas.microsoft.com/office/drawing/2014/main" id="{FF718FCC-B47B-494B-BA44-021516FA0365}"/>
              </a:ext>
            </a:extLst>
          </p:cNvPr>
          <p:cNvSpPr>
            <a:spLocks noChangeShapeType="1"/>
          </p:cNvSpPr>
          <p:nvPr/>
        </p:nvSpPr>
        <p:spPr bwMode="auto">
          <a:xfrm>
            <a:off x="3817938" y="1400175"/>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38" name="Line 141">
            <a:extLst>
              <a:ext uri="{FF2B5EF4-FFF2-40B4-BE49-F238E27FC236}">
                <a16:creationId xmlns:a16="http://schemas.microsoft.com/office/drawing/2014/main" id="{7B44CC5C-F4C9-C441-93E7-DD08255666AC}"/>
              </a:ext>
            </a:extLst>
          </p:cNvPr>
          <p:cNvSpPr>
            <a:spLocks noChangeShapeType="1"/>
          </p:cNvSpPr>
          <p:nvPr/>
        </p:nvSpPr>
        <p:spPr bwMode="auto">
          <a:xfrm>
            <a:off x="4824413" y="1400175"/>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39" name="Line 142">
            <a:extLst>
              <a:ext uri="{FF2B5EF4-FFF2-40B4-BE49-F238E27FC236}">
                <a16:creationId xmlns:a16="http://schemas.microsoft.com/office/drawing/2014/main" id="{456AC712-A94D-1E42-8B06-7AF6E4EB5F84}"/>
              </a:ext>
            </a:extLst>
          </p:cNvPr>
          <p:cNvSpPr>
            <a:spLocks noChangeShapeType="1"/>
          </p:cNvSpPr>
          <p:nvPr/>
        </p:nvSpPr>
        <p:spPr bwMode="auto">
          <a:xfrm>
            <a:off x="5830888" y="1398588"/>
            <a:ext cx="0" cy="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40" name="Line 143">
            <a:extLst>
              <a:ext uri="{FF2B5EF4-FFF2-40B4-BE49-F238E27FC236}">
                <a16:creationId xmlns:a16="http://schemas.microsoft.com/office/drawing/2014/main" id="{0BD20B45-F261-E44E-B8F0-26AC9C961479}"/>
              </a:ext>
            </a:extLst>
          </p:cNvPr>
          <p:cNvSpPr>
            <a:spLocks noChangeShapeType="1"/>
          </p:cNvSpPr>
          <p:nvPr/>
        </p:nvSpPr>
        <p:spPr bwMode="auto">
          <a:xfrm>
            <a:off x="3044825" y="2079625"/>
            <a:ext cx="0" cy="11113"/>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41" name="Line 144">
            <a:extLst>
              <a:ext uri="{FF2B5EF4-FFF2-40B4-BE49-F238E27FC236}">
                <a16:creationId xmlns:a16="http://schemas.microsoft.com/office/drawing/2014/main" id="{153F9EFE-2919-F44E-8B24-4C20CF3B60A4}"/>
              </a:ext>
            </a:extLst>
          </p:cNvPr>
          <p:cNvSpPr>
            <a:spLocks noChangeShapeType="1"/>
          </p:cNvSpPr>
          <p:nvPr/>
        </p:nvSpPr>
        <p:spPr bwMode="auto">
          <a:xfrm>
            <a:off x="4054475" y="2076450"/>
            <a:ext cx="0" cy="11113"/>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42" name="Line 145">
            <a:extLst>
              <a:ext uri="{FF2B5EF4-FFF2-40B4-BE49-F238E27FC236}">
                <a16:creationId xmlns:a16="http://schemas.microsoft.com/office/drawing/2014/main" id="{CC5530AD-E553-1C43-8CBA-62E4E7F6E5E9}"/>
              </a:ext>
            </a:extLst>
          </p:cNvPr>
          <p:cNvSpPr>
            <a:spLocks noChangeShapeType="1"/>
          </p:cNvSpPr>
          <p:nvPr/>
        </p:nvSpPr>
        <p:spPr bwMode="auto">
          <a:xfrm>
            <a:off x="5064125" y="2076450"/>
            <a:ext cx="0" cy="11113"/>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43" name="Line 146">
            <a:extLst>
              <a:ext uri="{FF2B5EF4-FFF2-40B4-BE49-F238E27FC236}">
                <a16:creationId xmlns:a16="http://schemas.microsoft.com/office/drawing/2014/main" id="{2230A977-DDCC-444A-9856-637C244F6545}"/>
              </a:ext>
            </a:extLst>
          </p:cNvPr>
          <p:cNvSpPr>
            <a:spLocks noChangeShapeType="1"/>
          </p:cNvSpPr>
          <p:nvPr/>
        </p:nvSpPr>
        <p:spPr bwMode="auto">
          <a:xfrm>
            <a:off x="6072188" y="2074863"/>
            <a:ext cx="0" cy="952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44" name="Freeform 147">
            <a:extLst>
              <a:ext uri="{FF2B5EF4-FFF2-40B4-BE49-F238E27FC236}">
                <a16:creationId xmlns:a16="http://schemas.microsoft.com/office/drawing/2014/main" id="{FE2E746A-7B31-1142-96DE-468E9A55BCEC}"/>
              </a:ext>
            </a:extLst>
          </p:cNvPr>
          <p:cNvSpPr>
            <a:spLocks/>
          </p:cNvSpPr>
          <p:nvPr/>
        </p:nvSpPr>
        <p:spPr bwMode="auto">
          <a:xfrm>
            <a:off x="3514725" y="1489075"/>
            <a:ext cx="2376488" cy="598488"/>
          </a:xfrm>
          <a:custGeom>
            <a:avLst/>
            <a:gdLst>
              <a:gd name="T0" fmla="*/ 0 w 1497"/>
              <a:gd name="T1" fmla="*/ 2147483646 h 377"/>
              <a:gd name="T2" fmla="*/ 2147483646 w 1497"/>
              <a:gd name="T3" fmla="*/ 2147483646 h 377"/>
              <a:gd name="T4" fmla="*/ 2147483646 w 1497"/>
              <a:gd name="T5" fmla="*/ 2147483646 h 377"/>
              <a:gd name="T6" fmla="*/ 2147483646 w 1497"/>
              <a:gd name="T7" fmla="*/ 2147483646 h 377"/>
              <a:gd name="T8" fmla="*/ 2147483646 w 1497"/>
              <a:gd name="T9" fmla="*/ 2147483646 h 377"/>
              <a:gd name="T10" fmla="*/ 2147483646 w 1497"/>
              <a:gd name="T11" fmla="*/ 2147483646 h 377"/>
              <a:gd name="T12" fmla="*/ 2147483646 w 1497"/>
              <a:gd name="T13" fmla="*/ 2147483646 h 377"/>
              <a:gd name="T14" fmla="*/ 2147483646 w 1497"/>
              <a:gd name="T15" fmla="*/ 2147483646 h 377"/>
              <a:gd name="T16" fmla="*/ 2147483646 w 1497"/>
              <a:gd name="T17" fmla="*/ 2147483646 h 377"/>
              <a:gd name="T18" fmla="*/ 2147483646 w 1497"/>
              <a:gd name="T19" fmla="*/ 2147483646 h 377"/>
              <a:gd name="T20" fmla="*/ 2147483646 w 1497"/>
              <a:gd name="T21" fmla="*/ 2147483646 h 377"/>
              <a:gd name="T22" fmla="*/ 2147483646 w 1497"/>
              <a:gd name="T23" fmla="*/ 2147483646 h 377"/>
              <a:gd name="T24" fmla="*/ 2147483646 w 1497"/>
              <a:gd name="T25" fmla="*/ 2147483646 h 377"/>
              <a:gd name="T26" fmla="*/ 2147483646 w 1497"/>
              <a:gd name="T27" fmla="*/ 2147483646 h 377"/>
              <a:gd name="T28" fmla="*/ 2147483646 w 1497"/>
              <a:gd name="T29" fmla="*/ 2147483646 h 377"/>
              <a:gd name="T30" fmla="*/ 2147483646 w 1497"/>
              <a:gd name="T31" fmla="*/ 2147483646 h 377"/>
              <a:gd name="T32" fmla="*/ 2147483646 w 1497"/>
              <a:gd name="T33" fmla="*/ 2147483646 h 377"/>
              <a:gd name="T34" fmla="*/ 2147483646 w 1497"/>
              <a:gd name="T35" fmla="*/ 2147483646 h 377"/>
              <a:gd name="T36" fmla="*/ 2147483646 w 1497"/>
              <a:gd name="T37" fmla="*/ 0 h 377"/>
              <a:gd name="T38" fmla="*/ 2147483646 w 1497"/>
              <a:gd name="T39" fmla="*/ 2147483646 h 377"/>
              <a:gd name="T40" fmla="*/ 2147483646 w 1497"/>
              <a:gd name="T41" fmla="*/ 2147483646 h 377"/>
              <a:gd name="T42" fmla="*/ 2147483646 w 1497"/>
              <a:gd name="T43" fmla="*/ 2147483646 h 377"/>
              <a:gd name="T44" fmla="*/ 2147483646 w 1497"/>
              <a:gd name="T45" fmla="*/ 2147483646 h 377"/>
              <a:gd name="T46" fmla="*/ 2147483646 w 1497"/>
              <a:gd name="T47" fmla="*/ 2147483646 h 377"/>
              <a:gd name="T48" fmla="*/ 2147483646 w 1497"/>
              <a:gd name="T49" fmla="*/ 2147483646 h 377"/>
              <a:gd name="T50" fmla="*/ 2147483646 w 1497"/>
              <a:gd name="T51" fmla="*/ 2147483646 h 377"/>
              <a:gd name="T52" fmla="*/ 2147483646 w 1497"/>
              <a:gd name="T53" fmla="*/ 2147483646 h 377"/>
              <a:gd name="T54" fmla="*/ 2147483646 w 1497"/>
              <a:gd name="T55" fmla="*/ 2147483646 h 377"/>
              <a:gd name="T56" fmla="*/ 2147483646 w 1497"/>
              <a:gd name="T57" fmla="*/ 2147483646 h 377"/>
              <a:gd name="T58" fmla="*/ 2147483646 w 1497"/>
              <a:gd name="T59" fmla="*/ 2147483646 h 377"/>
              <a:gd name="T60" fmla="*/ 2147483646 w 1497"/>
              <a:gd name="T61" fmla="*/ 2147483646 h 377"/>
              <a:gd name="T62" fmla="*/ 2147483646 w 1497"/>
              <a:gd name="T63" fmla="*/ 2147483646 h 377"/>
              <a:gd name="T64" fmla="*/ 2147483646 w 1497"/>
              <a:gd name="T65" fmla="*/ 2147483646 h 377"/>
              <a:gd name="T66" fmla="*/ 2147483646 w 1497"/>
              <a:gd name="T67" fmla="*/ 2147483646 h 377"/>
              <a:gd name="T68" fmla="*/ 2147483646 w 1497"/>
              <a:gd name="T69" fmla="*/ 2147483646 h 37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497" h="377">
                <a:moveTo>
                  <a:pt x="0" y="376"/>
                </a:moveTo>
                <a:lnTo>
                  <a:pt x="73" y="363"/>
                </a:lnTo>
                <a:lnTo>
                  <a:pt x="125" y="347"/>
                </a:lnTo>
                <a:lnTo>
                  <a:pt x="177" y="330"/>
                </a:lnTo>
                <a:lnTo>
                  <a:pt x="228" y="312"/>
                </a:lnTo>
                <a:lnTo>
                  <a:pt x="250" y="290"/>
                </a:lnTo>
                <a:lnTo>
                  <a:pt x="280" y="259"/>
                </a:lnTo>
                <a:lnTo>
                  <a:pt x="317" y="243"/>
                </a:lnTo>
                <a:lnTo>
                  <a:pt x="368" y="230"/>
                </a:lnTo>
                <a:lnTo>
                  <a:pt x="419" y="225"/>
                </a:lnTo>
                <a:lnTo>
                  <a:pt x="471" y="214"/>
                </a:lnTo>
                <a:lnTo>
                  <a:pt x="486" y="201"/>
                </a:lnTo>
                <a:lnTo>
                  <a:pt x="530" y="155"/>
                </a:lnTo>
                <a:lnTo>
                  <a:pt x="560" y="117"/>
                </a:lnTo>
                <a:lnTo>
                  <a:pt x="582" y="86"/>
                </a:lnTo>
                <a:lnTo>
                  <a:pt x="604" y="51"/>
                </a:lnTo>
                <a:lnTo>
                  <a:pt x="626" y="21"/>
                </a:lnTo>
                <a:lnTo>
                  <a:pt x="641" y="4"/>
                </a:lnTo>
                <a:lnTo>
                  <a:pt x="678" y="0"/>
                </a:lnTo>
                <a:lnTo>
                  <a:pt x="708" y="6"/>
                </a:lnTo>
                <a:lnTo>
                  <a:pt x="744" y="29"/>
                </a:lnTo>
                <a:lnTo>
                  <a:pt x="774" y="75"/>
                </a:lnTo>
                <a:lnTo>
                  <a:pt x="796" y="195"/>
                </a:lnTo>
                <a:lnTo>
                  <a:pt x="869" y="319"/>
                </a:lnTo>
                <a:lnTo>
                  <a:pt x="892" y="339"/>
                </a:lnTo>
                <a:lnTo>
                  <a:pt x="958" y="343"/>
                </a:lnTo>
                <a:lnTo>
                  <a:pt x="1039" y="346"/>
                </a:lnTo>
                <a:lnTo>
                  <a:pt x="1091" y="346"/>
                </a:lnTo>
                <a:lnTo>
                  <a:pt x="1149" y="336"/>
                </a:lnTo>
                <a:lnTo>
                  <a:pt x="1186" y="319"/>
                </a:lnTo>
                <a:lnTo>
                  <a:pt x="1260" y="299"/>
                </a:lnTo>
                <a:lnTo>
                  <a:pt x="1348" y="303"/>
                </a:lnTo>
                <a:lnTo>
                  <a:pt x="1408" y="333"/>
                </a:lnTo>
                <a:lnTo>
                  <a:pt x="1444" y="358"/>
                </a:lnTo>
                <a:lnTo>
                  <a:pt x="1496" y="376"/>
                </a:lnTo>
              </a:path>
            </a:pathLst>
          </a:custGeom>
          <a:gradFill rotWithShape="0">
            <a:gsLst>
              <a:gs pos="0">
                <a:srgbClr val="FFFFFF"/>
              </a:gs>
              <a:gs pos="100000">
                <a:srgbClr val="618FFD"/>
              </a:gs>
            </a:gsLst>
            <a:lin ang="0" scaled="1"/>
          </a:gra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445" name="Freeform 148">
            <a:extLst>
              <a:ext uri="{FF2B5EF4-FFF2-40B4-BE49-F238E27FC236}">
                <a16:creationId xmlns:a16="http://schemas.microsoft.com/office/drawing/2014/main" id="{4BC50BE1-B811-3343-AC74-CF0218FCDDA9}"/>
              </a:ext>
            </a:extLst>
          </p:cNvPr>
          <p:cNvSpPr>
            <a:spLocks/>
          </p:cNvSpPr>
          <p:nvPr/>
        </p:nvSpPr>
        <p:spPr bwMode="auto">
          <a:xfrm>
            <a:off x="4641850" y="1495425"/>
            <a:ext cx="1709738" cy="595313"/>
          </a:xfrm>
          <a:custGeom>
            <a:avLst/>
            <a:gdLst>
              <a:gd name="T0" fmla="*/ 0 w 1077"/>
              <a:gd name="T1" fmla="*/ 2147483646 h 375"/>
              <a:gd name="T2" fmla="*/ 2147483646 w 1077"/>
              <a:gd name="T3" fmla="*/ 2147483646 h 375"/>
              <a:gd name="T4" fmla="*/ 2147483646 w 1077"/>
              <a:gd name="T5" fmla="*/ 2147483646 h 375"/>
              <a:gd name="T6" fmla="*/ 2147483646 w 1077"/>
              <a:gd name="T7" fmla="*/ 2147483646 h 375"/>
              <a:gd name="T8" fmla="*/ 2147483646 w 1077"/>
              <a:gd name="T9" fmla="*/ 2147483646 h 375"/>
              <a:gd name="T10" fmla="*/ 2147483646 w 1077"/>
              <a:gd name="T11" fmla="*/ 2147483646 h 375"/>
              <a:gd name="T12" fmla="*/ 2147483646 w 1077"/>
              <a:gd name="T13" fmla="*/ 2147483646 h 375"/>
              <a:gd name="T14" fmla="*/ 2147483646 w 1077"/>
              <a:gd name="T15" fmla="*/ 2147483646 h 375"/>
              <a:gd name="T16" fmla="*/ 2147483646 w 1077"/>
              <a:gd name="T17" fmla="*/ 2147483646 h 375"/>
              <a:gd name="T18" fmla="*/ 2147483646 w 1077"/>
              <a:gd name="T19" fmla="*/ 2147483646 h 375"/>
              <a:gd name="T20" fmla="*/ 2147483646 w 1077"/>
              <a:gd name="T21" fmla="*/ 2147483646 h 375"/>
              <a:gd name="T22" fmla="*/ 2147483646 w 1077"/>
              <a:gd name="T23" fmla="*/ 2147483646 h 375"/>
              <a:gd name="T24" fmla="*/ 2147483646 w 1077"/>
              <a:gd name="T25" fmla="*/ 2147483646 h 375"/>
              <a:gd name="T26" fmla="*/ 2147483646 w 1077"/>
              <a:gd name="T27" fmla="*/ 2147483646 h 375"/>
              <a:gd name="T28" fmla="*/ 2147483646 w 1077"/>
              <a:gd name="T29" fmla="*/ 2147483646 h 375"/>
              <a:gd name="T30" fmla="*/ 2147483646 w 1077"/>
              <a:gd name="T31" fmla="*/ 2147483646 h 375"/>
              <a:gd name="T32" fmla="*/ 2147483646 w 1077"/>
              <a:gd name="T33" fmla="*/ 2147483646 h 375"/>
              <a:gd name="T34" fmla="*/ 2147483646 w 1077"/>
              <a:gd name="T35" fmla="*/ 0 h 375"/>
              <a:gd name="T36" fmla="*/ 2147483646 w 1077"/>
              <a:gd name="T37" fmla="*/ 2147483646 h 375"/>
              <a:gd name="T38" fmla="*/ 2147483646 w 1077"/>
              <a:gd name="T39" fmla="*/ 2147483646 h 375"/>
              <a:gd name="T40" fmla="*/ 2147483646 w 1077"/>
              <a:gd name="T41" fmla="*/ 2147483646 h 375"/>
              <a:gd name="T42" fmla="*/ 2147483646 w 1077"/>
              <a:gd name="T43" fmla="*/ 2147483646 h 375"/>
              <a:gd name="T44" fmla="*/ 2147483646 w 1077"/>
              <a:gd name="T45" fmla="*/ 2147483646 h 375"/>
              <a:gd name="T46" fmla="*/ 2147483646 w 1077"/>
              <a:gd name="T47" fmla="*/ 2147483646 h 375"/>
              <a:gd name="T48" fmla="*/ 2147483646 w 1077"/>
              <a:gd name="T49" fmla="*/ 2147483646 h 375"/>
              <a:gd name="T50" fmla="*/ 2147483646 w 1077"/>
              <a:gd name="T51" fmla="*/ 2147483646 h 375"/>
              <a:gd name="T52" fmla="*/ 2147483646 w 1077"/>
              <a:gd name="T53" fmla="*/ 2147483646 h 375"/>
              <a:gd name="T54" fmla="*/ 2147483646 w 1077"/>
              <a:gd name="T55" fmla="*/ 2147483646 h 375"/>
              <a:gd name="T56" fmla="*/ 2147483646 w 1077"/>
              <a:gd name="T57" fmla="*/ 2147483646 h 375"/>
              <a:gd name="T58" fmla="*/ 2147483646 w 1077"/>
              <a:gd name="T59" fmla="*/ 2147483646 h 375"/>
              <a:gd name="T60" fmla="*/ 2147483646 w 1077"/>
              <a:gd name="T61" fmla="*/ 2147483646 h 375"/>
              <a:gd name="T62" fmla="*/ 2147483646 w 1077"/>
              <a:gd name="T63" fmla="*/ 2147483646 h 375"/>
              <a:gd name="T64" fmla="*/ 2147483646 w 1077"/>
              <a:gd name="T65" fmla="*/ 2147483646 h 37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077" h="375">
                <a:moveTo>
                  <a:pt x="0" y="366"/>
                </a:moveTo>
                <a:lnTo>
                  <a:pt x="34" y="364"/>
                </a:lnTo>
                <a:lnTo>
                  <a:pt x="93" y="351"/>
                </a:lnTo>
                <a:lnTo>
                  <a:pt x="182" y="346"/>
                </a:lnTo>
                <a:lnTo>
                  <a:pt x="248" y="356"/>
                </a:lnTo>
                <a:lnTo>
                  <a:pt x="321" y="372"/>
                </a:lnTo>
                <a:lnTo>
                  <a:pt x="388" y="370"/>
                </a:lnTo>
                <a:lnTo>
                  <a:pt x="447" y="362"/>
                </a:lnTo>
                <a:lnTo>
                  <a:pt x="498" y="348"/>
                </a:lnTo>
                <a:lnTo>
                  <a:pt x="535" y="331"/>
                </a:lnTo>
                <a:lnTo>
                  <a:pt x="557" y="299"/>
                </a:lnTo>
                <a:lnTo>
                  <a:pt x="572" y="255"/>
                </a:lnTo>
                <a:lnTo>
                  <a:pt x="609" y="193"/>
                </a:lnTo>
                <a:lnTo>
                  <a:pt x="631" y="129"/>
                </a:lnTo>
                <a:lnTo>
                  <a:pt x="646" y="85"/>
                </a:lnTo>
                <a:lnTo>
                  <a:pt x="668" y="49"/>
                </a:lnTo>
                <a:lnTo>
                  <a:pt x="675" y="22"/>
                </a:lnTo>
                <a:lnTo>
                  <a:pt x="698" y="0"/>
                </a:lnTo>
                <a:lnTo>
                  <a:pt x="756" y="36"/>
                </a:lnTo>
                <a:lnTo>
                  <a:pt x="786" y="73"/>
                </a:lnTo>
                <a:lnTo>
                  <a:pt x="816" y="106"/>
                </a:lnTo>
                <a:lnTo>
                  <a:pt x="830" y="149"/>
                </a:lnTo>
                <a:lnTo>
                  <a:pt x="845" y="173"/>
                </a:lnTo>
                <a:lnTo>
                  <a:pt x="860" y="195"/>
                </a:lnTo>
                <a:lnTo>
                  <a:pt x="882" y="228"/>
                </a:lnTo>
                <a:lnTo>
                  <a:pt x="904" y="264"/>
                </a:lnTo>
                <a:lnTo>
                  <a:pt x="926" y="284"/>
                </a:lnTo>
                <a:lnTo>
                  <a:pt x="955" y="299"/>
                </a:lnTo>
                <a:lnTo>
                  <a:pt x="993" y="313"/>
                </a:lnTo>
                <a:lnTo>
                  <a:pt x="1007" y="323"/>
                </a:lnTo>
                <a:lnTo>
                  <a:pt x="1076" y="329"/>
                </a:lnTo>
                <a:lnTo>
                  <a:pt x="1074" y="370"/>
                </a:lnTo>
                <a:lnTo>
                  <a:pt x="11" y="374"/>
                </a:lnTo>
              </a:path>
            </a:pathLst>
          </a:custGeom>
          <a:gradFill rotWithShape="0">
            <a:gsLst>
              <a:gs pos="0">
                <a:srgbClr val="FFFFFF"/>
              </a:gs>
              <a:gs pos="100000">
                <a:srgbClr val="6E0043"/>
              </a:gs>
            </a:gsLst>
            <a:lin ang="0" scaled="1"/>
          </a:gra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446" name="Line 149">
            <a:extLst>
              <a:ext uri="{FF2B5EF4-FFF2-40B4-BE49-F238E27FC236}">
                <a16:creationId xmlns:a16="http://schemas.microsoft.com/office/drawing/2014/main" id="{5AE3897B-1B66-FC4D-BEAD-7FE51CB1E3CA}"/>
              </a:ext>
            </a:extLst>
          </p:cNvPr>
          <p:cNvSpPr>
            <a:spLocks noChangeShapeType="1"/>
          </p:cNvSpPr>
          <p:nvPr/>
        </p:nvSpPr>
        <p:spPr bwMode="auto">
          <a:xfrm>
            <a:off x="5127625" y="1419225"/>
            <a:ext cx="0" cy="1384300"/>
          </a:xfrm>
          <a:prstGeom prst="line">
            <a:avLst/>
          </a:prstGeom>
          <a:noFill/>
          <a:ln w="50799">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47" name="Line 150">
            <a:extLst>
              <a:ext uri="{FF2B5EF4-FFF2-40B4-BE49-F238E27FC236}">
                <a16:creationId xmlns:a16="http://schemas.microsoft.com/office/drawing/2014/main" id="{9C9822C7-54F4-0142-8EF3-45B48FCCBB53}"/>
              </a:ext>
            </a:extLst>
          </p:cNvPr>
          <p:cNvSpPr>
            <a:spLocks noChangeShapeType="1"/>
          </p:cNvSpPr>
          <p:nvPr/>
        </p:nvSpPr>
        <p:spPr bwMode="auto">
          <a:xfrm>
            <a:off x="5467350" y="1420813"/>
            <a:ext cx="0" cy="647700"/>
          </a:xfrm>
          <a:prstGeom prst="line">
            <a:avLst/>
          </a:prstGeom>
          <a:noFill/>
          <a:ln w="50799">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48" name="Line 151">
            <a:extLst>
              <a:ext uri="{FF2B5EF4-FFF2-40B4-BE49-F238E27FC236}">
                <a16:creationId xmlns:a16="http://schemas.microsoft.com/office/drawing/2014/main" id="{C6F08869-827C-824B-A733-06ECE6203C6D}"/>
              </a:ext>
            </a:extLst>
          </p:cNvPr>
          <p:cNvSpPr>
            <a:spLocks noChangeShapeType="1"/>
          </p:cNvSpPr>
          <p:nvPr/>
        </p:nvSpPr>
        <p:spPr bwMode="auto">
          <a:xfrm>
            <a:off x="3049588" y="4979988"/>
            <a:ext cx="0" cy="635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49" name="Line 152">
            <a:extLst>
              <a:ext uri="{FF2B5EF4-FFF2-40B4-BE49-F238E27FC236}">
                <a16:creationId xmlns:a16="http://schemas.microsoft.com/office/drawing/2014/main" id="{291CC9C1-063B-2147-ABBC-5A28C56C791C}"/>
              </a:ext>
            </a:extLst>
          </p:cNvPr>
          <p:cNvSpPr>
            <a:spLocks noChangeShapeType="1"/>
          </p:cNvSpPr>
          <p:nvPr/>
        </p:nvSpPr>
        <p:spPr bwMode="auto">
          <a:xfrm>
            <a:off x="4057650" y="4976813"/>
            <a:ext cx="0" cy="635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50" name="Line 153">
            <a:extLst>
              <a:ext uri="{FF2B5EF4-FFF2-40B4-BE49-F238E27FC236}">
                <a16:creationId xmlns:a16="http://schemas.microsoft.com/office/drawing/2014/main" id="{48296D64-887B-C04D-979F-E68C00AE6AA9}"/>
              </a:ext>
            </a:extLst>
          </p:cNvPr>
          <p:cNvSpPr>
            <a:spLocks noChangeShapeType="1"/>
          </p:cNvSpPr>
          <p:nvPr/>
        </p:nvSpPr>
        <p:spPr bwMode="auto">
          <a:xfrm>
            <a:off x="5067300" y="4976813"/>
            <a:ext cx="0" cy="6350"/>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51" name="Freeform 154">
            <a:extLst>
              <a:ext uri="{FF2B5EF4-FFF2-40B4-BE49-F238E27FC236}">
                <a16:creationId xmlns:a16="http://schemas.microsoft.com/office/drawing/2014/main" id="{FEF4EED8-8439-E44F-A3A7-6460DAEEF752}"/>
              </a:ext>
            </a:extLst>
          </p:cNvPr>
          <p:cNvSpPr>
            <a:spLocks/>
          </p:cNvSpPr>
          <p:nvPr/>
        </p:nvSpPr>
        <p:spPr bwMode="auto">
          <a:xfrm>
            <a:off x="2101850" y="5005388"/>
            <a:ext cx="4259263" cy="714375"/>
          </a:xfrm>
          <a:custGeom>
            <a:avLst/>
            <a:gdLst>
              <a:gd name="T0" fmla="*/ 0 w 2683"/>
              <a:gd name="T1" fmla="*/ 0 h 450"/>
              <a:gd name="T2" fmla="*/ 2147483646 w 2683"/>
              <a:gd name="T3" fmla="*/ 0 h 450"/>
              <a:gd name="T4" fmla="*/ 2147483646 w 2683"/>
              <a:gd name="T5" fmla="*/ 2147483646 h 450"/>
              <a:gd name="T6" fmla="*/ 0 w 2683"/>
              <a:gd name="T7" fmla="*/ 2147483646 h 450"/>
              <a:gd name="T8" fmla="*/ 0 w 2683"/>
              <a:gd name="T9" fmla="*/ 0 h 4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83" h="450">
                <a:moveTo>
                  <a:pt x="0" y="0"/>
                </a:moveTo>
                <a:lnTo>
                  <a:pt x="2682" y="0"/>
                </a:lnTo>
                <a:lnTo>
                  <a:pt x="2682" y="449"/>
                </a:lnTo>
                <a:lnTo>
                  <a:pt x="0" y="449"/>
                </a:lnTo>
                <a:lnTo>
                  <a:pt x="0" y="0"/>
                </a:lnTo>
              </a:path>
            </a:pathLst>
          </a:custGeom>
          <a:solidFill>
            <a:srgbClr val="CECECE"/>
          </a:solidFill>
          <a:ln w="12699"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452" name="Line 155">
            <a:extLst>
              <a:ext uri="{FF2B5EF4-FFF2-40B4-BE49-F238E27FC236}">
                <a16:creationId xmlns:a16="http://schemas.microsoft.com/office/drawing/2014/main" id="{086861A1-ACE0-4640-BD25-126DDF866F13}"/>
              </a:ext>
            </a:extLst>
          </p:cNvPr>
          <p:cNvSpPr>
            <a:spLocks noChangeShapeType="1"/>
          </p:cNvSpPr>
          <p:nvPr/>
        </p:nvSpPr>
        <p:spPr bwMode="auto">
          <a:xfrm>
            <a:off x="3054350" y="5019675"/>
            <a:ext cx="0" cy="793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53" name="Line 156">
            <a:extLst>
              <a:ext uri="{FF2B5EF4-FFF2-40B4-BE49-F238E27FC236}">
                <a16:creationId xmlns:a16="http://schemas.microsoft.com/office/drawing/2014/main" id="{458CFD4A-0391-3E47-9B95-1F158076ECED}"/>
              </a:ext>
            </a:extLst>
          </p:cNvPr>
          <p:cNvSpPr>
            <a:spLocks noChangeShapeType="1"/>
          </p:cNvSpPr>
          <p:nvPr/>
        </p:nvSpPr>
        <p:spPr bwMode="auto">
          <a:xfrm>
            <a:off x="4064000" y="5016500"/>
            <a:ext cx="0" cy="793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54" name="Line 157">
            <a:extLst>
              <a:ext uri="{FF2B5EF4-FFF2-40B4-BE49-F238E27FC236}">
                <a16:creationId xmlns:a16="http://schemas.microsoft.com/office/drawing/2014/main" id="{8D547A22-680A-5445-95D3-D7368361BA9F}"/>
              </a:ext>
            </a:extLst>
          </p:cNvPr>
          <p:cNvSpPr>
            <a:spLocks noChangeShapeType="1"/>
          </p:cNvSpPr>
          <p:nvPr/>
        </p:nvSpPr>
        <p:spPr bwMode="auto">
          <a:xfrm>
            <a:off x="5075238" y="5016500"/>
            <a:ext cx="0" cy="793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55" name="Line 158">
            <a:extLst>
              <a:ext uri="{FF2B5EF4-FFF2-40B4-BE49-F238E27FC236}">
                <a16:creationId xmlns:a16="http://schemas.microsoft.com/office/drawing/2014/main" id="{69FABCC6-F7A0-8746-8735-9E83DC8A80AD}"/>
              </a:ext>
            </a:extLst>
          </p:cNvPr>
          <p:cNvSpPr>
            <a:spLocks noChangeShapeType="1"/>
          </p:cNvSpPr>
          <p:nvPr/>
        </p:nvSpPr>
        <p:spPr bwMode="auto">
          <a:xfrm>
            <a:off x="6086475" y="5011738"/>
            <a:ext cx="0" cy="11112"/>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56" name="Line 159">
            <a:extLst>
              <a:ext uri="{FF2B5EF4-FFF2-40B4-BE49-F238E27FC236}">
                <a16:creationId xmlns:a16="http://schemas.microsoft.com/office/drawing/2014/main" id="{31ECF29B-8943-FA4A-89DD-BA35E52564BF}"/>
              </a:ext>
            </a:extLst>
          </p:cNvPr>
          <p:cNvSpPr>
            <a:spLocks noChangeShapeType="1"/>
          </p:cNvSpPr>
          <p:nvPr/>
        </p:nvSpPr>
        <p:spPr bwMode="auto">
          <a:xfrm>
            <a:off x="2560638" y="5018088"/>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57" name="Line 160">
            <a:extLst>
              <a:ext uri="{FF2B5EF4-FFF2-40B4-BE49-F238E27FC236}">
                <a16:creationId xmlns:a16="http://schemas.microsoft.com/office/drawing/2014/main" id="{ED422035-7C1D-F140-AB8F-542DFC6D6480}"/>
              </a:ext>
            </a:extLst>
          </p:cNvPr>
          <p:cNvSpPr>
            <a:spLocks noChangeShapeType="1"/>
          </p:cNvSpPr>
          <p:nvPr/>
        </p:nvSpPr>
        <p:spPr bwMode="auto">
          <a:xfrm>
            <a:off x="3568700" y="5016500"/>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58" name="Line 161">
            <a:extLst>
              <a:ext uri="{FF2B5EF4-FFF2-40B4-BE49-F238E27FC236}">
                <a16:creationId xmlns:a16="http://schemas.microsoft.com/office/drawing/2014/main" id="{FD46F63B-A232-3842-8AD2-205A92E5E561}"/>
              </a:ext>
            </a:extLst>
          </p:cNvPr>
          <p:cNvSpPr>
            <a:spLocks noChangeShapeType="1"/>
          </p:cNvSpPr>
          <p:nvPr/>
        </p:nvSpPr>
        <p:spPr bwMode="auto">
          <a:xfrm>
            <a:off x="4576763" y="5016500"/>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59" name="Line 162">
            <a:extLst>
              <a:ext uri="{FF2B5EF4-FFF2-40B4-BE49-F238E27FC236}">
                <a16:creationId xmlns:a16="http://schemas.microsoft.com/office/drawing/2014/main" id="{B64F3223-907C-A946-B382-6718116B4847}"/>
              </a:ext>
            </a:extLst>
          </p:cNvPr>
          <p:cNvSpPr>
            <a:spLocks noChangeShapeType="1"/>
          </p:cNvSpPr>
          <p:nvPr/>
        </p:nvSpPr>
        <p:spPr bwMode="auto">
          <a:xfrm>
            <a:off x="5586413" y="5011738"/>
            <a:ext cx="0" cy="317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60" name="Line 163">
            <a:extLst>
              <a:ext uri="{FF2B5EF4-FFF2-40B4-BE49-F238E27FC236}">
                <a16:creationId xmlns:a16="http://schemas.microsoft.com/office/drawing/2014/main" id="{E33EDC69-8C5B-534C-8CFC-91412B3F48BC}"/>
              </a:ext>
            </a:extLst>
          </p:cNvPr>
          <p:cNvSpPr>
            <a:spLocks noChangeShapeType="1"/>
          </p:cNvSpPr>
          <p:nvPr/>
        </p:nvSpPr>
        <p:spPr bwMode="auto">
          <a:xfrm>
            <a:off x="2325688" y="5018088"/>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61" name="Line 164">
            <a:extLst>
              <a:ext uri="{FF2B5EF4-FFF2-40B4-BE49-F238E27FC236}">
                <a16:creationId xmlns:a16="http://schemas.microsoft.com/office/drawing/2014/main" id="{447F1AE7-F622-0148-A41E-1DFD7C81EEAD}"/>
              </a:ext>
            </a:extLst>
          </p:cNvPr>
          <p:cNvSpPr>
            <a:spLocks noChangeShapeType="1"/>
          </p:cNvSpPr>
          <p:nvPr/>
        </p:nvSpPr>
        <p:spPr bwMode="auto">
          <a:xfrm>
            <a:off x="3333750" y="5016500"/>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62" name="Line 165">
            <a:extLst>
              <a:ext uri="{FF2B5EF4-FFF2-40B4-BE49-F238E27FC236}">
                <a16:creationId xmlns:a16="http://schemas.microsoft.com/office/drawing/2014/main" id="{FE7BF7F7-2F9E-5041-8E87-8FAE0C4082C5}"/>
              </a:ext>
            </a:extLst>
          </p:cNvPr>
          <p:cNvSpPr>
            <a:spLocks noChangeShapeType="1"/>
          </p:cNvSpPr>
          <p:nvPr/>
        </p:nvSpPr>
        <p:spPr bwMode="auto">
          <a:xfrm>
            <a:off x="4343400" y="5016500"/>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63" name="Line 166">
            <a:extLst>
              <a:ext uri="{FF2B5EF4-FFF2-40B4-BE49-F238E27FC236}">
                <a16:creationId xmlns:a16="http://schemas.microsoft.com/office/drawing/2014/main" id="{4F5882C9-9B11-0445-B23D-7F9D04872A92}"/>
              </a:ext>
            </a:extLst>
          </p:cNvPr>
          <p:cNvSpPr>
            <a:spLocks noChangeShapeType="1"/>
          </p:cNvSpPr>
          <p:nvPr/>
        </p:nvSpPr>
        <p:spPr bwMode="auto">
          <a:xfrm>
            <a:off x="5351463" y="5011738"/>
            <a:ext cx="0" cy="317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64" name="Line 167">
            <a:extLst>
              <a:ext uri="{FF2B5EF4-FFF2-40B4-BE49-F238E27FC236}">
                <a16:creationId xmlns:a16="http://schemas.microsoft.com/office/drawing/2014/main" id="{54DBA1D8-896C-D04D-8B98-F12574DFE269}"/>
              </a:ext>
            </a:extLst>
          </p:cNvPr>
          <p:cNvSpPr>
            <a:spLocks noChangeShapeType="1"/>
          </p:cNvSpPr>
          <p:nvPr/>
        </p:nvSpPr>
        <p:spPr bwMode="auto">
          <a:xfrm>
            <a:off x="2817813" y="5019675"/>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65" name="Line 168">
            <a:extLst>
              <a:ext uri="{FF2B5EF4-FFF2-40B4-BE49-F238E27FC236}">
                <a16:creationId xmlns:a16="http://schemas.microsoft.com/office/drawing/2014/main" id="{BC584E09-8507-5A4F-88FF-82DD651C48E0}"/>
              </a:ext>
            </a:extLst>
          </p:cNvPr>
          <p:cNvSpPr>
            <a:spLocks noChangeShapeType="1"/>
          </p:cNvSpPr>
          <p:nvPr/>
        </p:nvSpPr>
        <p:spPr bwMode="auto">
          <a:xfrm>
            <a:off x="3827463" y="5018088"/>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66" name="Line 169">
            <a:extLst>
              <a:ext uri="{FF2B5EF4-FFF2-40B4-BE49-F238E27FC236}">
                <a16:creationId xmlns:a16="http://schemas.microsoft.com/office/drawing/2014/main" id="{EC2BE7C8-D78C-9049-A73A-DD8485E67C06}"/>
              </a:ext>
            </a:extLst>
          </p:cNvPr>
          <p:cNvSpPr>
            <a:spLocks noChangeShapeType="1"/>
          </p:cNvSpPr>
          <p:nvPr/>
        </p:nvSpPr>
        <p:spPr bwMode="auto">
          <a:xfrm>
            <a:off x="4837113" y="5018088"/>
            <a:ext cx="0" cy="158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67" name="Line 170">
            <a:extLst>
              <a:ext uri="{FF2B5EF4-FFF2-40B4-BE49-F238E27FC236}">
                <a16:creationId xmlns:a16="http://schemas.microsoft.com/office/drawing/2014/main" id="{6213EB55-F0AA-6241-8F25-6DE8721AD7CD}"/>
              </a:ext>
            </a:extLst>
          </p:cNvPr>
          <p:cNvSpPr>
            <a:spLocks noChangeShapeType="1"/>
          </p:cNvSpPr>
          <p:nvPr/>
        </p:nvSpPr>
        <p:spPr bwMode="auto">
          <a:xfrm>
            <a:off x="5845175" y="5016500"/>
            <a:ext cx="0" cy="1588"/>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68" name="Line 171">
            <a:extLst>
              <a:ext uri="{FF2B5EF4-FFF2-40B4-BE49-F238E27FC236}">
                <a16:creationId xmlns:a16="http://schemas.microsoft.com/office/drawing/2014/main" id="{47AF1B9E-744C-CE41-A78F-BDCEF9DBB6AB}"/>
              </a:ext>
            </a:extLst>
          </p:cNvPr>
          <p:cNvSpPr>
            <a:spLocks noChangeShapeType="1"/>
          </p:cNvSpPr>
          <p:nvPr/>
        </p:nvSpPr>
        <p:spPr bwMode="auto">
          <a:xfrm>
            <a:off x="3054350" y="5707063"/>
            <a:ext cx="0" cy="952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69" name="Line 172">
            <a:extLst>
              <a:ext uri="{FF2B5EF4-FFF2-40B4-BE49-F238E27FC236}">
                <a16:creationId xmlns:a16="http://schemas.microsoft.com/office/drawing/2014/main" id="{9373A1EA-7B8F-214E-966A-F726ABC1D32D}"/>
              </a:ext>
            </a:extLst>
          </p:cNvPr>
          <p:cNvSpPr>
            <a:spLocks noChangeShapeType="1"/>
          </p:cNvSpPr>
          <p:nvPr/>
        </p:nvSpPr>
        <p:spPr bwMode="auto">
          <a:xfrm>
            <a:off x="4064000" y="5703888"/>
            <a:ext cx="0" cy="793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70" name="Line 173">
            <a:extLst>
              <a:ext uri="{FF2B5EF4-FFF2-40B4-BE49-F238E27FC236}">
                <a16:creationId xmlns:a16="http://schemas.microsoft.com/office/drawing/2014/main" id="{1DD529E7-01E7-D04D-9863-22FEEF330C01}"/>
              </a:ext>
            </a:extLst>
          </p:cNvPr>
          <p:cNvSpPr>
            <a:spLocks noChangeShapeType="1"/>
          </p:cNvSpPr>
          <p:nvPr/>
        </p:nvSpPr>
        <p:spPr bwMode="auto">
          <a:xfrm>
            <a:off x="5075238" y="5703888"/>
            <a:ext cx="0" cy="7937"/>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71" name="Line 174">
            <a:extLst>
              <a:ext uri="{FF2B5EF4-FFF2-40B4-BE49-F238E27FC236}">
                <a16:creationId xmlns:a16="http://schemas.microsoft.com/office/drawing/2014/main" id="{77E788BD-086E-7A43-BE84-51248D616621}"/>
              </a:ext>
            </a:extLst>
          </p:cNvPr>
          <p:cNvSpPr>
            <a:spLocks noChangeShapeType="1"/>
          </p:cNvSpPr>
          <p:nvPr/>
        </p:nvSpPr>
        <p:spPr bwMode="auto">
          <a:xfrm>
            <a:off x="6086475" y="5700713"/>
            <a:ext cx="0" cy="9525"/>
          </a:xfrm>
          <a:prstGeom prst="line">
            <a:avLst/>
          </a:prstGeom>
          <a:noFill/>
          <a:ln w="12699">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72" name="Freeform 175">
            <a:extLst>
              <a:ext uri="{FF2B5EF4-FFF2-40B4-BE49-F238E27FC236}">
                <a16:creationId xmlns:a16="http://schemas.microsoft.com/office/drawing/2014/main" id="{95F39F0D-9847-474F-99BF-D87FED6B2A3F}"/>
              </a:ext>
            </a:extLst>
          </p:cNvPr>
          <p:cNvSpPr>
            <a:spLocks/>
          </p:cNvSpPr>
          <p:nvPr/>
        </p:nvSpPr>
        <p:spPr bwMode="auto">
          <a:xfrm>
            <a:off x="3181350" y="5114925"/>
            <a:ext cx="1362075" cy="595313"/>
          </a:xfrm>
          <a:custGeom>
            <a:avLst/>
            <a:gdLst>
              <a:gd name="T0" fmla="*/ 0 w 858"/>
              <a:gd name="T1" fmla="*/ 2147483646 h 375"/>
              <a:gd name="T2" fmla="*/ 2147483646 w 858"/>
              <a:gd name="T3" fmla="*/ 2147483646 h 375"/>
              <a:gd name="T4" fmla="*/ 2147483646 w 858"/>
              <a:gd name="T5" fmla="*/ 2147483646 h 375"/>
              <a:gd name="T6" fmla="*/ 2147483646 w 858"/>
              <a:gd name="T7" fmla="*/ 2147483646 h 375"/>
              <a:gd name="T8" fmla="*/ 2147483646 w 858"/>
              <a:gd name="T9" fmla="*/ 2147483646 h 375"/>
              <a:gd name="T10" fmla="*/ 2147483646 w 858"/>
              <a:gd name="T11" fmla="*/ 2147483646 h 375"/>
              <a:gd name="T12" fmla="*/ 2147483646 w 858"/>
              <a:gd name="T13" fmla="*/ 2147483646 h 375"/>
              <a:gd name="T14" fmla="*/ 2147483646 w 858"/>
              <a:gd name="T15" fmla="*/ 2147483646 h 375"/>
              <a:gd name="T16" fmla="*/ 2147483646 w 858"/>
              <a:gd name="T17" fmla="*/ 2147483646 h 375"/>
              <a:gd name="T18" fmla="*/ 2147483646 w 858"/>
              <a:gd name="T19" fmla="*/ 2147483646 h 375"/>
              <a:gd name="T20" fmla="*/ 2147483646 w 858"/>
              <a:gd name="T21" fmla="*/ 2147483646 h 375"/>
              <a:gd name="T22" fmla="*/ 2147483646 w 858"/>
              <a:gd name="T23" fmla="*/ 2147483646 h 375"/>
              <a:gd name="T24" fmla="*/ 2147483646 w 858"/>
              <a:gd name="T25" fmla="*/ 2147483646 h 375"/>
              <a:gd name="T26" fmla="*/ 2147483646 w 858"/>
              <a:gd name="T27" fmla="*/ 2147483646 h 375"/>
              <a:gd name="T28" fmla="*/ 2147483646 w 858"/>
              <a:gd name="T29" fmla="*/ 2147483646 h 375"/>
              <a:gd name="T30" fmla="*/ 2147483646 w 858"/>
              <a:gd name="T31" fmla="*/ 2147483646 h 375"/>
              <a:gd name="T32" fmla="*/ 2147483646 w 858"/>
              <a:gd name="T33" fmla="*/ 2147483646 h 375"/>
              <a:gd name="T34" fmla="*/ 2147483646 w 858"/>
              <a:gd name="T35" fmla="*/ 0 h 375"/>
              <a:gd name="T36" fmla="*/ 2147483646 w 858"/>
              <a:gd name="T37" fmla="*/ 2147483646 h 375"/>
              <a:gd name="T38" fmla="*/ 2147483646 w 858"/>
              <a:gd name="T39" fmla="*/ 2147483646 h 375"/>
              <a:gd name="T40" fmla="*/ 2147483646 w 858"/>
              <a:gd name="T41" fmla="*/ 2147483646 h 375"/>
              <a:gd name="T42" fmla="*/ 2147483646 w 858"/>
              <a:gd name="T43" fmla="*/ 2147483646 h 375"/>
              <a:gd name="T44" fmla="*/ 2147483646 w 858"/>
              <a:gd name="T45" fmla="*/ 2147483646 h 375"/>
              <a:gd name="T46" fmla="*/ 2147483646 w 858"/>
              <a:gd name="T47" fmla="*/ 2147483646 h 375"/>
              <a:gd name="T48" fmla="*/ 2147483646 w 858"/>
              <a:gd name="T49" fmla="*/ 2147483646 h 375"/>
              <a:gd name="T50" fmla="*/ 2147483646 w 858"/>
              <a:gd name="T51" fmla="*/ 2147483646 h 375"/>
              <a:gd name="T52" fmla="*/ 2147483646 w 858"/>
              <a:gd name="T53" fmla="*/ 2147483646 h 375"/>
              <a:gd name="T54" fmla="*/ 2147483646 w 858"/>
              <a:gd name="T55" fmla="*/ 2147483646 h 375"/>
              <a:gd name="T56" fmla="*/ 2147483646 w 858"/>
              <a:gd name="T57" fmla="*/ 2147483646 h 375"/>
              <a:gd name="T58" fmla="*/ 2147483646 w 858"/>
              <a:gd name="T59" fmla="*/ 2147483646 h 375"/>
              <a:gd name="T60" fmla="*/ 2147483646 w 858"/>
              <a:gd name="T61" fmla="*/ 2147483646 h 375"/>
              <a:gd name="T62" fmla="*/ 2147483646 w 858"/>
              <a:gd name="T63" fmla="*/ 2147483646 h 37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858" h="375">
                <a:moveTo>
                  <a:pt x="0" y="374"/>
                </a:moveTo>
                <a:lnTo>
                  <a:pt x="59" y="363"/>
                </a:lnTo>
                <a:lnTo>
                  <a:pt x="88" y="352"/>
                </a:lnTo>
                <a:lnTo>
                  <a:pt x="133" y="339"/>
                </a:lnTo>
                <a:lnTo>
                  <a:pt x="148" y="325"/>
                </a:lnTo>
                <a:lnTo>
                  <a:pt x="192" y="307"/>
                </a:lnTo>
                <a:lnTo>
                  <a:pt x="236" y="289"/>
                </a:lnTo>
                <a:lnTo>
                  <a:pt x="273" y="269"/>
                </a:lnTo>
                <a:lnTo>
                  <a:pt x="281" y="251"/>
                </a:lnTo>
                <a:lnTo>
                  <a:pt x="296" y="204"/>
                </a:lnTo>
                <a:lnTo>
                  <a:pt x="303" y="152"/>
                </a:lnTo>
                <a:lnTo>
                  <a:pt x="325" y="119"/>
                </a:lnTo>
                <a:lnTo>
                  <a:pt x="340" y="85"/>
                </a:lnTo>
                <a:lnTo>
                  <a:pt x="355" y="55"/>
                </a:lnTo>
                <a:lnTo>
                  <a:pt x="369" y="35"/>
                </a:lnTo>
                <a:lnTo>
                  <a:pt x="392" y="18"/>
                </a:lnTo>
                <a:lnTo>
                  <a:pt x="422" y="6"/>
                </a:lnTo>
                <a:lnTo>
                  <a:pt x="451" y="0"/>
                </a:lnTo>
                <a:lnTo>
                  <a:pt x="473" y="13"/>
                </a:lnTo>
                <a:lnTo>
                  <a:pt x="503" y="42"/>
                </a:lnTo>
                <a:lnTo>
                  <a:pt x="518" y="63"/>
                </a:lnTo>
                <a:lnTo>
                  <a:pt x="532" y="83"/>
                </a:lnTo>
                <a:lnTo>
                  <a:pt x="561" y="125"/>
                </a:lnTo>
                <a:lnTo>
                  <a:pt x="621" y="188"/>
                </a:lnTo>
                <a:lnTo>
                  <a:pt x="650" y="229"/>
                </a:lnTo>
                <a:lnTo>
                  <a:pt x="694" y="267"/>
                </a:lnTo>
                <a:lnTo>
                  <a:pt x="732" y="303"/>
                </a:lnTo>
                <a:lnTo>
                  <a:pt x="746" y="316"/>
                </a:lnTo>
                <a:lnTo>
                  <a:pt x="754" y="325"/>
                </a:lnTo>
                <a:lnTo>
                  <a:pt x="769" y="334"/>
                </a:lnTo>
                <a:lnTo>
                  <a:pt x="812" y="352"/>
                </a:lnTo>
                <a:lnTo>
                  <a:pt x="857" y="370"/>
                </a:lnTo>
              </a:path>
            </a:pathLst>
          </a:custGeom>
          <a:gradFill rotWithShape="0">
            <a:gsLst>
              <a:gs pos="0">
                <a:srgbClr val="FFFFFF"/>
              </a:gs>
              <a:gs pos="100000">
                <a:srgbClr val="618FFD"/>
              </a:gs>
            </a:gsLst>
            <a:lin ang="0" scaled="1"/>
          </a:gra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473" name="Freeform 176">
            <a:extLst>
              <a:ext uri="{FF2B5EF4-FFF2-40B4-BE49-F238E27FC236}">
                <a16:creationId xmlns:a16="http://schemas.microsoft.com/office/drawing/2014/main" id="{3A199ADF-AD8C-8749-B5E1-35C0F20191FA}"/>
              </a:ext>
            </a:extLst>
          </p:cNvPr>
          <p:cNvSpPr>
            <a:spLocks/>
          </p:cNvSpPr>
          <p:nvPr/>
        </p:nvSpPr>
        <p:spPr bwMode="auto">
          <a:xfrm>
            <a:off x="3759200" y="5124450"/>
            <a:ext cx="1209675" cy="595313"/>
          </a:xfrm>
          <a:custGeom>
            <a:avLst/>
            <a:gdLst>
              <a:gd name="T0" fmla="*/ 0 w 762"/>
              <a:gd name="T1" fmla="*/ 2147483646 h 375"/>
              <a:gd name="T2" fmla="*/ 2147483646 w 762"/>
              <a:gd name="T3" fmla="*/ 2147483646 h 375"/>
              <a:gd name="T4" fmla="*/ 2147483646 w 762"/>
              <a:gd name="T5" fmla="*/ 2147483646 h 375"/>
              <a:gd name="T6" fmla="*/ 2147483646 w 762"/>
              <a:gd name="T7" fmla="*/ 2147483646 h 375"/>
              <a:gd name="T8" fmla="*/ 2147483646 w 762"/>
              <a:gd name="T9" fmla="*/ 2147483646 h 375"/>
              <a:gd name="T10" fmla="*/ 2147483646 w 762"/>
              <a:gd name="T11" fmla="*/ 2147483646 h 375"/>
              <a:gd name="T12" fmla="*/ 2147483646 w 762"/>
              <a:gd name="T13" fmla="*/ 2147483646 h 375"/>
              <a:gd name="T14" fmla="*/ 2147483646 w 762"/>
              <a:gd name="T15" fmla="*/ 2147483646 h 375"/>
              <a:gd name="T16" fmla="*/ 2147483646 w 762"/>
              <a:gd name="T17" fmla="*/ 2147483646 h 375"/>
              <a:gd name="T18" fmla="*/ 2147483646 w 762"/>
              <a:gd name="T19" fmla="*/ 2147483646 h 375"/>
              <a:gd name="T20" fmla="*/ 2147483646 w 762"/>
              <a:gd name="T21" fmla="*/ 2147483646 h 375"/>
              <a:gd name="T22" fmla="*/ 2147483646 w 762"/>
              <a:gd name="T23" fmla="*/ 2147483646 h 375"/>
              <a:gd name="T24" fmla="*/ 2147483646 w 762"/>
              <a:gd name="T25" fmla="*/ 2147483646 h 375"/>
              <a:gd name="T26" fmla="*/ 2147483646 w 762"/>
              <a:gd name="T27" fmla="*/ 0 h 375"/>
              <a:gd name="T28" fmla="*/ 2147483646 w 762"/>
              <a:gd name="T29" fmla="*/ 2147483646 h 375"/>
              <a:gd name="T30" fmla="*/ 2147483646 w 762"/>
              <a:gd name="T31" fmla="*/ 2147483646 h 375"/>
              <a:gd name="T32" fmla="*/ 2147483646 w 762"/>
              <a:gd name="T33" fmla="*/ 2147483646 h 375"/>
              <a:gd name="T34" fmla="*/ 2147483646 w 762"/>
              <a:gd name="T35" fmla="*/ 2147483646 h 375"/>
              <a:gd name="T36" fmla="*/ 2147483646 w 762"/>
              <a:gd name="T37" fmla="*/ 2147483646 h 375"/>
              <a:gd name="T38" fmla="*/ 2147483646 w 762"/>
              <a:gd name="T39" fmla="*/ 2147483646 h 375"/>
              <a:gd name="T40" fmla="*/ 2147483646 w 762"/>
              <a:gd name="T41" fmla="*/ 2147483646 h 375"/>
              <a:gd name="T42" fmla="*/ 2147483646 w 762"/>
              <a:gd name="T43" fmla="*/ 2147483646 h 375"/>
              <a:gd name="T44" fmla="*/ 2147483646 w 762"/>
              <a:gd name="T45" fmla="*/ 2147483646 h 375"/>
              <a:gd name="T46" fmla="*/ 2147483646 w 762"/>
              <a:gd name="T47" fmla="*/ 2147483646 h 375"/>
              <a:gd name="T48" fmla="*/ 2147483646 w 762"/>
              <a:gd name="T49" fmla="*/ 2147483646 h 375"/>
              <a:gd name="T50" fmla="*/ 2147483646 w 762"/>
              <a:gd name="T51" fmla="*/ 2147483646 h 375"/>
              <a:gd name="T52" fmla="*/ 2147483646 w 762"/>
              <a:gd name="T53" fmla="*/ 2147483646 h 375"/>
              <a:gd name="T54" fmla="*/ 2147483646 w 762"/>
              <a:gd name="T55" fmla="*/ 2147483646 h 375"/>
              <a:gd name="T56" fmla="*/ 2147483646 w 762"/>
              <a:gd name="T57" fmla="*/ 2147483646 h 37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62" h="375">
                <a:moveTo>
                  <a:pt x="0" y="374"/>
                </a:moveTo>
                <a:lnTo>
                  <a:pt x="59" y="348"/>
                </a:lnTo>
                <a:lnTo>
                  <a:pt x="88" y="340"/>
                </a:lnTo>
                <a:lnTo>
                  <a:pt x="126" y="329"/>
                </a:lnTo>
                <a:lnTo>
                  <a:pt x="155" y="308"/>
                </a:lnTo>
                <a:lnTo>
                  <a:pt x="184" y="275"/>
                </a:lnTo>
                <a:lnTo>
                  <a:pt x="214" y="195"/>
                </a:lnTo>
                <a:lnTo>
                  <a:pt x="228" y="162"/>
                </a:lnTo>
                <a:lnTo>
                  <a:pt x="236" y="106"/>
                </a:lnTo>
                <a:lnTo>
                  <a:pt x="243" y="65"/>
                </a:lnTo>
                <a:lnTo>
                  <a:pt x="243" y="41"/>
                </a:lnTo>
                <a:lnTo>
                  <a:pt x="251" y="18"/>
                </a:lnTo>
                <a:lnTo>
                  <a:pt x="258" y="6"/>
                </a:lnTo>
                <a:lnTo>
                  <a:pt x="281" y="0"/>
                </a:lnTo>
                <a:lnTo>
                  <a:pt x="302" y="5"/>
                </a:lnTo>
                <a:lnTo>
                  <a:pt x="325" y="14"/>
                </a:lnTo>
                <a:lnTo>
                  <a:pt x="347" y="27"/>
                </a:lnTo>
                <a:lnTo>
                  <a:pt x="369" y="55"/>
                </a:lnTo>
                <a:lnTo>
                  <a:pt x="399" y="88"/>
                </a:lnTo>
                <a:lnTo>
                  <a:pt x="428" y="124"/>
                </a:lnTo>
                <a:lnTo>
                  <a:pt x="465" y="171"/>
                </a:lnTo>
                <a:lnTo>
                  <a:pt x="502" y="227"/>
                </a:lnTo>
                <a:lnTo>
                  <a:pt x="540" y="277"/>
                </a:lnTo>
                <a:lnTo>
                  <a:pt x="576" y="310"/>
                </a:lnTo>
                <a:lnTo>
                  <a:pt x="613" y="330"/>
                </a:lnTo>
                <a:lnTo>
                  <a:pt x="643" y="348"/>
                </a:lnTo>
                <a:lnTo>
                  <a:pt x="680" y="357"/>
                </a:lnTo>
                <a:lnTo>
                  <a:pt x="710" y="359"/>
                </a:lnTo>
                <a:lnTo>
                  <a:pt x="761" y="367"/>
                </a:lnTo>
              </a:path>
            </a:pathLst>
          </a:custGeom>
          <a:gradFill rotWithShape="0">
            <a:gsLst>
              <a:gs pos="0">
                <a:srgbClr val="A8ED7F"/>
              </a:gs>
              <a:gs pos="100000">
                <a:srgbClr val="51DC00"/>
              </a:gs>
            </a:gsLst>
            <a:lin ang="0" scaled="1"/>
          </a:gradFill>
          <a:ln>
            <a:noFill/>
          </a:ln>
          <a:effectLst/>
          <a:extLst>
            <a:ext uri="{91240B29-F687-4F45-9708-019B960494DF}">
              <a14:hiddenLine xmlns:a14="http://schemas.microsoft.com/office/drawing/2010/main" w="12699"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474" name="Rectangle 177">
            <a:extLst>
              <a:ext uri="{FF2B5EF4-FFF2-40B4-BE49-F238E27FC236}">
                <a16:creationId xmlns:a16="http://schemas.microsoft.com/office/drawing/2014/main" id="{0569B44F-A955-0D42-9666-500023CA2EC8}"/>
              </a:ext>
            </a:extLst>
          </p:cNvPr>
          <p:cNvSpPr>
            <a:spLocks noChangeArrowheads="1"/>
          </p:cNvSpPr>
          <p:nvPr/>
        </p:nvSpPr>
        <p:spPr bwMode="auto">
          <a:xfrm>
            <a:off x="6626225" y="5178425"/>
            <a:ext cx="841375" cy="44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41275" rIns="82550" bIns="41275">
            <a:spAutoFit/>
          </a:bodyP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t>FITC</a:t>
            </a:r>
          </a:p>
        </p:txBody>
      </p:sp>
      <p:sp>
        <p:nvSpPr>
          <p:cNvPr id="55475" name="Line 178">
            <a:extLst>
              <a:ext uri="{FF2B5EF4-FFF2-40B4-BE49-F238E27FC236}">
                <a16:creationId xmlns:a16="http://schemas.microsoft.com/office/drawing/2014/main" id="{FE74BF4C-4294-E54E-8E10-B21B529EC0B3}"/>
              </a:ext>
            </a:extLst>
          </p:cNvPr>
          <p:cNvSpPr>
            <a:spLocks noChangeShapeType="1"/>
          </p:cNvSpPr>
          <p:nvPr/>
        </p:nvSpPr>
        <p:spPr bwMode="auto">
          <a:xfrm>
            <a:off x="3579813" y="1422400"/>
            <a:ext cx="0" cy="4981575"/>
          </a:xfrm>
          <a:prstGeom prst="line">
            <a:avLst/>
          </a:prstGeom>
          <a:noFill/>
          <a:ln w="50799">
            <a:solidFill>
              <a:srgbClr val="AF7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76" name="Line 179">
            <a:extLst>
              <a:ext uri="{FF2B5EF4-FFF2-40B4-BE49-F238E27FC236}">
                <a16:creationId xmlns:a16="http://schemas.microsoft.com/office/drawing/2014/main" id="{1DAEBC4B-0550-7644-9935-DCBEEB3F6CB4}"/>
              </a:ext>
            </a:extLst>
          </p:cNvPr>
          <p:cNvSpPr>
            <a:spLocks noChangeShapeType="1"/>
          </p:cNvSpPr>
          <p:nvPr/>
        </p:nvSpPr>
        <p:spPr bwMode="auto">
          <a:xfrm>
            <a:off x="3930650" y="1417638"/>
            <a:ext cx="12700" cy="5000625"/>
          </a:xfrm>
          <a:prstGeom prst="line">
            <a:avLst/>
          </a:prstGeom>
          <a:noFill/>
          <a:ln w="50799">
            <a:solidFill>
              <a:srgbClr val="00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77" name="Line 180">
            <a:extLst>
              <a:ext uri="{FF2B5EF4-FFF2-40B4-BE49-F238E27FC236}">
                <a16:creationId xmlns:a16="http://schemas.microsoft.com/office/drawing/2014/main" id="{014F37E7-EF15-3046-93B2-E5FC4E90249F}"/>
              </a:ext>
            </a:extLst>
          </p:cNvPr>
          <p:cNvSpPr>
            <a:spLocks noChangeShapeType="1"/>
          </p:cNvSpPr>
          <p:nvPr/>
        </p:nvSpPr>
        <p:spPr bwMode="auto">
          <a:xfrm>
            <a:off x="4211638" y="1422400"/>
            <a:ext cx="4762" cy="4278313"/>
          </a:xfrm>
          <a:prstGeom prst="line">
            <a:avLst/>
          </a:prstGeom>
          <a:noFill/>
          <a:ln w="50799">
            <a:solidFill>
              <a:srgbClr val="86FFDB"/>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78" name="Line 181">
            <a:extLst>
              <a:ext uri="{FF2B5EF4-FFF2-40B4-BE49-F238E27FC236}">
                <a16:creationId xmlns:a16="http://schemas.microsoft.com/office/drawing/2014/main" id="{D0FA3D55-1CDD-AF43-B207-59391C1DA9C7}"/>
              </a:ext>
            </a:extLst>
          </p:cNvPr>
          <p:cNvSpPr>
            <a:spLocks noChangeShapeType="1"/>
          </p:cNvSpPr>
          <p:nvPr/>
        </p:nvSpPr>
        <p:spPr bwMode="auto">
          <a:xfrm>
            <a:off x="2513013" y="1428750"/>
            <a:ext cx="0" cy="4984750"/>
          </a:xfrm>
          <a:prstGeom prst="line">
            <a:avLst/>
          </a:prstGeom>
          <a:noFill/>
          <a:ln w="50799">
            <a:solidFill>
              <a:srgbClr val="DEC4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79" name="Line 182">
            <a:extLst>
              <a:ext uri="{FF2B5EF4-FFF2-40B4-BE49-F238E27FC236}">
                <a16:creationId xmlns:a16="http://schemas.microsoft.com/office/drawing/2014/main" id="{DD80B609-8C1C-D34A-B59E-E267EE0351A9}"/>
              </a:ext>
            </a:extLst>
          </p:cNvPr>
          <p:cNvSpPr>
            <a:spLocks noChangeShapeType="1"/>
          </p:cNvSpPr>
          <p:nvPr/>
        </p:nvSpPr>
        <p:spPr bwMode="auto">
          <a:xfrm>
            <a:off x="2330450" y="5783263"/>
            <a:ext cx="0" cy="639762"/>
          </a:xfrm>
          <a:prstGeom prst="line">
            <a:avLst/>
          </a:prstGeom>
          <a:noFill/>
          <a:ln w="50799">
            <a:solidFill>
              <a:srgbClr val="D49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55480" name="Group 183">
            <a:extLst>
              <a:ext uri="{FF2B5EF4-FFF2-40B4-BE49-F238E27FC236}">
                <a16:creationId xmlns:a16="http://schemas.microsoft.com/office/drawing/2014/main" id="{285D839E-78DE-1940-9B5A-6298CC3B066B}"/>
              </a:ext>
            </a:extLst>
          </p:cNvPr>
          <p:cNvGrpSpPr>
            <a:grpSpLocks/>
          </p:cNvGrpSpPr>
          <p:nvPr/>
        </p:nvGrpSpPr>
        <p:grpSpPr bwMode="auto">
          <a:xfrm>
            <a:off x="1919288" y="830263"/>
            <a:ext cx="4505325" cy="544512"/>
            <a:chOff x="958" y="196"/>
            <a:chExt cx="2839" cy="343"/>
          </a:xfrm>
        </p:grpSpPr>
        <p:sp>
          <p:nvSpPr>
            <p:cNvPr id="55487" name="Rectangle 184">
              <a:extLst>
                <a:ext uri="{FF2B5EF4-FFF2-40B4-BE49-F238E27FC236}">
                  <a16:creationId xmlns:a16="http://schemas.microsoft.com/office/drawing/2014/main" id="{42E9C3EA-CAD4-D340-968B-8A210C58E8D9}"/>
                </a:ext>
              </a:extLst>
            </p:cNvPr>
            <p:cNvSpPr>
              <a:spLocks noChangeArrowheads="1"/>
            </p:cNvSpPr>
            <p:nvPr/>
          </p:nvSpPr>
          <p:spPr bwMode="auto">
            <a:xfrm>
              <a:off x="2717" y="362"/>
              <a:ext cx="463" cy="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41275" rIns="82550" bIns="41275">
              <a:spAutoFit/>
            </a:bodyP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b="1"/>
                <a:t>600 nm</a:t>
              </a:r>
            </a:p>
          </p:txBody>
        </p:sp>
        <p:grpSp>
          <p:nvGrpSpPr>
            <p:cNvPr id="55488" name="Group 185">
              <a:extLst>
                <a:ext uri="{FF2B5EF4-FFF2-40B4-BE49-F238E27FC236}">
                  <a16:creationId xmlns:a16="http://schemas.microsoft.com/office/drawing/2014/main" id="{0907A87F-A432-5F46-AA35-E7F586CC39BF}"/>
                </a:ext>
              </a:extLst>
            </p:cNvPr>
            <p:cNvGrpSpPr>
              <a:grpSpLocks/>
            </p:cNvGrpSpPr>
            <p:nvPr/>
          </p:nvGrpSpPr>
          <p:grpSpPr bwMode="auto">
            <a:xfrm>
              <a:off x="958" y="196"/>
              <a:ext cx="2839" cy="343"/>
              <a:chOff x="958" y="196"/>
              <a:chExt cx="2839" cy="343"/>
            </a:xfrm>
          </p:grpSpPr>
          <p:sp>
            <p:nvSpPr>
              <p:cNvPr id="55489" name="Rectangle 186">
                <a:extLst>
                  <a:ext uri="{FF2B5EF4-FFF2-40B4-BE49-F238E27FC236}">
                    <a16:creationId xmlns:a16="http://schemas.microsoft.com/office/drawing/2014/main" id="{0C547FF4-3B80-3142-A0F6-0008EA98D7FD}"/>
                  </a:ext>
                </a:extLst>
              </p:cNvPr>
              <p:cNvSpPr>
                <a:spLocks noChangeArrowheads="1"/>
              </p:cNvSpPr>
              <p:nvPr/>
            </p:nvSpPr>
            <p:spPr bwMode="auto">
              <a:xfrm>
                <a:off x="958" y="362"/>
                <a:ext cx="498" cy="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2550" tIns="41275" rIns="82550" bIns="41275">
                <a:spAutoFit/>
              </a:bodyP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b="1"/>
                  <a:t>300 nm</a:t>
                </a:r>
              </a:p>
            </p:txBody>
          </p:sp>
          <p:sp>
            <p:nvSpPr>
              <p:cNvPr id="55490" name="Rectangle 187">
                <a:extLst>
                  <a:ext uri="{FF2B5EF4-FFF2-40B4-BE49-F238E27FC236}">
                    <a16:creationId xmlns:a16="http://schemas.microsoft.com/office/drawing/2014/main" id="{C4328ED5-C200-B94E-AFB6-56792C37EB90}"/>
                  </a:ext>
                </a:extLst>
              </p:cNvPr>
              <p:cNvSpPr>
                <a:spLocks noChangeArrowheads="1"/>
              </p:cNvSpPr>
              <p:nvPr/>
            </p:nvSpPr>
            <p:spPr bwMode="auto">
              <a:xfrm>
                <a:off x="2096" y="362"/>
                <a:ext cx="499" cy="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2550" tIns="41275" rIns="82550" bIns="41275">
                <a:spAutoFit/>
              </a:bodyP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b="1"/>
                  <a:t>500 nm</a:t>
                </a:r>
              </a:p>
            </p:txBody>
          </p:sp>
          <p:sp>
            <p:nvSpPr>
              <p:cNvPr id="55491" name="Rectangle 188">
                <a:extLst>
                  <a:ext uri="{FF2B5EF4-FFF2-40B4-BE49-F238E27FC236}">
                    <a16:creationId xmlns:a16="http://schemas.microsoft.com/office/drawing/2014/main" id="{EECCDAF8-D239-204E-A844-0130260340BF}"/>
                  </a:ext>
                </a:extLst>
              </p:cNvPr>
              <p:cNvSpPr>
                <a:spLocks noChangeArrowheads="1"/>
              </p:cNvSpPr>
              <p:nvPr/>
            </p:nvSpPr>
            <p:spPr bwMode="auto">
              <a:xfrm>
                <a:off x="3334" y="362"/>
                <a:ext cx="463" cy="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550" tIns="41275" rIns="82550" bIns="41275">
                <a:spAutoFit/>
              </a:bodyP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b="1"/>
                  <a:t>700 nm</a:t>
                </a:r>
              </a:p>
            </p:txBody>
          </p:sp>
          <p:sp>
            <p:nvSpPr>
              <p:cNvPr id="55492" name="Rectangle 189">
                <a:extLst>
                  <a:ext uri="{FF2B5EF4-FFF2-40B4-BE49-F238E27FC236}">
                    <a16:creationId xmlns:a16="http://schemas.microsoft.com/office/drawing/2014/main" id="{354C4390-A72B-3A45-9A8C-AC9C3BFB9EED}"/>
                  </a:ext>
                </a:extLst>
              </p:cNvPr>
              <p:cNvSpPr>
                <a:spLocks noChangeArrowheads="1"/>
              </p:cNvSpPr>
              <p:nvPr/>
            </p:nvSpPr>
            <p:spPr bwMode="auto">
              <a:xfrm>
                <a:off x="1473" y="362"/>
                <a:ext cx="498" cy="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2550" tIns="41275" rIns="82550" bIns="41275">
                <a:spAutoFit/>
              </a:bodyP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300" b="1"/>
                  <a:t>400 nm</a:t>
                </a:r>
              </a:p>
            </p:txBody>
          </p:sp>
          <p:sp>
            <p:nvSpPr>
              <p:cNvPr id="55493" name="Rectangle 190">
                <a:extLst>
                  <a:ext uri="{FF2B5EF4-FFF2-40B4-BE49-F238E27FC236}">
                    <a16:creationId xmlns:a16="http://schemas.microsoft.com/office/drawing/2014/main" id="{F05BCAE6-F2A1-864F-A645-93AFF6A025E0}"/>
                  </a:ext>
                </a:extLst>
              </p:cNvPr>
              <p:cNvSpPr>
                <a:spLocks noChangeArrowheads="1"/>
              </p:cNvSpPr>
              <p:nvPr/>
            </p:nvSpPr>
            <p:spPr bwMode="auto">
              <a:xfrm>
                <a:off x="1821" y="196"/>
                <a:ext cx="354" cy="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600" b="1"/>
                  <a:t>457</a:t>
                </a:r>
              </a:p>
            </p:txBody>
          </p:sp>
          <p:sp>
            <p:nvSpPr>
              <p:cNvPr id="55494" name="Rectangle 191">
                <a:extLst>
                  <a:ext uri="{FF2B5EF4-FFF2-40B4-BE49-F238E27FC236}">
                    <a16:creationId xmlns:a16="http://schemas.microsoft.com/office/drawing/2014/main" id="{787DF48F-3A78-294A-BD9B-85179D87F670}"/>
                  </a:ext>
                </a:extLst>
              </p:cNvPr>
              <p:cNvSpPr>
                <a:spLocks noChangeArrowheads="1"/>
              </p:cNvSpPr>
              <p:nvPr/>
            </p:nvSpPr>
            <p:spPr bwMode="auto">
              <a:xfrm>
                <a:off x="1169" y="196"/>
                <a:ext cx="354" cy="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600" b="1" i="1"/>
                  <a:t>350</a:t>
                </a:r>
              </a:p>
            </p:txBody>
          </p:sp>
          <p:sp>
            <p:nvSpPr>
              <p:cNvPr id="55495" name="Rectangle 192">
                <a:extLst>
                  <a:ext uri="{FF2B5EF4-FFF2-40B4-BE49-F238E27FC236}">
                    <a16:creationId xmlns:a16="http://schemas.microsoft.com/office/drawing/2014/main" id="{AE92C9F6-3DB8-EF42-B010-C680D2A25E9A}"/>
                  </a:ext>
                </a:extLst>
              </p:cNvPr>
              <p:cNvSpPr>
                <a:spLocks noChangeArrowheads="1"/>
              </p:cNvSpPr>
              <p:nvPr/>
            </p:nvSpPr>
            <p:spPr bwMode="auto">
              <a:xfrm>
                <a:off x="2341" y="196"/>
                <a:ext cx="354" cy="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600" b="1" i="1"/>
                  <a:t>514</a:t>
                </a:r>
              </a:p>
            </p:txBody>
          </p:sp>
          <p:sp>
            <p:nvSpPr>
              <p:cNvPr id="55496" name="Rectangle 193">
                <a:extLst>
                  <a:ext uri="{FF2B5EF4-FFF2-40B4-BE49-F238E27FC236}">
                    <a16:creationId xmlns:a16="http://schemas.microsoft.com/office/drawing/2014/main" id="{37559CC8-C224-1944-9E56-F42FE4258535}"/>
                  </a:ext>
                </a:extLst>
              </p:cNvPr>
              <p:cNvSpPr>
                <a:spLocks noChangeArrowheads="1"/>
              </p:cNvSpPr>
              <p:nvPr/>
            </p:nvSpPr>
            <p:spPr bwMode="auto">
              <a:xfrm>
                <a:off x="2804" y="196"/>
                <a:ext cx="354" cy="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600" b="1" i="1"/>
                  <a:t>610</a:t>
                </a:r>
              </a:p>
            </p:txBody>
          </p:sp>
          <p:sp>
            <p:nvSpPr>
              <p:cNvPr id="55497" name="Rectangle 194">
                <a:extLst>
                  <a:ext uri="{FF2B5EF4-FFF2-40B4-BE49-F238E27FC236}">
                    <a16:creationId xmlns:a16="http://schemas.microsoft.com/office/drawing/2014/main" id="{827C3204-38E3-494D-B394-49C3CA0B01BA}"/>
                  </a:ext>
                </a:extLst>
              </p:cNvPr>
              <p:cNvSpPr>
                <a:spLocks noChangeArrowheads="1"/>
              </p:cNvSpPr>
              <p:nvPr/>
            </p:nvSpPr>
            <p:spPr bwMode="auto">
              <a:xfrm>
                <a:off x="3101" y="196"/>
                <a:ext cx="354" cy="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600" b="1" i="1"/>
                  <a:t>632</a:t>
                </a:r>
              </a:p>
            </p:txBody>
          </p:sp>
          <p:sp>
            <p:nvSpPr>
              <p:cNvPr id="55498" name="Rectangle 195">
                <a:extLst>
                  <a:ext uri="{FF2B5EF4-FFF2-40B4-BE49-F238E27FC236}">
                    <a16:creationId xmlns:a16="http://schemas.microsoft.com/office/drawing/2014/main" id="{20B2E7F2-2B70-0846-B81F-809C3151ED6B}"/>
                  </a:ext>
                </a:extLst>
              </p:cNvPr>
              <p:cNvSpPr>
                <a:spLocks noChangeArrowheads="1"/>
              </p:cNvSpPr>
              <p:nvPr/>
            </p:nvSpPr>
            <p:spPr bwMode="auto">
              <a:xfrm>
                <a:off x="2061" y="196"/>
                <a:ext cx="354" cy="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600" b="1" i="1"/>
                  <a:t>488</a:t>
                </a:r>
              </a:p>
            </p:txBody>
          </p:sp>
        </p:grpSp>
      </p:grpSp>
      <p:sp>
        <p:nvSpPr>
          <p:cNvPr id="55481" name="Rectangle 196">
            <a:extLst>
              <a:ext uri="{FF2B5EF4-FFF2-40B4-BE49-F238E27FC236}">
                <a16:creationId xmlns:a16="http://schemas.microsoft.com/office/drawing/2014/main" id="{71C7BA3E-FF7E-F542-94CA-4CD93A2CF6E4}"/>
              </a:ext>
            </a:extLst>
          </p:cNvPr>
          <p:cNvSpPr>
            <a:spLocks noChangeArrowheads="1"/>
          </p:cNvSpPr>
          <p:nvPr/>
        </p:nvSpPr>
        <p:spPr bwMode="auto">
          <a:xfrm>
            <a:off x="6400800" y="762000"/>
            <a:ext cx="2925763" cy="393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000" b="1"/>
              <a:t>Common Laser Lines</a:t>
            </a:r>
          </a:p>
        </p:txBody>
      </p:sp>
      <p:sp>
        <p:nvSpPr>
          <p:cNvPr id="55482" name="Line 197">
            <a:extLst>
              <a:ext uri="{FF2B5EF4-FFF2-40B4-BE49-F238E27FC236}">
                <a16:creationId xmlns:a16="http://schemas.microsoft.com/office/drawing/2014/main" id="{7C16397D-B4AC-714B-91E7-898A7F13F222}"/>
              </a:ext>
            </a:extLst>
          </p:cNvPr>
          <p:cNvSpPr>
            <a:spLocks noChangeShapeType="1"/>
          </p:cNvSpPr>
          <p:nvPr/>
        </p:nvSpPr>
        <p:spPr bwMode="auto">
          <a:xfrm flipH="1">
            <a:off x="5799138" y="1019175"/>
            <a:ext cx="633412" cy="0"/>
          </a:xfrm>
          <a:prstGeom prst="line">
            <a:avLst/>
          </a:prstGeom>
          <a:noFill/>
          <a:ln w="19050">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483" name="Line 198">
            <a:extLst>
              <a:ext uri="{FF2B5EF4-FFF2-40B4-BE49-F238E27FC236}">
                <a16:creationId xmlns:a16="http://schemas.microsoft.com/office/drawing/2014/main" id="{103E856E-774C-C242-A511-C3D1960A43B4}"/>
              </a:ext>
            </a:extLst>
          </p:cNvPr>
          <p:cNvSpPr>
            <a:spLocks noChangeShapeType="1"/>
          </p:cNvSpPr>
          <p:nvPr/>
        </p:nvSpPr>
        <p:spPr bwMode="auto">
          <a:xfrm>
            <a:off x="0" y="8382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484" name="Line 200">
            <a:extLst>
              <a:ext uri="{FF2B5EF4-FFF2-40B4-BE49-F238E27FC236}">
                <a16:creationId xmlns:a16="http://schemas.microsoft.com/office/drawing/2014/main" id="{DAC7908D-AEB6-9E47-836E-F49021238524}"/>
              </a:ext>
            </a:extLst>
          </p:cNvPr>
          <p:cNvSpPr>
            <a:spLocks noChangeShapeType="1"/>
          </p:cNvSpPr>
          <p:nvPr/>
        </p:nvSpPr>
        <p:spPr bwMode="auto">
          <a:xfrm>
            <a:off x="0" y="838200"/>
            <a:ext cx="9144000" cy="0"/>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485" name="Text Box 201">
            <a:extLst>
              <a:ext uri="{FF2B5EF4-FFF2-40B4-BE49-F238E27FC236}">
                <a16:creationId xmlns:a16="http://schemas.microsoft.com/office/drawing/2014/main" id="{82C8D81E-18E8-C74C-A0DF-7312FABF9A6D}"/>
              </a:ext>
            </a:extLst>
          </p:cNvPr>
          <p:cNvSpPr txBox="1">
            <a:spLocks noChangeArrowheads="1"/>
          </p:cNvSpPr>
          <p:nvPr/>
        </p:nvSpPr>
        <p:spPr bwMode="auto">
          <a:xfrm>
            <a:off x="1295400" y="5638800"/>
            <a:ext cx="8270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600" b="1" i="1"/>
              <a:t>325nm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Date Placeholder 3">
            <a:extLst>
              <a:ext uri="{FF2B5EF4-FFF2-40B4-BE49-F238E27FC236}">
                <a16:creationId xmlns:a16="http://schemas.microsoft.com/office/drawing/2014/main" id="{D9F05A54-1AD9-B24B-A1C6-E0FD750AE31B}"/>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D97AF62-B93A-6941-8DF1-8F2DB57F096A}" type="datetime12">
              <a:rPr lang="en-US" altLang="en-US" sz="1400" smtClean="0">
                <a:latin typeface="Times New Roman" panose="02020603050405020304" pitchFamily="18" charset="0"/>
              </a:rPr>
              <a:t>5:16 PM</a:t>
            </a:fld>
            <a:endParaRPr lang="en-US" altLang="en-US" sz="1400">
              <a:latin typeface="Times New Roman" panose="02020603050405020304" pitchFamily="18" charset="0"/>
            </a:endParaRPr>
          </a:p>
        </p:txBody>
      </p:sp>
      <p:sp>
        <p:nvSpPr>
          <p:cNvPr id="57346" name="Slide Number Placeholder 5">
            <a:extLst>
              <a:ext uri="{FF2B5EF4-FFF2-40B4-BE49-F238E27FC236}">
                <a16:creationId xmlns:a16="http://schemas.microsoft.com/office/drawing/2014/main" id="{5313073F-53DA-0B4D-AC03-C1B6F394A6C2}"/>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085C5C42-C680-564F-9FC9-28F151B17876}" type="slidenum">
              <a:rPr lang="en-US" altLang="en-US" sz="1400" smtClean="0">
                <a:latin typeface="Times New Roman" panose="02020603050405020304" pitchFamily="18" charset="0"/>
              </a:rPr>
              <a:pPr>
                <a:spcBef>
                  <a:spcPct val="0"/>
                </a:spcBef>
                <a:buFontTx/>
                <a:buNone/>
              </a:pPr>
              <a:t>29</a:t>
            </a:fld>
            <a:endParaRPr lang="en-US" altLang="en-US" sz="1400">
              <a:latin typeface="Times New Roman" panose="02020603050405020304" pitchFamily="18" charset="0"/>
            </a:endParaRPr>
          </a:p>
        </p:txBody>
      </p:sp>
      <p:sp>
        <p:nvSpPr>
          <p:cNvPr id="57347" name="Rectangle 2">
            <a:extLst>
              <a:ext uri="{FF2B5EF4-FFF2-40B4-BE49-F238E27FC236}">
                <a16:creationId xmlns:a16="http://schemas.microsoft.com/office/drawing/2014/main" id="{2AF57C53-94E5-944A-8D8E-D95440FE8EA5}"/>
              </a:ext>
            </a:extLst>
          </p:cNvPr>
          <p:cNvSpPr>
            <a:spLocks noGrp="1" noChangeArrowheads="1"/>
          </p:cNvSpPr>
          <p:nvPr>
            <p:ph type="title"/>
          </p:nvPr>
        </p:nvSpPr>
        <p:spPr>
          <a:xfrm>
            <a:off x="685800" y="152400"/>
            <a:ext cx="7772400" cy="533400"/>
          </a:xfrm>
        </p:spPr>
        <p:txBody>
          <a:bodyPr/>
          <a:lstStyle/>
          <a:p>
            <a:pPr eaLnBrk="1" hangingPunct="1"/>
            <a:r>
              <a:rPr lang="en-US" altLang="en-US"/>
              <a:t>Quenching, Bleaching &amp; Saturation</a:t>
            </a:r>
          </a:p>
        </p:txBody>
      </p:sp>
      <p:sp>
        <p:nvSpPr>
          <p:cNvPr id="57348" name="Rectangle 3">
            <a:extLst>
              <a:ext uri="{FF2B5EF4-FFF2-40B4-BE49-F238E27FC236}">
                <a16:creationId xmlns:a16="http://schemas.microsoft.com/office/drawing/2014/main" id="{55806A1E-61DE-9B43-9C97-4C4D3B7EE804}"/>
              </a:ext>
            </a:extLst>
          </p:cNvPr>
          <p:cNvSpPr>
            <a:spLocks noGrp="1" noChangeArrowheads="1"/>
          </p:cNvSpPr>
          <p:nvPr>
            <p:ph type="body" idx="1"/>
          </p:nvPr>
        </p:nvSpPr>
        <p:spPr>
          <a:xfrm>
            <a:off x="457200" y="1219200"/>
            <a:ext cx="8382000" cy="4114800"/>
          </a:xfrm>
        </p:spPr>
        <p:txBody>
          <a:bodyPr/>
          <a:lstStyle/>
          <a:p>
            <a:pPr eaLnBrk="1" hangingPunct="1"/>
            <a:r>
              <a:rPr lang="en-US" altLang="en-US" sz="2400"/>
              <a:t>Quenching is when excited molecules relax to ground states via nonradiative pathways avoiding fluorescence emission (vibration, collision, intersystem crossing)</a:t>
            </a:r>
          </a:p>
          <a:p>
            <a:pPr eaLnBrk="1" hangingPunct="1"/>
            <a:r>
              <a:rPr lang="en-US" altLang="en-US" sz="2400"/>
              <a:t>Molecular oxygen quenches by increasing the probability of intersystem crossing</a:t>
            </a:r>
          </a:p>
          <a:p>
            <a:pPr eaLnBrk="1" hangingPunct="1"/>
            <a:r>
              <a:rPr lang="en-US" altLang="en-US" sz="2400"/>
              <a:t>Polar solvents such as water generally quench fluorescence by orienting around the exited state dipoles</a:t>
            </a:r>
          </a:p>
          <a:p>
            <a:pPr eaLnBrk="1" hangingPunct="1"/>
            <a:endParaRPr lang="en-US" altLang="en-US" sz="2400"/>
          </a:p>
        </p:txBody>
      </p:sp>
      <p:sp>
        <p:nvSpPr>
          <p:cNvPr id="57349" name="Text Box 4">
            <a:extLst>
              <a:ext uri="{FF2B5EF4-FFF2-40B4-BE49-F238E27FC236}">
                <a16:creationId xmlns:a16="http://schemas.microsoft.com/office/drawing/2014/main" id="{3A5E6B8D-B31E-0848-9F6D-C7D0B6A5FDA2}"/>
              </a:ext>
            </a:extLst>
          </p:cNvPr>
          <p:cNvSpPr txBox="1">
            <a:spLocks noChangeArrowheads="1"/>
          </p:cNvSpPr>
          <p:nvPr/>
        </p:nvSpPr>
        <p:spPr bwMode="auto">
          <a:xfrm>
            <a:off x="6705600" y="5334000"/>
            <a:ext cx="1728788" cy="496888"/>
          </a:xfrm>
          <a:prstGeom prst="rect">
            <a:avLst/>
          </a:prstGeom>
          <a:noFill/>
          <a:ln>
            <a:noFill/>
          </a:ln>
          <a:effectLst/>
          <a:extLst>
            <a:ext uri="{909E8E84-426E-40DD-AFC4-6F175D3DCCD1}">
              <a14:hiddenFill xmlns:a14="http://schemas.microsoft.com/office/drawing/2010/main">
                <a:solidFill>
                  <a:srgbClr val="CCEC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70000"/>
              </a:lnSpc>
              <a:spcBef>
                <a:spcPct val="50000"/>
              </a:spcBef>
              <a:buFontTx/>
              <a:buNone/>
            </a:pPr>
            <a:r>
              <a:rPr lang="en-US" altLang="en-US" sz="1400">
                <a:latin typeface="Times New Roman" panose="02020603050405020304" pitchFamily="18" charset="0"/>
                <a:sym typeface="Symbol" pitchFamily="2" charset="2"/>
              </a:rPr>
              <a:t>3</a:t>
            </a:r>
            <a:r>
              <a:rPr lang="en-US" altLang="en-US" sz="1400" baseline="30000">
                <a:latin typeface="Times New Roman" panose="02020603050405020304" pitchFamily="18" charset="0"/>
                <a:sym typeface="Symbol" pitchFamily="2" charset="2"/>
              </a:rPr>
              <a:t>rd</a:t>
            </a:r>
            <a:r>
              <a:rPr lang="en-US" altLang="en-US" sz="1400">
                <a:latin typeface="Times New Roman" panose="02020603050405020304" pitchFamily="18" charset="0"/>
                <a:sym typeface="Symbol" pitchFamily="2" charset="2"/>
              </a:rPr>
              <a:t> Ed. Shapiro p 90</a:t>
            </a:r>
          </a:p>
          <a:p>
            <a:pPr>
              <a:lnSpc>
                <a:spcPct val="70000"/>
              </a:lnSpc>
              <a:spcBef>
                <a:spcPct val="50000"/>
              </a:spcBef>
              <a:buFontTx/>
              <a:buNone/>
            </a:pPr>
            <a:r>
              <a:rPr lang="en-US" altLang="en-US" sz="1400">
                <a:latin typeface="Times New Roman" panose="02020603050405020304" pitchFamily="18" charset="0"/>
                <a:sym typeface="Symbol" pitchFamily="2" charset="2"/>
              </a:rPr>
              <a:t>4</a:t>
            </a:r>
            <a:r>
              <a:rPr lang="en-US" altLang="en-US" sz="1400" baseline="30000">
                <a:latin typeface="Times New Roman" panose="02020603050405020304" pitchFamily="18" charset="0"/>
                <a:sym typeface="Symbol" pitchFamily="2" charset="2"/>
              </a:rPr>
              <a:t>th</a:t>
            </a:r>
            <a:r>
              <a:rPr lang="en-US" altLang="en-US" sz="1400">
                <a:latin typeface="Times New Roman" panose="02020603050405020304" pitchFamily="18" charset="0"/>
                <a:sym typeface="Symbol" pitchFamily="2" charset="2"/>
              </a:rPr>
              <a:t> Ed. Shapiro p 115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Title 1">
            <a:extLst>
              <a:ext uri="{FF2B5EF4-FFF2-40B4-BE49-F238E27FC236}">
                <a16:creationId xmlns:a16="http://schemas.microsoft.com/office/drawing/2014/main" id="{F254EDDE-932F-D84D-8700-1ADF6F2B6F16}"/>
              </a:ext>
            </a:extLst>
          </p:cNvPr>
          <p:cNvSpPr>
            <a:spLocks noGrp="1" noChangeArrowheads="1"/>
          </p:cNvSpPr>
          <p:nvPr>
            <p:ph type="title"/>
          </p:nvPr>
        </p:nvSpPr>
        <p:spPr>
          <a:xfrm>
            <a:off x="762000" y="0"/>
            <a:ext cx="7772400" cy="762000"/>
          </a:xfrm>
        </p:spPr>
        <p:txBody>
          <a:bodyPr/>
          <a:lstStyle/>
          <a:p>
            <a:r>
              <a:rPr lang="en-US" altLang="en-US" sz="2400"/>
              <a:t>Fluorophores have different absorption properties </a:t>
            </a:r>
          </a:p>
        </p:txBody>
      </p:sp>
      <p:sp>
        <p:nvSpPr>
          <p:cNvPr id="11266" name="Content Placeholder 2">
            <a:extLst>
              <a:ext uri="{FF2B5EF4-FFF2-40B4-BE49-F238E27FC236}">
                <a16:creationId xmlns:a16="http://schemas.microsoft.com/office/drawing/2014/main" id="{B0C5430C-0BAD-904E-8521-EF0A5FF1EE40}"/>
              </a:ext>
            </a:extLst>
          </p:cNvPr>
          <p:cNvSpPr>
            <a:spLocks noGrp="1" noChangeArrowheads="1"/>
          </p:cNvSpPr>
          <p:nvPr>
            <p:ph idx="1"/>
          </p:nvPr>
        </p:nvSpPr>
        <p:spPr/>
        <p:txBody>
          <a:bodyPr/>
          <a:lstStyle/>
          <a:p>
            <a:endParaRPr lang="en-US" altLang="en-US"/>
          </a:p>
        </p:txBody>
      </p:sp>
      <p:sp>
        <p:nvSpPr>
          <p:cNvPr id="11267" name="Date Placeholder 3">
            <a:extLst>
              <a:ext uri="{FF2B5EF4-FFF2-40B4-BE49-F238E27FC236}">
                <a16:creationId xmlns:a16="http://schemas.microsoft.com/office/drawing/2014/main" id="{612B2169-1074-884B-955E-84EE423FBD42}"/>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3F5870A-288A-3447-9252-2630DA2A49F9}" type="datetime12">
              <a:rPr lang="en-US" altLang="en-US" sz="1400" smtClean="0">
                <a:latin typeface="Times New Roman" panose="02020603050405020304" pitchFamily="18" charset="0"/>
              </a:rPr>
              <a:t>5:15 PM</a:t>
            </a:fld>
            <a:endParaRPr lang="en-US" altLang="en-US" sz="1400">
              <a:latin typeface="Times New Roman" panose="02020603050405020304" pitchFamily="18" charset="0"/>
            </a:endParaRPr>
          </a:p>
        </p:txBody>
      </p:sp>
      <p:sp>
        <p:nvSpPr>
          <p:cNvPr id="11269" name="Slide Number Placeholder 5">
            <a:extLst>
              <a:ext uri="{FF2B5EF4-FFF2-40B4-BE49-F238E27FC236}">
                <a16:creationId xmlns:a16="http://schemas.microsoft.com/office/drawing/2014/main" id="{92AA3495-BAE5-DE40-A2E3-95CAE185672E}"/>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9B873CC6-D4B5-E24F-B1EE-BC5DF23874BA}" type="slidenum">
              <a:rPr lang="en-US" altLang="en-US" sz="1400" smtClean="0">
                <a:latin typeface="Times New Roman" panose="02020603050405020304" pitchFamily="18" charset="0"/>
              </a:rPr>
              <a:pPr>
                <a:spcBef>
                  <a:spcPct val="0"/>
                </a:spcBef>
                <a:buFontTx/>
                <a:buNone/>
              </a:pPr>
              <a:t>3</a:t>
            </a:fld>
            <a:endParaRPr lang="en-US" altLang="en-US" sz="1400">
              <a:latin typeface="Times New Roman" panose="02020603050405020304" pitchFamily="18" charset="0"/>
            </a:endParaRPr>
          </a:p>
        </p:txBody>
      </p:sp>
      <p:pic>
        <p:nvPicPr>
          <p:cNvPr id="11270" name="Picture 6">
            <a:extLst>
              <a:ext uri="{FF2B5EF4-FFF2-40B4-BE49-F238E27FC236}">
                <a16:creationId xmlns:a16="http://schemas.microsoft.com/office/drawing/2014/main" id="{3E93B2F8-D61A-6C4C-8EF3-628742151B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0" y="1595438"/>
            <a:ext cx="6286500" cy="2443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1" name="Rectangle 7">
            <a:extLst>
              <a:ext uri="{FF2B5EF4-FFF2-40B4-BE49-F238E27FC236}">
                <a16:creationId xmlns:a16="http://schemas.microsoft.com/office/drawing/2014/main" id="{B64ED213-54C1-A145-B6C7-6AEF8EA83F54}"/>
              </a:ext>
            </a:extLst>
          </p:cNvPr>
          <p:cNvSpPr>
            <a:spLocks noChangeArrowheads="1"/>
          </p:cNvSpPr>
          <p:nvPr/>
        </p:nvSpPr>
        <p:spPr bwMode="auto">
          <a:xfrm>
            <a:off x="133350" y="914400"/>
            <a:ext cx="8839200" cy="75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en-US" altLang="en-US" sz="2400" dirty="0">
                <a:latin typeface="Times New Roman" panose="02020603050405020304" pitchFamily="18" charset="0"/>
              </a:rPr>
              <a:t>The </a:t>
            </a:r>
            <a:r>
              <a:rPr lang="en-US" altLang="en-US" sz="2400" dirty="0">
                <a:solidFill>
                  <a:srgbClr val="FF0000"/>
                </a:solidFill>
                <a:latin typeface="Times New Roman" panose="02020603050405020304" pitchFamily="18" charset="0"/>
              </a:rPr>
              <a:t>structure</a:t>
            </a:r>
            <a:r>
              <a:rPr lang="en-US" altLang="en-US" sz="2400" dirty="0">
                <a:latin typeface="Times New Roman" panose="02020603050405020304" pitchFamily="18" charset="0"/>
              </a:rPr>
              <a:t> of the molecule dictates the likely-hood of absorption of energy to raise the energy state to an excited one</a:t>
            </a:r>
          </a:p>
        </p:txBody>
      </p:sp>
      <p:pic>
        <p:nvPicPr>
          <p:cNvPr id="11272" name="Picture 8">
            <a:extLst>
              <a:ext uri="{FF2B5EF4-FFF2-40B4-BE49-F238E27FC236}">
                <a16:creationId xmlns:a16="http://schemas.microsoft.com/office/drawing/2014/main" id="{BC760656-ED46-0446-8603-C8DAC1D485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40300" y="2139950"/>
            <a:ext cx="2852738"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3" name="Picture 10">
            <a:extLst>
              <a:ext uri="{FF2B5EF4-FFF2-40B4-BE49-F238E27FC236}">
                <a16:creationId xmlns:a16="http://schemas.microsoft.com/office/drawing/2014/main" id="{FAE92B85-F594-034B-AC80-B4B821EDC7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8863" y="3933825"/>
            <a:ext cx="6084887" cy="2395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4" name="Picture 9">
            <a:extLst>
              <a:ext uri="{FF2B5EF4-FFF2-40B4-BE49-F238E27FC236}">
                <a16:creationId xmlns:a16="http://schemas.microsoft.com/office/drawing/2014/main" id="{22705B91-A0CF-FC46-B511-CEFEEC888C9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86400" y="4508500"/>
            <a:ext cx="1316038"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5" name="TextBox 1">
            <a:extLst>
              <a:ext uri="{FF2B5EF4-FFF2-40B4-BE49-F238E27FC236}">
                <a16:creationId xmlns:a16="http://schemas.microsoft.com/office/drawing/2014/main" id="{FD6FF66C-DA97-3344-BBDB-26E26F8CEA5E}"/>
              </a:ext>
            </a:extLst>
          </p:cNvPr>
          <p:cNvSpPr txBox="1">
            <a:spLocks noChangeArrowheads="1"/>
          </p:cNvSpPr>
          <p:nvPr/>
        </p:nvSpPr>
        <p:spPr bwMode="auto">
          <a:xfrm>
            <a:off x="7204075" y="2967038"/>
            <a:ext cx="11223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latin typeface="Times New Roman" panose="02020603050405020304" pitchFamily="18" charset="0"/>
              </a:rPr>
              <a:t>Calcein</a:t>
            </a:r>
          </a:p>
        </p:txBody>
      </p:sp>
      <p:sp>
        <p:nvSpPr>
          <p:cNvPr id="11276" name="TextBox 12">
            <a:extLst>
              <a:ext uri="{FF2B5EF4-FFF2-40B4-BE49-F238E27FC236}">
                <a16:creationId xmlns:a16="http://schemas.microsoft.com/office/drawing/2014/main" id="{C463F93B-EF2C-064D-8A33-B51EC7E3D034}"/>
              </a:ext>
            </a:extLst>
          </p:cNvPr>
          <p:cNvSpPr txBox="1">
            <a:spLocks noChangeArrowheads="1"/>
          </p:cNvSpPr>
          <p:nvPr/>
        </p:nvSpPr>
        <p:spPr bwMode="auto">
          <a:xfrm>
            <a:off x="7200900" y="4703763"/>
            <a:ext cx="8509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latin typeface="Times New Roman" panose="02020603050405020304" pitchFamily="18" charset="0"/>
              </a:rPr>
              <a:t>FITC</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Date Placeholder 3">
            <a:extLst>
              <a:ext uri="{FF2B5EF4-FFF2-40B4-BE49-F238E27FC236}">
                <a16:creationId xmlns:a16="http://schemas.microsoft.com/office/drawing/2014/main" id="{0ACFCD8A-8741-804D-884D-401B9998ED41}"/>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BCB088C-630A-4144-A730-8549B4594D11}" type="datetime12">
              <a:rPr lang="en-US" altLang="en-US" sz="1400" smtClean="0">
                <a:latin typeface="Times New Roman" panose="02020603050405020304" pitchFamily="18" charset="0"/>
              </a:rPr>
              <a:t>5:16 PM</a:t>
            </a:fld>
            <a:endParaRPr lang="en-US" altLang="en-US" sz="1400">
              <a:latin typeface="Times New Roman" panose="02020603050405020304" pitchFamily="18" charset="0"/>
            </a:endParaRPr>
          </a:p>
        </p:txBody>
      </p:sp>
      <p:sp>
        <p:nvSpPr>
          <p:cNvPr id="59394" name="Slide Number Placeholder 5">
            <a:extLst>
              <a:ext uri="{FF2B5EF4-FFF2-40B4-BE49-F238E27FC236}">
                <a16:creationId xmlns:a16="http://schemas.microsoft.com/office/drawing/2014/main" id="{1DBFC27D-6E50-164C-9E6F-FACE0FB47AC7}"/>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5B97FF99-C23F-FA4A-9E99-0C17369E69E2}" type="slidenum">
              <a:rPr lang="en-US" altLang="en-US" sz="1400" smtClean="0">
                <a:latin typeface="Times New Roman" panose="02020603050405020304" pitchFamily="18" charset="0"/>
              </a:rPr>
              <a:pPr>
                <a:spcBef>
                  <a:spcPct val="0"/>
                </a:spcBef>
                <a:buFontTx/>
                <a:buNone/>
              </a:pPr>
              <a:t>30</a:t>
            </a:fld>
            <a:endParaRPr lang="en-US" altLang="en-US" sz="1400">
              <a:latin typeface="Times New Roman" panose="02020603050405020304" pitchFamily="18" charset="0"/>
            </a:endParaRPr>
          </a:p>
        </p:txBody>
      </p:sp>
      <p:sp>
        <p:nvSpPr>
          <p:cNvPr id="59395" name="Rectangle 2">
            <a:extLst>
              <a:ext uri="{FF2B5EF4-FFF2-40B4-BE49-F238E27FC236}">
                <a16:creationId xmlns:a16="http://schemas.microsoft.com/office/drawing/2014/main" id="{4E055E32-0B29-4A4D-9BBF-2D9C09B5E9B5}"/>
              </a:ext>
            </a:extLst>
          </p:cNvPr>
          <p:cNvSpPr>
            <a:spLocks noGrp="1" noChangeArrowheads="1"/>
          </p:cNvSpPr>
          <p:nvPr>
            <p:ph type="title"/>
          </p:nvPr>
        </p:nvSpPr>
        <p:spPr>
          <a:xfrm>
            <a:off x="609600" y="152400"/>
            <a:ext cx="7772400" cy="6096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en-US" altLang="en-US"/>
              <a:t>Photobleaching</a:t>
            </a:r>
          </a:p>
        </p:txBody>
      </p:sp>
      <p:sp>
        <p:nvSpPr>
          <p:cNvPr id="59396" name="Rectangle 3">
            <a:extLst>
              <a:ext uri="{FF2B5EF4-FFF2-40B4-BE49-F238E27FC236}">
                <a16:creationId xmlns:a16="http://schemas.microsoft.com/office/drawing/2014/main" id="{93F77EC4-DE83-3347-9E32-8FD1221E5625}"/>
              </a:ext>
            </a:extLst>
          </p:cNvPr>
          <p:cNvSpPr>
            <a:spLocks noGrp="1" noChangeArrowheads="1"/>
          </p:cNvSpPr>
          <p:nvPr>
            <p:ph type="body" idx="1"/>
          </p:nvPr>
        </p:nvSpPr>
        <p:spPr>
          <a:xfrm>
            <a:off x="762000" y="1143000"/>
            <a:ext cx="8001000" cy="41148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en-US" altLang="en-US" sz="2800"/>
              <a:t>Defined as the </a:t>
            </a:r>
            <a:r>
              <a:rPr lang="en-US" altLang="en-US" sz="2800">
                <a:solidFill>
                  <a:srgbClr val="FF0066"/>
                </a:solidFill>
              </a:rPr>
              <a:t>irreversible destruction</a:t>
            </a:r>
            <a:r>
              <a:rPr lang="en-US" altLang="en-US" sz="2800"/>
              <a:t> of an excited fluorophore </a:t>
            </a:r>
          </a:p>
          <a:p>
            <a:pPr eaLnBrk="1" hangingPunct="1"/>
            <a:r>
              <a:rPr lang="en-US" altLang="en-US" sz="2800"/>
              <a:t>Photobleaching is not a big problem for flow cytometry as long as the time window for excitation is very short (a few hundred microsconds)</a:t>
            </a: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a:extLst>
              <a:ext uri="{FF2B5EF4-FFF2-40B4-BE49-F238E27FC236}">
                <a16:creationId xmlns:a16="http://schemas.microsoft.com/office/drawing/2014/main" id="{7EA30B54-1E20-1F47-A959-2E81AB4D0A15}"/>
              </a:ext>
            </a:extLst>
          </p:cNvPr>
          <p:cNvSpPr>
            <a:spLocks noGrp="1" noChangeArrowheads="1"/>
          </p:cNvSpPr>
          <p:nvPr>
            <p:ph type="title"/>
          </p:nvPr>
        </p:nvSpPr>
        <p:spPr>
          <a:xfrm>
            <a:off x="1141413" y="200025"/>
            <a:ext cx="6908800" cy="561975"/>
          </a:xfrm>
        </p:spPr>
        <p:txBody>
          <a:bodyPr/>
          <a:lstStyle/>
          <a:p>
            <a:r>
              <a:rPr lang="en-US" altLang="en-US" dirty="0">
                <a:ea typeface="ＭＳ Ｐゴシック" panose="020B0600070205080204" pitchFamily="34" charset="-128"/>
              </a:rPr>
              <a:t>Fluorescence</a:t>
            </a:r>
          </a:p>
        </p:txBody>
      </p:sp>
      <p:sp>
        <p:nvSpPr>
          <p:cNvPr id="61442" name="Rectangle 3">
            <a:extLst>
              <a:ext uri="{FF2B5EF4-FFF2-40B4-BE49-F238E27FC236}">
                <a16:creationId xmlns:a16="http://schemas.microsoft.com/office/drawing/2014/main" id="{52DAAEA6-2FC5-E34B-A58C-A344B1678AF6}"/>
              </a:ext>
            </a:extLst>
          </p:cNvPr>
          <p:cNvSpPr>
            <a:spLocks noGrp="1" noChangeArrowheads="1"/>
          </p:cNvSpPr>
          <p:nvPr>
            <p:ph type="body" idx="1"/>
          </p:nvPr>
        </p:nvSpPr>
        <p:spPr/>
        <p:txBody>
          <a:bodyPr/>
          <a:lstStyle/>
          <a:p>
            <a:endParaRPr lang="en-US" altLang="en-US">
              <a:ea typeface="ＭＳ Ｐゴシック" panose="020B0600070205080204" pitchFamily="34" charset="-128"/>
            </a:endParaRPr>
          </a:p>
        </p:txBody>
      </p:sp>
      <p:pic>
        <p:nvPicPr>
          <p:cNvPr id="61443" name="Picture 4" descr="jablonski">
            <a:extLst>
              <a:ext uri="{FF2B5EF4-FFF2-40B4-BE49-F238E27FC236}">
                <a16:creationId xmlns:a16="http://schemas.microsoft.com/office/drawing/2014/main" id="{82F17F5F-AEB1-DB41-8C4B-B21033E5AE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025" y="1663700"/>
            <a:ext cx="8848725" cy="444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4" name="Rectangle 6">
            <a:extLst>
              <a:ext uri="{FF2B5EF4-FFF2-40B4-BE49-F238E27FC236}">
                <a16:creationId xmlns:a16="http://schemas.microsoft.com/office/drawing/2014/main" id="{BA290146-62F3-DC40-AF97-52431744C0C5}"/>
              </a:ext>
            </a:extLst>
          </p:cNvPr>
          <p:cNvSpPr>
            <a:spLocks noChangeArrowheads="1"/>
          </p:cNvSpPr>
          <p:nvPr/>
        </p:nvSpPr>
        <p:spPr bwMode="auto">
          <a:xfrm>
            <a:off x="0" y="1112838"/>
            <a:ext cx="9144000" cy="42862"/>
          </a:xfrm>
          <a:prstGeom prst="rect">
            <a:avLst/>
          </a:prstGeom>
          <a:solidFill>
            <a:schemeClr val="tx1"/>
          </a:solidFill>
          <a:ln w="12699">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endParaRPr lang="en-US" altLang="en-US" sz="2000">
              <a:latin typeface="Times New Roman" panose="02020603050405020304" pitchFamily="18" charset="0"/>
              <a:ea typeface="ＭＳ Ｐゴシック" panose="020B0600070205080204" pitchFamily="34" charset="-128"/>
            </a:endParaRPr>
          </a:p>
        </p:txBody>
      </p:sp>
      <p:sp>
        <p:nvSpPr>
          <p:cNvPr id="2" name="Date Placeholder 1">
            <a:extLst>
              <a:ext uri="{FF2B5EF4-FFF2-40B4-BE49-F238E27FC236}">
                <a16:creationId xmlns:a16="http://schemas.microsoft.com/office/drawing/2014/main" id="{314C3083-3631-034D-8DCD-75C74AE3AA40}"/>
              </a:ext>
            </a:extLst>
          </p:cNvPr>
          <p:cNvSpPr>
            <a:spLocks noGrp="1"/>
          </p:cNvSpPr>
          <p:nvPr>
            <p:ph type="dt" sz="half" idx="10"/>
          </p:nvPr>
        </p:nvSpPr>
        <p:spPr/>
        <p:txBody>
          <a:bodyPr/>
          <a:lstStyle/>
          <a:p>
            <a:pPr>
              <a:defRPr/>
            </a:pPr>
            <a:fld id="{D1E1704C-9CAE-5540-9C4B-36B0D018C604}" type="datetime12">
              <a:rPr lang="en-US" smtClean="0"/>
              <a:t>5:16 PM</a:t>
            </a:fld>
            <a:endParaRPr lang="en-US"/>
          </a:p>
        </p:txBody>
      </p:sp>
      <p:sp>
        <p:nvSpPr>
          <p:cNvPr id="4" name="Slide Number Placeholder 3">
            <a:extLst>
              <a:ext uri="{FF2B5EF4-FFF2-40B4-BE49-F238E27FC236}">
                <a16:creationId xmlns:a16="http://schemas.microsoft.com/office/drawing/2014/main" id="{131BE245-AD5B-1642-BF01-2796602E3FE6}"/>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31</a:t>
            </a:fld>
            <a:endParaRPr lang="en-US" altLang="en-US"/>
          </a:p>
        </p:txBody>
      </p:sp>
      <p:sp>
        <p:nvSpPr>
          <p:cNvPr id="5" name="TextBox 4">
            <a:extLst>
              <a:ext uri="{FF2B5EF4-FFF2-40B4-BE49-F238E27FC236}">
                <a16:creationId xmlns:a16="http://schemas.microsoft.com/office/drawing/2014/main" id="{F5FF61A5-AB54-8C40-825C-C75F23A1B937}"/>
              </a:ext>
            </a:extLst>
          </p:cNvPr>
          <p:cNvSpPr txBox="1"/>
          <p:nvPr/>
        </p:nvSpPr>
        <p:spPr>
          <a:xfrm>
            <a:off x="7565457" y="808522"/>
            <a:ext cx="184731" cy="461665"/>
          </a:xfrm>
          <a:prstGeom prst="rect">
            <a:avLst/>
          </a:prstGeom>
          <a:noFill/>
        </p:spPr>
        <p:txBody>
          <a:bodyPr wrap="none" rtlCol="0">
            <a:spAutoFit/>
          </a:bodyPr>
          <a:lstStyle/>
          <a:p>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Date Placeholder 3">
            <a:extLst>
              <a:ext uri="{FF2B5EF4-FFF2-40B4-BE49-F238E27FC236}">
                <a16:creationId xmlns:a16="http://schemas.microsoft.com/office/drawing/2014/main" id="{01A9D648-AA43-7B48-9F9C-25070DF9DDCC}"/>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439E370-82EE-334E-9482-C2F4BB5E9172}" type="datetime12">
              <a:rPr lang="en-US" altLang="en-US" sz="1400" smtClean="0">
                <a:latin typeface="Times New Roman" panose="02020603050405020304" pitchFamily="18" charset="0"/>
              </a:rPr>
              <a:t>5:16 PM</a:t>
            </a:fld>
            <a:endParaRPr lang="en-US" altLang="en-US" sz="1400">
              <a:latin typeface="Times New Roman" panose="02020603050405020304" pitchFamily="18" charset="0"/>
            </a:endParaRPr>
          </a:p>
        </p:txBody>
      </p:sp>
      <p:sp>
        <p:nvSpPr>
          <p:cNvPr id="63490" name="Slide Number Placeholder 5">
            <a:extLst>
              <a:ext uri="{FF2B5EF4-FFF2-40B4-BE49-F238E27FC236}">
                <a16:creationId xmlns:a16="http://schemas.microsoft.com/office/drawing/2014/main" id="{6146817F-97DD-2A45-BC01-8BDF1B7D00E2}"/>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281E6582-8F3B-8747-838D-9B916EE31FAD}" type="slidenum">
              <a:rPr lang="en-US" altLang="en-US" sz="1400" smtClean="0">
                <a:latin typeface="Times New Roman" panose="02020603050405020304" pitchFamily="18" charset="0"/>
              </a:rPr>
              <a:pPr>
                <a:spcBef>
                  <a:spcPct val="0"/>
                </a:spcBef>
                <a:buFontTx/>
                <a:buNone/>
              </a:pPr>
              <a:t>32</a:t>
            </a:fld>
            <a:endParaRPr lang="en-US" altLang="en-US" sz="1400">
              <a:latin typeface="Times New Roman" panose="02020603050405020304" pitchFamily="18" charset="0"/>
            </a:endParaRPr>
          </a:p>
        </p:txBody>
      </p:sp>
      <p:sp>
        <p:nvSpPr>
          <p:cNvPr id="63491" name="Rectangle 2">
            <a:extLst>
              <a:ext uri="{FF2B5EF4-FFF2-40B4-BE49-F238E27FC236}">
                <a16:creationId xmlns:a16="http://schemas.microsoft.com/office/drawing/2014/main" id="{A65FF85A-EF2D-304E-B6FD-91A959810B09}"/>
              </a:ext>
            </a:extLst>
          </p:cNvPr>
          <p:cNvSpPr>
            <a:spLocks noGrp="1" noChangeArrowheads="1"/>
          </p:cNvSpPr>
          <p:nvPr>
            <p:ph type="title"/>
          </p:nvPr>
        </p:nvSpPr>
        <p:spPr>
          <a:xfrm>
            <a:off x="685800" y="0"/>
            <a:ext cx="7772400" cy="9144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en-US" altLang="en-US"/>
              <a:t>Photobleaching example from microscopy</a:t>
            </a:r>
          </a:p>
        </p:txBody>
      </p:sp>
      <p:sp>
        <p:nvSpPr>
          <p:cNvPr id="41987" name="Rectangle 3">
            <a:extLst>
              <a:ext uri="{FF2B5EF4-FFF2-40B4-BE49-F238E27FC236}">
                <a16:creationId xmlns:a16="http://schemas.microsoft.com/office/drawing/2014/main" id="{502F9AFF-1ABF-FB4C-A536-63E2E80B53E3}"/>
              </a:ext>
            </a:extLst>
          </p:cNvPr>
          <p:cNvSpPr>
            <a:spLocks noGrp="1" noChangeArrowheads="1"/>
          </p:cNvSpPr>
          <p:nvPr>
            <p:ph type="body" idx="1"/>
          </p:nvPr>
        </p:nvSpPr>
        <p:spPr>
          <a:xfrm>
            <a:off x="533400" y="1295400"/>
            <a:ext cx="8229600" cy="4114800"/>
          </a:xfrm>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defRPr/>
            </a:pPr>
            <a:r>
              <a:rPr lang="en-US" sz="2800" b="1">
                <a:solidFill>
                  <a:srgbClr val="00FF00"/>
                </a:solidFill>
                <a:effectLst>
                  <a:outerShdw blurRad="38100" dist="38100" dir="2700000" algn="tl">
                    <a:srgbClr val="C0C0C0"/>
                  </a:outerShdw>
                </a:effectLst>
              </a:rPr>
              <a:t>FITC</a:t>
            </a:r>
            <a:r>
              <a:rPr lang="en-US" sz="2800"/>
              <a:t> - at 4.4 x 10</a:t>
            </a:r>
            <a:r>
              <a:rPr lang="en-US" sz="2800" baseline="30000"/>
              <a:t>23</a:t>
            </a:r>
            <a:r>
              <a:rPr lang="en-US" sz="2800"/>
              <a:t> photons cm</a:t>
            </a:r>
            <a:r>
              <a:rPr lang="en-US" sz="2800" baseline="30000"/>
              <a:t>-2 </a:t>
            </a:r>
            <a:r>
              <a:rPr lang="en-US" sz="2800"/>
              <a:t>sec</a:t>
            </a:r>
            <a:r>
              <a:rPr lang="en-US" sz="2800" baseline="30000"/>
              <a:t>-1 </a:t>
            </a:r>
            <a:r>
              <a:rPr lang="en-US" sz="2800" b="1">
                <a:solidFill>
                  <a:srgbClr val="00FF00"/>
                </a:solidFill>
                <a:effectLst>
                  <a:outerShdw blurRad="38100" dist="38100" dir="2700000" algn="tl">
                    <a:srgbClr val="C0C0C0"/>
                  </a:outerShdw>
                </a:effectLst>
              </a:rPr>
              <a:t>FITC</a:t>
            </a:r>
            <a:r>
              <a:rPr lang="en-US" sz="2800"/>
              <a:t> bleaches with a quantum efficiency Q</a:t>
            </a:r>
            <a:r>
              <a:rPr lang="en-US" sz="2800" baseline="-25000"/>
              <a:t>b</a:t>
            </a:r>
            <a:r>
              <a:rPr lang="en-US" sz="2800"/>
              <a:t> of 3 x 10</a:t>
            </a:r>
            <a:r>
              <a:rPr lang="en-US" sz="2800" baseline="30000"/>
              <a:t>-5</a:t>
            </a:r>
            <a:endParaRPr lang="en-US" sz="2800"/>
          </a:p>
          <a:p>
            <a:pPr eaLnBrk="1" hangingPunct="1">
              <a:defRPr/>
            </a:pPr>
            <a:r>
              <a:rPr lang="en-US" sz="2800"/>
              <a:t>Therefore </a:t>
            </a:r>
            <a:r>
              <a:rPr lang="en-US" sz="2800" b="1">
                <a:solidFill>
                  <a:srgbClr val="00FF00"/>
                </a:solidFill>
                <a:effectLst>
                  <a:outerShdw blurRad="38100" dist="38100" dir="2700000" algn="tl">
                    <a:srgbClr val="C0C0C0"/>
                  </a:outerShdw>
                </a:effectLst>
              </a:rPr>
              <a:t>FITC</a:t>
            </a:r>
            <a:r>
              <a:rPr lang="en-US" sz="2800"/>
              <a:t> would be bleaching with a rate constant of 4.2 x 10</a:t>
            </a:r>
            <a:r>
              <a:rPr lang="en-US" sz="2800" baseline="30000"/>
              <a:t>3</a:t>
            </a:r>
            <a:r>
              <a:rPr lang="en-US" sz="2800"/>
              <a:t> sec</a:t>
            </a:r>
            <a:r>
              <a:rPr lang="en-US" sz="2800" baseline="30000"/>
              <a:t>-1 </a:t>
            </a:r>
            <a:r>
              <a:rPr lang="en-US" sz="2800"/>
              <a:t>so 37% of the molecules would remain after 240 </a:t>
            </a:r>
            <a:r>
              <a:rPr lang="en-US" sz="2800">
                <a:latin typeface="Symbol" pitchFamily="18" charset="2"/>
              </a:rPr>
              <a:t></a:t>
            </a:r>
            <a:r>
              <a:rPr lang="en-US" sz="2800"/>
              <a:t>sec of irradiation.</a:t>
            </a:r>
          </a:p>
          <a:p>
            <a:pPr eaLnBrk="1" hangingPunct="1">
              <a:defRPr/>
            </a:pPr>
            <a:r>
              <a:rPr lang="en-US" sz="2800"/>
              <a:t>In a single plane, 16 scans would cause 6-50% bleaching</a:t>
            </a: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Date Placeholder 3">
            <a:extLst>
              <a:ext uri="{FF2B5EF4-FFF2-40B4-BE49-F238E27FC236}">
                <a16:creationId xmlns:a16="http://schemas.microsoft.com/office/drawing/2014/main" id="{0B0ABDAB-B545-0544-A27F-3AE6BF924DA0}"/>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8DAEF8A-9105-DE43-AB1C-A1CBF9982430}" type="datetime12">
              <a:rPr lang="en-US" altLang="en-US" sz="1400" smtClean="0">
                <a:latin typeface="Times New Roman" panose="02020603050405020304" pitchFamily="18" charset="0"/>
              </a:rPr>
              <a:t>5:16 PM</a:t>
            </a:fld>
            <a:endParaRPr lang="en-US" altLang="en-US" sz="1400">
              <a:latin typeface="Times New Roman" panose="02020603050405020304" pitchFamily="18" charset="0"/>
            </a:endParaRPr>
          </a:p>
        </p:txBody>
      </p:sp>
      <p:sp>
        <p:nvSpPr>
          <p:cNvPr id="65538" name="Slide Number Placeholder 5">
            <a:extLst>
              <a:ext uri="{FF2B5EF4-FFF2-40B4-BE49-F238E27FC236}">
                <a16:creationId xmlns:a16="http://schemas.microsoft.com/office/drawing/2014/main" id="{A1F25E01-A0FE-AF49-8FB4-E031E3489E1A}"/>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9AD8C303-A783-AF41-9746-CF457B6AE80F}" type="slidenum">
              <a:rPr lang="en-US" altLang="en-US" sz="1400" smtClean="0">
                <a:latin typeface="Times New Roman" panose="02020603050405020304" pitchFamily="18" charset="0"/>
              </a:rPr>
              <a:pPr>
                <a:spcBef>
                  <a:spcPct val="0"/>
                </a:spcBef>
                <a:buFontTx/>
                <a:buNone/>
              </a:pPr>
              <a:t>33</a:t>
            </a:fld>
            <a:endParaRPr lang="en-US" altLang="en-US" sz="1400">
              <a:latin typeface="Times New Roman" panose="02020603050405020304" pitchFamily="18" charset="0"/>
            </a:endParaRPr>
          </a:p>
        </p:txBody>
      </p:sp>
      <p:sp>
        <p:nvSpPr>
          <p:cNvPr id="65539" name="Rectangle 2">
            <a:extLst>
              <a:ext uri="{FF2B5EF4-FFF2-40B4-BE49-F238E27FC236}">
                <a16:creationId xmlns:a16="http://schemas.microsoft.com/office/drawing/2014/main" id="{4C7B4858-A6B1-CA48-B2D2-302C0D240D37}"/>
              </a:ext>
            </a:extLst>
          </p:cNvPr>
          <p:cNvSpPr>
            <a:spLocks noGrp="1" noChangeArrowheads="1"/>
          </p:cNvSpPr>
          <p:nvPr>
            <p:ph type="title"/>
          </p:nvPr>
        </p:nvSpPr>
        <p:spPr>
          <a:xfrm>
            <a:off x="1066800" y="0"/>
            <a:ext cx="6934200" cy="9144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en-US" altLang="en-US"/>
              <a:t>Excitation Saturation</a:t>
            </a:r>
          </a:p>
        </p:txBody>
      </p:sp>
      <p:sp>
        <p:nvSpPr>
          <p:cNvPr id="65540" name="Rectangle 3">
            <a:extLst>
              <a:ext uri="{FF2B5EF4-FFF2-40B4-BE49-F238E27FC236}">
                <a16:creationId xmlns:a16="http://schemas.microsoft.com/office/drawing/2014/main" id="{B387320D-951B-AE4A-BDCC-D4291132A873}"/>
              </a:ext>
            </a:extLst>
          </p:cNvPr>
          <p:cNvSpPr>
            <a:spLocks noGrp="1" noChangeArrowheads="1"/>
          </p:cNvSpPr>
          <p:nvPr>
            <p:ph type="body" idx="1"/>
          </p:nvPr>
        </p:nvSpPr>
        <p:spPr>
          <a:xfrm>
            <a:off x="561975" y="1308100"/>
            <a:ext cx="8229600" cy="41148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en-US" altLang="en-US" sz="2000"/>
              <a:t>The </a:t>
            </a:r>
            <a:r>
              <a:rPr lang="en-US" altLang="en-US" sz="2000">
                <a:solidFill>
                  <a:srgbClr val="FF0000"/>
                </a:solidFill>
              </a:rPr>
              <a:t>rate of emission</a:t>
            </a:r>
            <a:r>
              <a:rPr lang="en-US" altLang="en-US" sz="2000"/>
              <a:t> is dependent upon the time the molecule remains within the </a:t>
            </a:r>
            <a:r>
              <a:rPr lang="en-US" altLang="en-US" sz="2000">
                <a:solidFill>
                  <a:srgbClr val="FF0000"/>
                </a:solidFill>
              </a:rPr>
              <a:t>excitation state</a:t>
            </a:r>
            <a:r>
              <a:rPr lang="en-US" altLang="en-US" sz="2000"/>
              <a:t> (the excited state lifetime </a:t>
            </a:r>
            <a:r>
              <a:rPr lang="en-US" altLang="en-US" sz="2000">
                <a:latin typeface="Symbol" pitchFamily="2" charset="2"/>
              </a:rPr>
              <a:t></a:t>
            </a:r>
            <a:r>
              <a:rPr lang="en-US" altLang="en-US" sz="2000" baseline="-25000"/>
              <a:t>f</a:t>
            </a:r>
            <a:r>
              <a:rPr lang="en-US" altLang="en-US" sz="2000"/>
              <a:t>)</a:t>
            </a:r>
          </a:p>
          <a:p>
            <a:pPr eaLnBrk="1" hangingPunct="1"/>
            <a:r>
              <a:rPr lang="en-US" altLang="en-US" sz="2000"/>
              <a:t>Optical </a:t>
            </a:r>
            <a:r>
              <a:rPr lang="en-US" altLang="en-US" sz="2000">
                <a:solidFill>
                  <a:srgbClr val="FF0000"/>
                </a:solidFill>
              </a:rPr>
              <a:t>saturation</a:t>
            </a:r>
            <a:r>
              <a:rPr lang="en-US" altLang="en-US" sz="2000"/>
              <a:t> occurs when  the rate of excitation exceeds the reciprocal of </a:t>
            </a:r>
            <a:r>
              <a:rPr lang="en-US" altLang="en-US" sz="2000">
                <a:latin typeface="Symbol" pitchFamily="2" charset="2"/>
              </a:rPr>
              <a:t></a:t>
            </a:r>
            <a:r>
              <a:rPr lang="en-US" altLang="en-US" sz="2000" baseline="-25000"/>
              <a:t>f</a:t>
            </a:r>
          </a:p>
          <a:p>
            <a:pPr eaLnBrk="1" hangingPunct="1"/>
            <a:r>
              <a:rPr lang="en-US" altLang="en-US" sz="2000"/>
              <a:t>(Microscopy example) In a scanned image of 512 x 768 pixels (400,000 pixels) if scanned in 1 second requires a dwell time per pixel of 2 x 10</a:t>
            </a:r>
            <a:r>
              <a:rPr lang="en-US" altLang="en-US" sz="2000" baseline="30000"/>
              <a:t>-6 </a:t>
            </a:r>
            <a:r>
              <a:rPr lang="en-US" altLang="en-US" sz="2000"/>
              <a:t>sec.</a:t>
            </a:r>
          </a:p>
          <a:p>
            <a:pPr eaLnBrk="1" hangingPunct="1"/>
            <a:r>
              <a:rPr lang="en-US" altLang="en-US" sz="2000"/>
              <a:t>Molecules that remain in the excitation beam for extended periods have higher probability of </a:t>
            </a:r>
            <a:r>
              <a:rPr lang="en-US" altLang="en-US" sz="2000">
                <a:solidFill>
                  <a:srgbClr val="FF0000"/>
                </a:solidFill>
              </a:rPr>
              <a:t>interstate crossings</a:t>
            </a:r>
            <a:r>
              <a:rPr lang="en-US" altLang="en-US" sz="2000"/>
              <a:t> and thus </a:t>
            </a:r>
            <a:r>
              <a:rPr lang="en-US" altLang="en-US" sz="2000">
                <a:solidFill>
                  <a:srgbClr val="FF0000"/>
                </a:solidFill>
              </a:rPr>
              <a:t>phosphorescence – fortunately this rarely happens in flow cytometry</a:t>
            </a:r>
            <a:endParaRPr lang="en-US" altLang="en-US" sz="2000"/>
          </a:p>
          <a:p>
            <a:pPr eaLnBrk="1" hangingPunct="1"/>
            <a:r>
              <a:rPr lang="en-US" altLang="en-US" sz="2000"/>
              <a:t>Usually, </a:t>
            </a:r>
            <a:r>
              <a:rPr lang="en-US" altLang="en-US" sz="2000">
                <a:solidFill>
                  <a:srgbClr val="FF0000"/>
                </a:solidFill>
              </a:rPr>
              <a:t>increasing dye concentration</a:t>
            </a:r>
            <a:r>
              <a:rPr lang="en-US" altLang="en-US" sz="2000"/>
              <a:t> can be the most effective means of </a:t>
            </a:r>
            <a:r>
              <a:rPr lang="en-US" altLang="en-US" sz="2000">
                <a:solidFill>
                  <a:srgbClr val="FF0000"/>
                </a:solidFill>
              </a:rPr>
              <a:t>increasing signal</a:t>
            </a:r>
            <a:r>
              <a:rPr lang="en-US" altLang="en-US" sz="2000"/>
              <a:t> when energy is not the limiting factor (i.e. laser based confocal systems)</a:t>
            </a:r>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Date Placeholder 3">
            <a:extLst>
              <a:ext uri="{FF2B5EF4-FFF2-40B4-BE49-F238E27FC236}">
                <a16:creationId xmlns:a16="http://schemas.microsoft.com/office/drawing/2014/main" id="{BEFEE37E-F715-4A47-991B-8D74BFC1D6E2}"/>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AB12696-5464-5048-8C6E-1355EF18C4B9}" type="datetime12">
              <a:rPr lang="en-US" altLang="en-US" sz="1400" smtClean="0">
                <a:latin typeface="Times New Roman" panose="02020603050405020304" pitchFamily="18" charset="0"/>
              </a:rPr>
              <a:t>5:16 PM</a:t>
            </a:fld>
            <a:endParaRPr lang="en-US" altLang="en-US" sz="1400">
              <a:latin typeface="Times New Roman" panose="02020603050405020304" pitchFamily="18" charset="0"/>
            </a:endParaRPr>
          </a:p>
        </p:txBody>
      </p:sp>
      <p:sp>
        <p:nvSpPr>
          <p:cNvPr id="67586" name="Slide Number Placeholder 5">
            <a:extLst>
              <a:ext uri="{FF2B5EF4-FFF2-40B4-BE49-F238E27FC236}">
                <a16:creationId xmlns:a16="http://schemas.microsoft.com/office/drawing/2014/main" id="{2E6D2B46-DD14-CA43-A4A2-F0679F993F73}"/>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8AD99AE7-CDA6-FB4B-8CE7-2994490AC22C}" type="slidenum">
              <a:rPr lang="en-US" altLang="en-US" sz="1400" smtClean="0">
                <a:latin typeface="Times New Roman" panose="02020603050405020304" pitchFamily="18" charset="0"/>
              </a:rPr>
              <a:pPr>
                <a:spcBef>
                  <a:spcPct val="0"/>
                </a:spcBef>
                <a:buFontTx/>
                <a:buNone/>
              </a:pPr>
              <a:t>34</a:t>
            </a:fld>
            <a:endParaRPr lang="en-US" altLang="en-US" sz="1400">
              <a:latin typeface="Times New Roman" panose="02020603050405020304" pitchFamily="18" charset="0"/>
            </a:endParaRPr>
          </a:p>
        </p:txBody>
      </p:sp>
      <p:sp>
        <p:nvSpPr>
          <p:cNvPr id="67587" name="Rectangle 2">
            <a:extLst>
              <a:ext uri="{FF2B5EF4-FFF2-40B4-BE49-F238E27FC236}">
                <a16:creationId xmlns:a16="http://schemas.microsoft.com/office/drawing/2014/main" id="{A076F375-FA89-B342-BF07-D86AE228A3B7}"/>
              </a:ext>
            </a:extLst>
          </p:cNvPr>
          <p:cNvSpPr>
            <a:spLocks noGrp="1" noChangeArrowheads="1"/>
          </p:cNvSpPr>
          <p:nvPr>
            <p:ph type="title"/>
          </p:nvPr>
        </p:nvSpPr>
        <p:spPr>
          <a:xfrm>
            <a:off x="685800" y="122238"/>
            <a:ext cx="7772400" cy="792162"/>
          </a:xfrm>
        </p:spPr>
        <p:txBody>
          <a:bodyPr/>
          <a:lstStyle/>
          <a:p>
            <a:pPr eaLnBrk="1" hangingPunct="1"/>
            <a:r>
              <a:rPr lang="en-US" altLang="en-US"/>
              <a:t>Phosphorescence</a:t>
            </a:r>
          </a:p>
        </p:txBody>
      </p:sp>
      <p:sp>
        <p:nvSpPr>
          <p:cNvPr id="67588" name="Rectangle 3">
            <a:extLst>
              <a:ext uri="{FF2B5EF4-FFF2-40B4-BE49-F238E27FC236}">
                <a16:creationId xmlns:a16="http://schemas.microsoft.com/office/drawing/2014/main" id="{B7FA23C9-F054-F14D-AF2C-E58E41526F6A}"/>
              </a:ext>
            </a:extLst>
          </p:cNvPr>
          <p:cNvSpPr>
            <a:spLocks noGrp="1" noChangeArrowheads="1"/>
          </p:cNvSpPr>
          <p:nvPr>
            <p:ph type="body" idx="1"/>
          </p:nvPr>
        </p:nvSpPr>
        <p:spPr>
          <a:xfrm>
            <a:off x="138113" y="1230313"/>
            <a:ext cx="8402637" cy="4114800"/>
          </a:xfrm>
        </p:spPr>
        <p:txBody>
          <a:bodyPr/>
          <a:lstStyle/>
          <a:p>
            <a:pPr eaLnBrk="1" hangingPunct="1">
              <a:lnSpc>
                <a:spcPct val="90000"/>
              </a:lnSpc>
            </a:pPr>
            <a:r>
              <a:rPr lang="en-US" altLang="en-US" sz="2400"/>
              <a:t>Following absorption, molecules can relax via a </a:t>
            </a:r>
            <a:r>
              <a:rPr lang="en-US" altLang="en-US" sz="2400">
                <a:solidFill>
                  <a:srgbClr val="FF0000"/>
                </a:solidFill>
              </a:rPr>
              <a:t>non-radiative transition</a:t>
            </a:r>
            <a:r>
              <a:rPr lang="en-US" altLang="en-US" sz="2400"/>
              <a:t> to the T</a:t>
            </a:r>
            <a:r>
              <a:rPr lang="en-US" altLang="en-US" sz="2400" baseline="-25000"/>
              <a:t>1</a:t>
            </a:r>
            <a:r>
              <a:rPr lang="en-US" altLang="en-US" sz="2400"/>
              <a:t> rather than the S</a:t>
            </a:r>
            <a:r>
              <a:rPr lang="en-US" altLang="en-US" sz="2400" baseline="-25000"/>
              <a:t>1 </a:t>
            </a:r>
            <a:r>
              <a:rPr lang="en-US" altLang="en-US" sz="2400"/>
              <a:t>state - this is called an </a:t>
            </a:r>
            <a:r>
              <a:rPr lang="en-US" altLang="en-US" sz="2400">
                <a:solidFill>
                  <a:srgbClr val="FF0000"/>
                </a:solidFill>
              </a:rPr>
              <a:t>intersystem crossing</a:t>
            </a:r>
            <a:endParaRPr lang="en-US" altLang="en-US" sz="2400"/>
          </a:p>
          <a:p>
            <a:pPr eaLnBrk="1" hangingPunct="1">
              <a:lnSpc>
                <a:spcPct val="90000"/>
              </a:lnSpc>
            </a:pPr>
            <a:r>
              <a:rPr lang="en-US" altLang="en-US" sz="2400"/>
              <a:t>While it is forbidden it does happen and has a low probability and takes a longer time - the energy dissipated is called </a:t>
            </a:r>
            <a:r>
              <a:rPr lang="en-US" altLang="en-US" sz="2400">
                <a:solidFill>
                  <a:srgbClr val="FF0000"/>
                </a:solidFill>
              </a:rPr>
              <a:t>phosphorescence</a:t>
            </a:r>
            <a:r>
              <a:rPr lang="en-US" altLang="en-US" sz="2400"/>
              <a:t> </a:t>
            </a:r>
          </a:p>
          <a:p>
            <a:pPr eaLnBrk="1" hangingPunct="1">
              <a:lnSpc>
                <a:spcPct val="90000"/>
              </a:lnSpc>
            </a:pPr>
            <a:r>
              <a:rPr lang="en-US" altLang="en-US" sz="2400"/>
              <a:t>Phosphorescence has a </a:t>
            </a:r>
            <a:r>
              <a:rPr lang="en-US" altLang="en-US" sz="2400">
                <a:solidFill>
                  <a:srgbClr val="FF0000"/>
                </a:solidFill>
              </a:rPr>
              <a:t>longer lifetime</a:t>
            </a:r>
            <a:r>
              <a:rPr lang="en-US" altLang="en-US" sz="2400"/>
              <a:t> than fluorescence (milliseconds rather than femtoseconds)</a:t>
            </a:r>
          </a:p>
          <a:p>
            <a:pPr eaLnBrk="1" hangingPunct="1">
              <a:lnSpc>
                <a:spcPct val="90000"/>
              </a:lnSpc>
            </a:pPr>
            <a:r>
              <a:rPr lang="en-US" altLang="en-US" sz="2400"/>
              <a:t>Phosphorescence generally occurs at longer wavelengths than fluorescence because the energy difference between S</a:t>
            </a:r>
            <a:r>
              <a:rPr lang="en-US" altLang="en-US" sz="2400" baseline="-25000"/>
              <a:t>0</a:t>
            </a:r>
            <a:r>
              <a:rPr lang="en-US" altLang="en-US" sz="2400"/>
              <a:t> and T</a:t>
            </a:r>
            <a:r>
              <a:rPr lang="en-US" altLang="en-US" sz="2400" baseline="-25000"/>
              <a:t>1</a:t>
            </a:r>
            <a:r>
              <a:rPr lang="en-US" altLang="en-US" sz="2400"/>
              <a:t> is lower</a:t>
            </a:r>
          </a:p>
        </p:txBody>
      </p:sp>
      <p:sp>
        <p:nvSpPr>
          <p:cNvPr id="67589" name="Text Box 4">
            <a:extLst>
              <a:ext uri="{FF2B5EF4-FFF2-40B4-BE49-F238E27FC236}">
                <a16:creationId xmlns:a16="http://schemas.microsoft.com/office/drawing/2014/main" id="{D37FD2ED-4FC3-884D-BD5E-D0E66D9A8731}"/>
              </a:ext>
            </a:extLst>
          </p:cNvPr>
          <p:cNvSpPr txBox="1">
            <a:spLocks noChangeArrowheads="1"/>
          </p:cNvSpPr>
          <p:nvPr/>
        </p:nvSpPr>
        <p:spPr bwMode="auto">
          <a:xfrm>
            <a:off x="7086600" y="5562600"/>
            <a:ext cx="1728788" cy="496888"/>
          </a:xfrm>
          <a:prstGeom prst="rect">
            <a:avLst/>
          </a:prstGeom>
          <a:noFill/>
          <a:ln>
            <a:noFill/>
          </a:ln>
          <a:effectLst/>
          <a:extLst>
            <a:ext uri="{909E8E84-426E-40DD-AFC4-6F175D3DCCD1}">
              <a14:hiddenFill xmlns:a14="http://schemas.microsoft.com/office/drawing/2010/main">
                <a:solidFill>
                  <a:srgbClr val="CCEC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70000"/>
              </a:lnSpc>
              <a:spcBef>
                <a:spcPct val="50000"/>
              </a:spcBef>
              <a:buFontTx/>
              <a:buNone/>
            </a:pPr>
            <a:r>
              <a:rPr lang="en-US" altLang="en-US" sz="1400">
                <a:latin typeface="Times New Roman" panose="02020603050405020304" pitchFamily="18" charset="0"/>
                <a:sym typeface="Symbol" pitchFamily="2" charset="2"/>
              </a:rPr>
              <a:t>3</a:t>
            </a:r>
            <a:r>
              <a:rPr lang="en-US" altLang="en-US" sz="1400" baseline="30000">
                <a:latin typeface="Times New Roman" panose="02020603050405020304" pitchFamily="18" charset="0"/>
                <a:sym typeface="Symbol" pitchFamily="2" charset="2"/>
              </a:rPr>
              <a:t>rd</a:t>
            </a:r>
            <a:r>
              <a:rPr lang="en-US" altLang="en-US" sz="1400">
                <a:latin typeface="Times New Roman" panose="02020603050405020304" pitchFamily="18" charset="0"/>
                <a:sym typeface="Symbol" pitchFamily="2" charset="2"/>
              </a:rPr>
              <a:t> Ed Shapiro p 88</a:t>
            </a:r>
          </a:p>
          <a:p>
            <a:pPr>
              <a:lnSpc>
                <a:spcPct val="70000"/>
              </a:lnSpc>
              <a:spcBef>
                <a:spcPct val="50000"/>
              </a:spcBef>
              <a:buFontTx/>
              <a:buNone/>
            </a:pPr>
            <a:r>
              <a:rPr lang="en-US" altLang="en-US" sz="1400">
                <a:latin typeface="Times New Roman" panose="02020603050405020304" pitchFamily="18" charset="0"/>
                <a:sym typeface="Symbol" pitchFamily="2" charset="2"/>
              </a:rPr>
              <a:t>4</a:t>
            </a:r>
            <a:r>
              <a:rPr lang="en-US" altLang="en-US" sz="1400" baseline="30000">
                <a:latin typeface="Times New Roman" panose="02020603050405020304" pitchFamily="18" charset="0"/>
                <a:sym typeface="Symbol" pitchFamily="2" charset="2"/>
              </a:rPr>
              <a:t>th</a:t>
            </a:r>
            <a:r>
              <a:rPr lang="en-US" altLang="en-US" sz="1400">
                <a:latin typeface="Times New Roman" panose="02020603050405020304" pitchFamily="18" charset="0"/>
                <a:sym typeface="Symbol" pitchFamily="2" charset="2"/>
              </a:rPr>
              <a:t> Ed. Shapiro p 113</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Title 1">
            <a:extLst>
              <a:ext uri="{FF2B5EF4-FFF2-40B4-BE49-F238E27FC236}">
                <a16:creationId xmlns:a16="http://schemas.microsoft.com/office/drawing/2014/main" id="{2125B674-ECDA-5146-B471-511AF83D10FE}"/>
              </a:ext>
            </a:extLst>
          </p:cNvPr>
          <p:cNvSpPr>
            <a:spLocks noGrp="1" noChangeArrowheads="1"/>
          </p:cNvSpPr>
          <p:nvPr>
            <p:ph type="title"/>
          </p:nvPr>
        </p:nvSpPr>
        <p:spPr>
          <a:xfrm>
            <a:off x="428625" y="112713"/>
            <a:ext cx="7772400" cy="534987"/>
          </a:xfrm>
        </p:spPr>
        <p:txBody>
          <a:bodyPr/>
          <a:lstStyle/>
          <a:p>
            <a:r>
              <a:rPr lang="en-US" altLang="en-US" sz="2800">
                <a:ea typeface="ＭＳ Ｐゴシック" panose="020B0600070205080204" pitchFamily="34" charset="-128"/>
              </a:rPr>
              <a:t>Fluorochrome excitation and emission spectra</a:t>
            </a:r>
          </a:p>
        </p:txBody>
      </p:sp>
      <p:pic>
        <p:nvPicPr>
          <p:cNvPr id="69634" name="Content Placeholder 3" descr="488 laser bd page.png">
            <a:extLst>
              <a:ext uri="{FF2B5EF4-FFF2-40B4-BE49-F238E27FC236}">
                <a16:creationId xmlns:a16="http://schemas.microsoft.com/office/drawing/2014/main" id="{B8944984-1B93-4D45-A99B-AC4FA24DA46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t="8234" b="8234"/>
          <a:stretch>
            <a:fillRect/>
          </a:stretch>
        </p:blipFill>
        <p:spPr>
          <a:xfrm>
            <a:off x="436563" y="1979613"/>
            <a:ext cx="7772400" cy="4068762"/>
          </a:xfrm>
        </p:spPr>
      </p:pic>
      <p:sp>
        <p:nvSpPr>
          <p:cNvPr id="69635" name="TextBox 9">
            <a:extLst>
              <a:ext uri="{FF2B5EF4-FFF2-40B4-BE49-F238E27FC236}">
                <a16:creationId xmlns:a16="http://schemas.microsoft.com/office/drawing/2014/main" id="{CBF865C4-7190-7843-B5B2-29F535CB1013}"/>
              </a:ext>
            </a:extLst>
          </p:cNvPr>
          <p:cNvSpPr txBox="1">
            <a:spLocks noChangeArrowheads="1"/>
          </p:cNvSpPr>
          <p:nvPr/>
        </p:nvSpPr>
        <p:spPr bwMode="auto">
          <a:xfrm>
            <a:off x="711200" y="1465263"/>
            <a:ext cx="21605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a:latin typeface="Times New Roman" panose="02020603050405020304" pitchFamily="18" charset="0"/>
                <a:ea typeface="ＭＳ Ｐゴシック" panose="020B0600070205080204" pitchFamily="34" charset="-128"/>
              </a:rPr>
              <a:t>Typical fluorchromes</a:t>
            </a:r>
          </a:p>
        </p:txBody>
      </p:sp>
      <p:sp>
        <p:nvSpPr>
          <p:cNvPr id="69636" name="TextBox 10">
            <a:extLst>
              <a:ext uri="{FF2B5EF4-FFF2-40B4-BE49-F238E27FC236}">
                <a16:creationId xmlns:a16="http://schemas.microsoft.com/office/drawing/2014/main" id="{E253F4DA-D1EB-4741-811C-0EB343450DEB}"/>
              </a:ext>
            </a:extLst>
          </p:cNvPr>
          <p:cNvSpPr txBox="1">
            <a:spLocks noChangeArrowheads="1"/>
          </p:cNvSpPr>
          <p:nvPr/>
        </p:nvSpPr>
        <p:spPr bwMode="auto">
          <a:xfrm>
            <a:off x="3206750" y="1495425"/>
            <a:ext cx="6286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600">
                <a:latin typeface="Times New Roman" panose="02020603050405020304" pitchFamily="18" charset="0"/>
                <a:ea typeface="ＭＳ Ｐゴシック" panose="020B0600070205080204" pitchFamily="34" charset="-128"/>
              </a:rPr>
              <a:t>FITC</a:t>
            </a:r>
          </a:p>
        </p:txBody>
      </p:sp>
      <p:sp>
        <p:nvSpPr>
          <p:cNvPr id="69637" name="TextBox 11">
            <a:extLst>
              <a:ext uri="{FF2B5EF4-FFF2-40B4-BE49-F238E27FC236}">
                <a16:creationId xmlns:a16="http://schemas.microsoft.com/office/drawing/2014/main" id="{EE4DA023-C56B-FD4E-873B-BC87F22D1DC2}"/>
              </a:ext>
            </a:extLst>
          </p:cNvPr>
          <p:cNvSpPr txBox="1">
            <a:spLocks noChangeArrowheads="1"/>
          </p:cNvSpPr>
          <p:nvPr/>
        </p:nvSpPr>
        <p:spPr bwMode="auto">
          <a:xfrm>
            <a:off x="4148138" y="1495425"/>
            <a:ext cx="4254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600">
                <a:latin typeface="Times New Roman" panose="02020603050405020304" pitchFamily="18" charset="0"/>
                <a:ea typeface="ＭＳ Ｐゴシック" panose="020B0600070205080204" pitchFamily="34" charset="-128"/>
              </a:rPr>
              <a:t>PE</a:t>
            </a:r>
          </a:p>
        </p:txBody>
      </p:sp>
      <p:sp>
        <p:nvSpPr>
          <p:cNvPr id="69638" name="TextBox 12">
            <a:extLst>
              <a:ext uri="{FF2B5EF4-FFF2-40B4-BE49-F238E27FC236}">
                <a16:creationId xmlns:a16="http://schemas.microsoft.com/office/drawing/2014/main" id="{50A2FDC7-CA95-2940-8A0A-38FF1782C9E2}"/>
              </a:ext>
            </a:extLst>
          </p:cNvPr>
          <p:cNvSpPr txBox="1">
            <a:spLocks noChangeArrowheads="1"/>
          </p:cNvSpPr>
          <p:nvPr/>
        </p:nvSpPr>
        <p:spPr bwMode="auto">
          <a:xfrm>
            <a:off x="5187950" y="1495425"/>
            <a:ext cx="127317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600">
                <a:latin typeface="Times New Roman" panose="02020603050405020304" pitchFamily="18" charset="0"/>
                <a:ea typeface="ＭＳ Ｐゴシック" panose="020B0600070205080204" pitchFamily="34" charset="-128"/>
              </a:rPr>
              <a:t>PerCP-Cy5.5</a:t>
            </a:r>
          </a:p>
        </p:txBody>
      </p:sp>
      <p:sp>
        <p:nvSpPr>
          <p:cNvPr id="69639" name="TextBox 13">
            <a:extLst>
              <a:ext uri="{FF2B5EF4-FFF2-40B4-BE49-F238E27FC236}">
                <a16:creationId xmlns:a16="http://schemas.microsoft.com/office/drawing/2014/main" id="{0BC1255A-4234-294C-9265-70728936EFB8}"/>
              </a:ext>
            </a:extLst>
          </p:cNvPr>
          <p:cNvSpPr txBox="1">
            <a:spLocks noChangeArrowheads="1"/>
          </p:cNvSpPr>
          <p:nvPr/>
        </p:nvSpPr>
        <p:spPr bwMode="auto">
          <a:xfrm>
            <a:off x="6548438" y="1495425"/>
            <a:ext cx="83343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600">
                <a:latin typeface="Times New Roman" panose="02020603050405020304" pitchFamily="18" charset="0"/>
                <a:ea typeface="ＭＳ Ｐゴシック" panose="020B0600070205080204" pitchFamily="34" charset="-128"/>
              </a:rPr>
              <a:t>PE-Cy7</a:t>
            </a:r>
          </a:p>
        </p:txBody>
      </p:sp>
      <p:sp>
        <p:nvSpPr>
          <p:cNvPr id="69640" name="Down Arrow 15">
            <a:extLst>
              <a:ext uri="{FF2B5EF4-FFF2-40B4-BE49-F238E27FC236}">
                <a16:creationId xmlns:a16="http://schemas.microsoft.com/office/drawing/2014/main" id="{1AD3365D-C746-0643-B8AF-C1BFF403156A}"/>
              </a:ext>
            </a:extLst>
          </p:cNvPr>
          <p:cNvSpPr>
            <a:spLocks noChangeArrowheads="1"/>
          </p:cNvSpPr>
          <p:nvPr/>
        </p:nvSpPr>
        <p:spPr bwMode="auto">
          <a:xfrm>
            <a:off x="3516313" y="1803400"/>
            <a:ext cx="222250" cy="709613"/>
          </a:xfrm>
          <a:prstGeom prst="downArrow">
            <a:avLst>
              <a:gd name="adj1" fmla="val 50000"/>
              <a:gd name="adj2" fmla="val 49888"/>
            </a:avLst>
          </a:prstGeom>
          <a:solidFill>
            <a:srgbClr val="1FFF37"/>
          </a:solidFill>
          <a:ln w="9525">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2400">
              <a:latin typeface="Times New Roman" panose="02020603050405020304" pitchFamily="18" charset="0"/>
              <a:ea typeface="ＭＳ Ｐゴシック" panose="020B0600070205080204" pitchFamily="34" charset="-128"/>
            </a:endParaRPr>
          </a:p>
        </p:txBody>
      </p:sp>
      <p:sp>
        <p:nvSpPr>
          <p:cNvPr id="69641" name="Down Arrow 16">
            <a:extLst>
              <a:ext uri="{FF2B5EF4-FFF2-40B4-BE49-F238E27FC236}">
                <a16:creationId xmlns:a16="http://schemas.microsoft.com/office/drawing/2014/main" id="{5EF313F7-B1D1-254E-9A77-B4C2BECDB149}"/>
              </a:ext>
            </a:extLst>
          </p:cNvPr>
          <p:cNvSpPr>
            <a:spLocks noChangeArrowheads="1"/>
          </p:cNvSpPr>
          <p:nvPr/>
        </p:nvSpPr>
        <p:spPr bwMode="auto">
          <a:xfrm>
            <a:off x="4264025" y="1822450"/>
            <a:ext cx="222250" cy="709613"/>
          </a:xfrm>
          <a:prstGeom prst="downArrow">
            <a:avLst>
              <a:gd name="adj1" fmla="val 50000"/>
              <a:gd name="adj2" fmla="val 49888"/>
            </a:avLst>
          </a:prstGeom>
          <a:solidFill>
            <a:srgbClr val="FFFF00"/>
          </a:solidFill>
          <a:ln w="9525">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2400">
              <a:latin typeface="Times New Roman" panose="02020603050405020304" pitchFamily="18" charset="0"/>
              <a:ea typeface="ＭＳ Ｐゴシック" panose="020B0600070205080204" pitchFamily="34" charset="-128"/>
            </a:endParaRPr>
          </a:p>
        </p:txBody>
      </p:sp>
      <p:sp>
        <p:nvSpPr>
          <p:cNvPr id="69642" name="Down Arrow 17">
            <a:extLst>
              <a:ext uri="{FF2B5EF4-FFF2-40B4-BE49-F238E27FC236}">
                <a16:creationId xmlns:a16="http://schemas.microsoft.com/office/drawing/2014/main" id="{18651998-D307-A346-A2D0-9132DF714301}"/>
              </a:ext>
            </a:extLst>
          </p:cNvPr>
          <p:cNvSpPr>
            <a:spLocks noChangeArrowheads="1"/>
          </p:cNvSpPr>
          <p:nvPr/>
        </p:nvSpPr>
        <p:spPr bwMode="auto">
          <a:xfrm>
            <a:off x="5553075" y="1841500"/>
            <a:ext cx="222250" cy="709613"/>
          </a:xfrm>
          <a:prstGeom prst="downArrow">
            <a:avLst>
              <a:gd name="adj1" fmla="val 50000"/>
              <a:gd name="adj2" fmla="val 49888"/>
            </a:avLst>
          </a:prstGeom>
          <a:solidFill>
            <a:srgbClr val="FF0000"/>
          </a:solidFill>
          <a:ln w="9525">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2400">
              <a:latin typeface="Times New Roman" panose="02020603050405020304" pitchFamily="18" charset="0"/>
              <a:ea typeface="ＭＳ Ｐゴシック" panose="020B0600070205080204" pitchFamily="34" charset="-128"/>
            </a:endParaRPr>
          </a:p>
        </p:txBody>
      </p:sp>
      <p:sp>
        <p:nvSpPr>
          <p:cNvPr id="69643" name="Down Arrow 18">
            <a:extLst>
              <a:ext uri="{FF2B5EF4-FFF2-40B4-BE49-F238E27FC236}">
                <a16:creationId xmlns:a16="http://schemas.microsoft.com/office/drawing/2014/main" id="{897C7AA2-AB32-674D-B29C-2494EA8F4430}"/>
              </a:ext>
            </a:extLst>
          </p:cNvPr>
          <p:cNvSpPr>
            <a:spLocks noChangeArrowheads="1"/>
          </p:cNvSpPr>
          <p:nvPr/>
        </p:nvSpPr>
        <p:spPr bwMode="auto">
          <a:xfrm>
            <a:off x="6815138" y="1798638"/>
            <a:ext cx="222250" cy="709612"/>
          </a:xfrm>
          <a:prstGeom prst="downArrow">
            <a:avLst>
              <a:gd name="adj1" fmla="val 50000"/>
              <a:gd name="adj2" fmla="val 49888"/>
            </a:avLst>
          </a:prstGeom>
          <a:solidFill>
            <a:srgbClr val="810000"/>
          </a:solidFill>
          <a:ln w="9525">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2400">
              <a:latin typeface="Times New Roman" panose="02020603050405020304" pitchFamily="18" charset="0"/>
              <a:ea typeface="ＭＳ Ｐゴシック" panose="020B0600070205080204" pitchFamily="34" charset="-128"/>
            </a:endParaRPr>
          </a:p>
        </p:txBody>
      </p:sp>
      <p:sp>
        <p:nvSpPr>
          <p:cNvPr id="69644" name="TextBox 19">
            <a:extLst>
              <a:ext uri="{FF2B5EF4-FFF2-40B4-BE49-F238E27FC236}">
                <a16:creationId xmlns:a16="http://schemas.microsoft.com/office/drawing/2014/main" id="{C5ACBAA4-EAD8-1348-9497-2B9876172A1F}"/>
              </a:ext>
            </a:extLst>
          </p:cNvPr>
          <p:cNvSpPr txBox="1">
            <a:spLocks noChangeArrowheads="1"/>
          </p:cNvSpPr>
          <p:nvPr/>
        </p:nvSpPr>
        <p:spPr bwMode="auto">
          <a:xfrm>
            <a:off x="2174171" y="6200745"/>
            <a:ext cx="5171609" cy="400110"/>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000">
                <a:solidFill>
                  <a:srgbClr val="3366FF"/>
                </a:solidFill>
                <a:latin typeface="Times New Roman" panose="02020603050405020304" pitchFamily="18" charset="0"/>
                <a:ea typeface="ＭＳ Ｐゴシック" panose="020B0600070205080204" pitchFamily="34" charset="-128"/>
              </a:rPr>
              <a:t>http://m.bdbiosciences.com/us/s/spectrumviewer</a:t>
            </a:r>
          </a:p>
        </p:txBody>
      </p:sp>
      <p:sp>
        <p:nvSpPr>
          <p:cNvPr id="2" name="Date Placeholder 1">
            <a:extLst>
              <a:ext uri="{FF2B5EF4-FFF2-40B4-BE49-F238E27FC236}">
                <a16:creationId xmlns:a16="http://schemas.microsoft.com/office/drawing/2014/main" id="{971106BB-9B82-264A-A05A-6552252995A6}"/>
              </a:ext>
            </a:extLst>
          </p:cNvPr>
          <p:cNvSpPr>
            <a:spLocks noGrp="1"/>
          </p:cNvSpPr>
          <p:nvPr>
            <p:ph type="dt" sz="half" idx="10"/>
          </p:nvPr>
        </p:nvSpPr>
        <p:spPr/>
        <p:txBody>
          <a:bodyPr/>
          <a:lstStyle/>
          <a:p>
            <a:pPr>
              <a:defRPr/>
            </a:pPr>
            <a:fld id="{AFE7E8D8-71CA-9744-9BCB-AE85123A4104}" type="datetime12">
              <a:rPr lang="en-US" smtClean="0"/>
              <a:t>5:16 PM</a:t>
            </a:fld>
            <a:endParaRPr lang="en-US"/>
          </a:p>
        </p:txBody>
      </p:sp>
      <p:sp>
        <p:nvSpPr>
          <p:cNvPr id="4" name="Slide Number Placeholder 3">
            <a:extLst>
              <a:ext uri="{FF2B5EF4-FFF2-40B4-BE49-F238E27FC236}">
                <a16:creationId xmlns:a16="http://schemas.microsoft.com/office/drawing/2014/main" id="{D69335DF-0C6F-C247-B993-01A9FDA4ACEB}"/>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35</a:t>
            </a:fld>
            <a:endParaRPr lang="en-US" alt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6FE45B06-8B5F-AF45-9D5F-2AEE57AB6291}"/>
              </a:ext>
            </a:extLst>
          </p:cNvPr>
          <p:cNvSpPr/>
          <p:nvPr/>
        </p:nvSpPr>
        <p:spPr>
          <a:xfrm>
            <a:off x="5715000" y="2592388"/>
            <a:ext cx="2563813" cy="355600"/>
          </a:xfrm>
          <a:prstGeom prst="roundRect">
            <a:avLst/>
          </a:prstGeom>
          <a:solidFill>
            <a:schemeClr val="bg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70658" name="Date Placeholder 3">
            <a:extLst>
              <a:ext uri="{FF2B5EF4-FFF2-40B4-BE49-F238E27FC236}">
                <a16:creationId xmlns:a16="http://schemas.microsoft.com/office/drawing/2014/main" id="{F630C20F-841E-014D-8F5F-40B4C3A0875C}"/>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7A74586-C684-3546-974C-86BCBF88811D}" type="datetime12">
              <a:rPr lang="en-US" altLang="en-US" sz="1400" smtClean="0">
                <a:latin typeface="Times New Roman" panose="02020603050405020304" pitchFamily="18" charset="0"/>
              </a:rPr>
              <a:t>5:16 PM</a:t>
            </a:fld>
            <a:endParaRPr lang="en-US" altLang="en-US" sz="1400">
              <a:latin typeface="Times New Roman" panose="02020603050405020304" pitchFamily="18" charset="0"/>
            </a:endParaRPr>
          </a:p>
        </p:txBody>
      </p:sp>
      <p:sp>
        <p:nvSpPr>
          <p:cNvPr id="70659" name="Slide Number Placeholder 5">
            <a:extLst>
              <a:ext uri="{FF2B5EF4-FFF2-40B4-BE49-F238E27FC236}">
                <a16:creationId xmlns:a16="http://schemas.microsoft.com/office/drawing/2014/main" id="{3407163E-4C52-234E-B24A-499CF0CF5D1F}"/>
              </a:ext>
            </a:extLst>
          </p:cNvPr>
          <p:cNvSpPr>
            <a:spLocks noGrp="1"/>
          </p:cNvSpPr>
          <p:nvPr>
            <p:ph type="sldNum" sz="quarter" idx="11"/>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7E48DDD5-E437-E44A-B10F-78DCA81AD399}" type="slidenum">
              <a:rPr lang="en-US" altLang="en-US" sz="1400" smtClean="0">
                <a:latin typeface="Times New Roman" panose="02020603050405020304" pitchFamily="18" charset="0"/>
              </a:rPr>
              <a:pPr>
                <a:spcBef>
                  <a:spcPct val="0"/>
                </a:spcBef>
                <a:buFontTx/>
                <a:buNone/>
              </a:pPr>
              <a:t>36</a:t>
            </a:fld>
            <a:endParaRPr lang="en-US" altLang="en-US" sz="1400">
              <a:latin typeface="Times New Roman" panose="02020603050405020304" pitchFamily="18" charset="0"/>
            </a:endParaRPr>
          </a:p>
        </p:txBody>
      </p:sp>
      <p:sp>
        <p:nvSpPr>
          <p:cNvPr id="70660" name="Rectangle 2">
            <a:extLst>
              <a:ext uri="{FF2B5EF4-FFF2-40B4-BE49-F238E27FC236}">
                <a16:creationId xmlns:a16="http://schemas.microsoft.com/office/drawing/2014/main" id="{82622AEE-97EC-FF4B-80C8-5B499FB695EE}"/>
              </a:ext>
            </a:extLst>
          </p:cNvPr>
          <p:cNvSpPr>
            <a:spLocks noGrp="1" noChangeArrowheads="1"/>
          </p:cNvSpPr>
          <p:nvPr>
            <p:ph type="title"/>
          </p:nvPr>
        </p:nvSpPr>
        <p:spPr>
          <a:xfrm>
            <a:off x="1066800" y="182563"/>
            <a:ext cx="6908800" cy="731837"/>
          </a:xfrm>
          <a:noFill/>
          <a:extLst>
            <a:ext uri="{91240B29-F687-4F45-9708-019B960494DF}">
              <a14:hiddenLine xmlns:a14="http://schemas.microsoft.com/office/drawing/2010/main" w="12700">
                <a:solidFill>
                  <a:schemeClr val="tx1"/>
                </a:solidFill>
                <a:miter lim="800000"/>
                <a:headEnd/>
                <a:tailEnd/>
              </a14:hiddenLine>
            </a:ext>
          </a:extLst>
        </p:spPr>
        <p:txBody>
          <a:bodyPr lIns="84138" tIns="42862" rIns="84138" bIns="42862"/>
          <a:lstStyle/>
          <a:p>
            <a:pPr defTabSz="841375" eaLnBrk="1" hangingPunct="1"/>
            <a:r>
              <a:rPr lang="en-US" altLang="en-US"/>
              <a:t>Excitation - Emission Peaks</a:t>
            </a:r>
          </a:p>
        </p:txBody>
      </p:sp>
      <p:sp>
        <p:nvSpPr>
          <p:cNvPr id="70661" name="Rectangle 3">
            <a:extLst>
              <a:ext uri="{FF2B5EF4-FFF2-40B4-BE49-F238E27FC236}">
                <a16:creationId xmlns:a16="http://schemas.microsoft.com/office/drawing/2014/main" id="{708C1B19-17D3-6C41-8978-3947026B4B58}"/>
              </a:ext>
            </a:extLst>
          </p:cNvPr>
          <p:cNvSpPr>
            <a:spLocks noChangeArrowheads="1"/>
          </p:cNvSpPr>
          <p:nvPr/>
        </p:nvSpPr>
        <p:spPr bwMode="auto">
          <a:xfrm>
            <a:off x="1239838" y="2506663"/>
            <a:ext cx="4568825" cy="415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250" tIns="47625" rIns="95250" bIns="47625">
            <a:spAutoFit/>
          </a:bodyPr>
          <a:lstStyle>
            <a:lvl1pPr defTabSz="941388">
              <a:spcBef>
                <a:spcPct val="20000"/>
              </a:spcBef>
              <a:buChar char="•"/>
              <a:defRPr sz="3200">
                <a:solidFill>
                  <a:schemeClr val="tx1"/>
                </a:solidFill>
                <a:latin typeface="Arial" panose="020B0604020202020204" pitchFamily="34" charset="0"/>
              </a:defRPr>
            </a:lvl1pPr>
            <a:lvl2pPr marL="742950" indent="-285750" defTabSz="941388">
              <a:spcBef>
                <a:spcPct val="20000"/>
              </a:spcBef>
              <a:buChar char="–"/>
              <a:defRPr sz="2800">
                <a:solidFill>
                  <a:schemeClr val="tx1"/>
                </a:solidFill>
                <a:latin typeface="Arial" panose="020B0604020202020204" pitchFamily="34" charset="0"/>
              </a:defRPr>
            </a:lvl2pPr>
            <a:lvl3pPr marL="1143000" indent="-228600" defTabSz="941388">
              <a:spcBef>
                <a:spcPct val="20000"/>
              </a:spcBef>
              <a:buChar char="•"/>
              <a:defRPr sz="2400">
                <a:solidFill>
                  <a:schemeClr val="tx1"/>
                </a:solidFill>
                <a:latin typeface="Arial" panose="020B0604020202020204" pitchFamily="34" charset="0"/>
              </a:defRPr>
            </a:lvl3pPr>
            <a:lvl4pPr marL="1600200" indent="-228600" defTabSz="941388">
              <a:spcBef>
                <a:spcPct val="20000"/>
              </a:spcBef>
              <a:buChar char="–"/>
              <a:defRPr sz="2000">
                <a:solidFill>
                  <a:schemeClr val="tx1"/>
                </a:solidFill>
                <a:latin typeface="Arial" panose="020B0604020202020204" pitchFamily="34" charset="0"/>
              </a:defRPr>
            </a:lvl4pPr>
            <a:lvl5pPr marL="2057400" indent="-228600" defTabSz="941388">
              <a:spcBef>
                <a:spcPct val="20000"/>
              </a:spcBef>
              <a:buChar char="»"/>
              <a:defRPr sz="2000">
                <a:solidFill>
                  <a:schemeClr val="tx1"/>
                </a:solidFill>
                <a:latin typeface="Arial" panose="020B0604020202020204" pitchFamily="34" charset="0"/>
              </a:defRPr>
            </a:lvl5pPr>
            <a:lvl6pPr marL="2514600" indent="-228600" defTabSz="941388"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941388"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941388"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941388"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100" b="1">
                <a:latin typeface="Times New Roman" panose="02020603050405020304" pitchFamily="18" charset="0"/>
              </a:rPr>
              <a:t>Fluorophore	          EX</a:t>
            </a:r>
            <a:r>
              <a:rPr lang="en-US" altLang="en-US" sz="2100" baseline="-25000">
                <a:latin typeface="Times New Roman" panose="02020603050405020304" pitchFamily="18" charset="0"/>
              </a:rPr>
              <a:t>peak</a:t>
            </a:r>
            <a:r>
              <a:rPr lang="en-US" altLang="en-US" sz="2100" b="1">
                <a:latin typeface="Times New Roman" panose="02020603050405020304" pitchFamily="18" charset="0"/>
              </a:rPr>
              <a:t>   EM </a:t>
            </a:r>
            <a:r>
              <a:rPr lang="en-US" altLang="en-US" sz="2100" baseline="-25000">
                <a:latin typeface="Times New Roman" panose="02020603050405020304" pitchFamily="18" charset="0"/>
              </a:rPr>
              <a:t>peak</a:t>
            </a:r>
            <a:r>
              <a:rPr lang="en-US" altLang="en-US" sz="2100" b="1" baseline="-25000">
                <a:latin typeface="Times New Roman" panose="02020603050405020304" pitchFamily="18" charset="0"/>
              </a:rPr>
              <a:t>  </a:t>
            </a:r>
          </a:p>
        </p:txBody>
      </p:sp>
      <p:sp>
        <p:nvSpPr>
          <p:cNvPr id="70662" name="Rectangle 4">
            <a:extLst>
              <a:ext uri="{FF2B5EF4-FFF2-40B4-BE49-F238E27FC236}">
                <a16:creationId xmlns:a16="http://schemas.microsoft.com/office/drawing/2014/main" id="{3CB99FF9-AB2B-2042-B170-67DE3C709780}"/>
              </a:ext>
            </a:extLst>
          </p:cNvPr>
          <p:cNvSpPr>
            <a:spLocks noChangeArrowheads="1"/>
          </p:cNvSpPr>
          <p:nvPr/>
        </p:nvSpPr>
        <p:spPr bwMode="auto">
          <a:xfrm>
            <a:off x="5715000" y="2236788"/>
            <a:ext cx="2589213" cy="71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5250" tIns="47625" rIns="95250" bIns="47625">
            <a:spAutoFit/>
          </a:bodyPr>
          <a:lstStyle>
            <a:lvl1pPr defTabSz="941388">
              <a:spcBef>
                <a:spcPct val="20000"/>
              </a:spcBef>
              <a:buChar char="•"/>
              <a:defRPr sz="3200">
                <a:solidFill>
                  <a:schemeClr val="tx1"/>
                </a:solidFill>
                <a:latin typeface="Arial" panose="020B0604020202020204" pitchFamily="34" charset="0"/>
              </a:defRPr>
            </a:lvl1pPr>
            <a:lvl2pPr marL="742950" indent="-285750" defTabSz="941388">
              <a:spcBef>
                <a:spcPct val="20000"/>
              </a:spcBef>
              <a:buChar char="–"/>
              <a:defRPr sz="2800">
                <a:solidFill>
                  <a:schemeClr val="tx1"/>
                </a:solidFill>
                <a:latin typeface="Arial" panose="020B0604020202020204" pitchFamily="34" charset="0"/>
              </a:defRPr>
            </a:lvl2pPr>
            <a:lvl3pPr marL="1143000" indent="-228600" defTabSz="941388">
              <a:spcBef>
                <a:spcPct val="20000"/>
              </a:spcBef>
              <a:buChar char="•"/>
              <a:defRPr sz="2400">
                <a:solidFill>
                  <a:schemeClr val="tx1"/>
                </a:solidFill>
                <a:latin typeface="Arial" panose="020B0604020202020204" pitchFamily="34" charset="0"/>
              </a:defRPr>
            </a:lvl3pPr>
            <a:lvl4pPr marL="1600200" indent="-228600" defTabSz="941388">
              <a:spcBef>
                <a:spcPct val="20000"/>
              </a:spcBef>
              <a:buChar char="–"/>
              <a:defRPr sz="2000">
                <a:solidFill>
                  <a:schemeClr val="tx1"/>
                </a:solidFill>
                <a:latin typeface="Arial" panose="020B0604020202020204" pitchFamily="34" charset="0"/>
              </a:defRPr>
            </a:lvl4pPr>
            <a:lvl5pPr marL="2057400" indent="-228600" defTabSz="941388">
              <a:spcBef>
                <a:spcPct val="20000"/>
              </a:spcBef>
              <a:buChar char="»"/>
              <a:defRPr sz="2000">
                <a:solidFill>
                  <a:schemeClr val="tx1"/>
                </a:solidFill>
                <a:latin typeface="Arial" panose="020B0604020202020204" pitchFamily="34" charset="0"/>
              </a:defRPr>
            </a:lvl5pPr>
            <a:lvl6pPr marL="2514600" indent="-228600" defTabSz="941388"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941388"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941388"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941388"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000" b="1">
                <a:latin typeface="Times New Roman" panose="02020603050405020304" pitchFamily="18" charset="0"/>
              </a:rPr>
              <a:t>% Max Excitation at</a:t>
            </a:r>
          </a:p>
          <a:p>
            <a:pPr>
              <a:spcBef>
                <a:spcPct val="0"/>
              </a:spcBef>
              <a:buFontTx/>
              <a:buNone/>
            </a:pPr>
            <a:r>
              <a:rPr lang="en-US" altLang="en-US" sz="2000" b="1">
                <a:solidFill>
                  <a:schemeClr val="accent2"/>
                </a:solidFill>
                <a:latin typeface="Times New Roman" panose="02020603050405020304" pitchFamily="18" charset="0"/>
              </a:rPr>
              <a:t>488</a:t>
            </a:r>
            <a:r>
              <a:rPr lang="en-US" altLang="en-US" sz="2000" b="1">
                <a:latin typeface="Times New Roman" panose="02020603050405020304" pitchFamily="18" charset="0"/>
              </a:rPr>
              <a:t>	</a:t>
            </a:r>
            <a:r>
              <a:rPr lang="en-US" altLang="en-US" sz="2000" b="1">
                <a:solidFill>
                  <a:srgbClr val="FFFF00"/>
                </a:solidFill>
                <a:latin typeface="Times New Roman" panose="02020603050405020304" pitchFamily="18" charset="0"/>
              </a:rPr>
              <a:t>568</a:t>
            </a:r>
            <a:r>
              <a:rPr lang="en-US" altLang="en-US" sz="2000" b="1">
                <a:latin typeface="Times New Roman" panose="02020603050405020304" pitchFamily="18" charset="0"/>
              </a:rPr>
              <a:t>    </a:t>
            </a:r>
            <a:r>
              <a:rPr lang="en-US" altLang="en-US" sz="2000" b="1">
                <a:solidFill>
                  <a:srgbClr val="FF0000"/>
                </a:solidFill>
                <a:latin typeface="Times New Roman" panose="02020603050405020304" pitchFamily="18" charset="0"/>
              </a:rPr>
              <a:t>647</a:t>
            </a:r>
            <a:r>
              <a:rPr lang="en-US" altLang="en-US" sz="2000" b="1">
                <a:latin typeface="Times New Roman" panose="02020603050405020304" pitchFamily="18" charset="0"/>
              </a:rPr>
              <a:t> nm</a:t>
            </a:r>
          </a:p>
        </p:txBody>
      </p:sp>
      <p:sp>
        <p:nvSpPr>
          <p:cNvPr id="70663" name="Rectangle 5">
            <a:extLst>
              <a:ext uri="{FF2B5EF4-FFF2-40B4-BE49-F238E27FC236}">
                <a16:creationId xmlns:a16="http://schemas.microsoft.com/office/drawing/2014/main" id="{CB478447-137F-624C-8F5C-AA9E2EA9C334}"/>
              </a:ext>
            </a:extLst>
          </p:cNvPr>
          <p:cNvSpPr>
            <a:spLocks noChangeArrowheads="1"/>
          </p:cNvSpPr>
          <p:nvPr/>
        </p:nvSpPr>
        <p:spPr bwMode="auto">
          <a:xfrm>
            <a:off x="1055688" y="2959100"/>
            <a:ext cx="7102475" cy="2478088"/>
          </a:xfrm>
          <a:prstGeom prst="rect">
            <a:avLst/>
          </a:prstGeom>
          <a:solidFill>
            <a:srgbClr val="FFEBEB"/>
          </a:solidFill>
          <a:ln w="12700">
            <a:solidFill>
              <a:schemeClr val="tx1"/>
            </a:solidFill>
            <a:miter lim="800000"/>
            <a:headEnd/>
            <a:tailEnd/>
          </a:ln>
          <a:effectLst>
            <a:outerShdw dist="107763" dir="2700000" algn="ctr" rotWithShape="0">
              <a:schemeClr val="bg2"/>
            </a:outerShdw>
          </a:effec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70664" name="Rectangle 6">
            <a:extLst>
              <a:ext uri="{FF2B5EF4-FFF2-40B4-BE49-F238E27FC236}">
                <a16:creationId xmlns:a16="http://schemas.microsoft.com/office/drawing/2014/main" id="{A74A86E5-AAF1-9E4B-95AA-D232875CD7DA}"/>
              </a:ext>
            </a:extLst>
          </p:cNvPr>
          <p:cNvSpPr>
            <a:spLocks noChangeArrowheads="1"/>
          </p:cNvSpPr>
          <p:nvPr/>
        </p:nvSpPr>
        <p:spPr bwMode="auto">
          <a:xfrm>
            <a:off x="5638800" y="3379788"/>
            <a:ext cx="752475" cy="349250"/>
          </a:xfrm>
          <a:prstGeom prst="rect">
            <a:avLst/>
          </a:prstGeom>
          <a:solidFill>
            <a:srgbClr val="CCEC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70665" name="Rectangle 7">
            <a:extLst>
              <a:ext uri="{FF2B5EF4-FFF2-40B4-BE49-F238E27FC236}">
                <a16:creationId xmlns:a16="http://schemas.microsoft.com/office/drawing/2014/main" id="{8D6B1DD1-1513-ED40-A1A9-43B10D1D400A}"/>
              </a:ext>
            </a:extLst>
          </p:cNvPr>
          <p:cNvSpPr>
            <a:spLocks noChangeArrowheads="1"/>
          </p:cNvSpPr>
          <p:nvPr/>
        </p:nvSpPr>
        <p:spPr bwMode="auto">
          <a:xfrm>
            <a:off x="5638800" y="2998788"/>
            <a:ext cx="752475" cy="354012"/>
          </a:xfrm>
          <a:prstGeom prst="rect">
            <a:avLst/>
          </a:prstGeom>
          <a:solidFill>
            <a:srgbClr val="CCECFF"/>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70666" name="Rectangle 8">
            <a:extLst>
              <a:ext uri="{FF2B5EF4-FFF2-40B4-BE49-F238E27FC236}">
                <a16:creationId xmlns:a16="http://schemas.microsoft.com/office/drawing/2014/main" id="{360751C1-EA24-C04F-9793-9843FC185E8B}"/>
              </a:ext>
            </a:extLst>
          </p:cNvPr>
          <p:cNvSpPr>
            <a:spLocks noChangeArrowheads="1"/>
          </p:cNvSpPr>
          <p:nvPr/>
        </p:nvSpPr>
        <p:spPr bwMode="auto">
          <a:xfrm>
            <a:off x="6629400" y="4141788"/>
            <a:ext cx="750888" cy="315912"/>
          </a:xfrm>
          <a:prstGeom prst="rect">
            <a:avLst/>
          </a:prstGeom>
          <a:solidFill>
            <a:srgbClr val="00FF0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70667" name="Rectangle 9">
            <a:extLst>
              <a:ext uri="{FF2B5EF4-FFF2-40B4-BE49-F238E27FC236}">
                <a16:creationId xmlns:a16="http://schemas.microsoft.com/office/drawing/2014/main" id="{FF1980C5-4F61-B84D-B203-7558C36A7C41}"/>
              </a:ext>
            </a:extLst>
          </p:cNvPr>
          <p:cNvSpPr>
            <a:spLocks noChangeArrowheads="1"/>
          </p:cNvSpPr>
          <p:nvPr/>
        </p:nvSpPr>
        <p:spPr bwMode="auto">
          <a:xfrm>
            <a:off x="6629400" y="3760788"/>
            <a:ext cx="750888" cy="315912"/>
          </a:xfrm>
          <a:prstGeom prst="rect">
            <a:avLst/>
          </a:prstGeom>
          <a:solidFill>
            <a:srgbClr val="00FF0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70668" name="Rectangle 10">
            <a:extLst>
              <a:ext uri="{FF2B5EF4-FFF2-40B4-BE49-F238E27FC236}">
                <a16:creationId xmlns:a16="http://schemas.microsoft.com/office/drawing/2014/main" id="{DB542CFA-A4AE-AB4F-96CF-9655C98ED09C}"/>
              </a:ext>
            </a:extLst>
          </p:cNvPr>
          <p:cNvSpPr>
            <a:spLocks noChangeArrowheads="1"/>
          </p:cNvSpPr>
          <p:nvPr/>
        </p:nvSpPr>
        <p:spPr bwMode="auto">
          <a:xfrm>
            <a:off x="7391400" y="4903788"/>
            <a:ext cx="752475" cy="304800"/>
          </a:xfrm>
          <a:prstGeom prst="rect">
            <a:avLst/>
          </a:prstGeom>
          <a:solidFill>
            <a:schemeClr val="hlink"/>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70669" name="Rectangle 11">
            <a:extLst>
              <a:ext uri="{FF2B5EF4-FFF2-40B4-BE49-F238E27FC236}">
                <a16:creationId xmlns:a16="http://schemas.microsoft.com/office/drawing/2014/main" id="{472AAC77-CA6A-4F4B-BDBC-B632A136AFF5}"/>
              </a:ext>
            </a:extLst>
          </p:cNvPr>
          <p:cNvSpPr>
            <a:spLocks noChangeArrowheads="1"/>
          </p:cNvSpPr>
          <p:nvPr/>
        </p:nvSpPr>
        <p:spPr bwMode="auto">
          <a:xfrm>
            <a:off x="6629400" y="4522788"/>
            <a:ext cx="750888" cy="317500"/>
          </a:xfrm>
          <a:prstGeom prst="rect">
            <a:avLst/>
          </a:prstGeom>
          <a:solidFill>
            <a:srgbClr val="00FF00"/>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70670" name="Rectangle 12">
            <a:extLst>
              <a:ext uri="{FF2B5EF4-FFF2-40B4-BE49-F238E27FC236}">
                <a16:creationId xmlns:a16="http://schemas.microsoft.com/office/drawing/2014/main" id="{39EC6D9A-FC06-D046-8333-7C267573F901}"/>
              </a:ext>
            </a:extLst>
          </p:cNvPr>
          <p:cNvSpPr>
            <a:spLocks noChangeArrowheads="1"/>
          </p:cNvSpPr>
          <p:nvPr/>
        </p:nvSpPr>
        <p:spPr bwMode="auto">
          <a:xfrm>
            <a:off x="1066800" y="2922588"/>
            <a:ext cx="7315200" cy="2381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5250" tIns="47625" rIns="95250" bIns="47625">
            <a:spAutoFit/>
          </a:bodyPr>
          <a:lstStyle>
            <a:lvl1pPr defTabSz="941388">
              <a:spcBef>
                <a:spcPct val="20000"/>
              </a:spcBef>
              <a:buChar char="•"/>
              <a:defRPr sz="3200">
                <a:solidFill>
                  <a:schemeClr val="tx1"/>
                </a:solidFill>
                <a:latin typeface="Arial" panose="020B0604020202020204" pitchFamily="34" charset="0"/>
              </a:defRPr>
            </a:lvl1pPr>
            <a:lvl2pPr marL="742950" indent="-285750" defTabSz="941388">
              <a:spcBef>
                <a:spcPct val="20000"/>
              </a:spcBef>
              <a:buChar char="–"/>
              <a:defRPr sz="2800">
                <a:solidFill>
                  <a:schemeClr val="tx1"/>
                </a:solidFill>
                <a:latin typeface="Arial" panose="020B0604020202020204" pitchFamily="34" charset="0"/>
              </a:defRPr>
            </a:lvl2pPr>
            <a:lvl3pPr marL="1143000" indent="-228600" defTabSz="941388">
              <a:spcBef>
                <a:spcPct val="20000"/>
              </a:spcBef>
              <a:buChar char="•"/>
              <a:defRPr sz="2400">
                <a:solidFill>
                  <a:schemeClr val="tx1"/>
                </a:solidFill>
                <a:latin typeface="Arial" panose="020B0604020202020204" pitchFamily="34" charset="0"/>
              </a:defRPr>
            </a:lvl3pPr>
            <a:lvl4pPr marL="1600200" indent="-228600" defTabSz="941388">
              <a:spcBef>
                <a:spcPct val="20000"/>
              </a:spcBef>
              <a:buChar char="–"/>
              <a:defRPr sz="2000">
                <a:solidFill>
                  <a:schemeClr val="tx1"/>
                </a:solidFill>
                <a:latin typeface="Arial" panose="020B0604020202020204" pitchFamily="34" charset="0"/>
              </a:defRPr>
            </a:lvl4pPr>
            <a:lvl5pPr marL="2057400" indent="-228600" defTabSz="941388">
              <a:spcBef>
                <a:spcPct val="20000"/>
              </a:spcBef>
              <a:buChar char="»"/>
              <a:defRPr sz="2000">
                <a:solidFill>
                  <a:schemeClr val="tx1"/>
                </a:solidFill>
                <a:latin typeface="Arial" panose="020B0604020202020204" pitchFamily="34" charset="0"/>
              </a:defRPr>
            </a:lvl5pPr>
            <a:lvl6pPr marL="2514600" indent="-228600" defTabSz="941388"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941388"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941388"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941388"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500">
                <a:latin typeface="Times New Roman" panose="02020603050405020304" pitchFamily="18" charset="0"/>
              </a:rPr>
              <a:t>FITC			496	518	</a:t>
            </a:r>
            <a:r>
              <a:rPr lang="en-US" altLang="en-US" sz="2500">
                <a:solidFill>
                  <a:schemeClr val="bg2"/>
                </a:solidFill>
                <a:latin typeface="Times New Roman" panose="02020603050405020304" pitchFamily="18" charset="0"/>
              </a:rPr>
              <a:t>87</a:t>
            </a:r>
            <a:r>
              <a:rPr lang="en-US" altLang="en-US" sz="2500">
                <a:latin typeface="Times New Roman" panose="02020603050405020304" pitchFamily="18" charset="0"/>
              </a:rPr>
              <a:t>	0	0</a:t>
            </a:r>
          </a:p>
          <a:p>
            <a:pPr>
              <a:spcBef>
                <a:spcPct val="0"/>
              </a:spcBef>
              <a:buFontTx/>
              <a:buNone/>
            </a:pPr>
            <a:r>
              <a:rPr lang="en-US" altLang="en-US" sz="2500">
                <a:latin typeface="Times New Roman" panose="02020603050405020304" pitchFamily="18" charset="0"/>
              </a:rPr>
              <a:t>Bodipy			503	511	</a:t>
            </a:r>
            <a:r>
              <a:rPr lang="en-US" altLang="en-US" sz="2500">
                <a:solidFill>
                  <a:schemeClr val="bg2"/>
                </a:solidFill>
                <a:latin typeface="Times New Roman" panose="02020603050405020304" pitchFamily="18" charset="0"/>
              </a:rPr>
              <a:t>58</a:t>
            </a:r>
            <a:r>
              <a:rPr lang="en-US" altLang="en-US" sz="2500">
                <a:latin typeface="Times New Roman" panose="02020603050405020304" pitchFamily="18" charset="0"/>
              </a:rPr>
              <a:t>	1	1</a:t>
            </a:r>
          </a:p>
          <a:p>
            <a:pPr>
              <a:spcBef>
                <a:spcPct val="0"/>
              </a:spcBef>
              <a:buFontTx/>
              <a:buNone/>
            </a:pPr>
            <a:r>
              <a:rPr lang="en-US" altLang="en-US" sz="2500">
                <a:latin typeface="Times New Roman" panose="02020603050405020304" pitchFamily="18" charset="0"/>
              </a:rPr>
              <a:t>Tetra-M-Rho		554	576	10	61	0</a:t>
            </a:r>
          </a:p>
          <a:p>
            <a:pPr>
              <a:spcBef>
                <a:spcPct val="0"/>
              </a:spcBef>
              <a:buFontTx/>
              <a:buNone/>
            </a:pPr>
            <a:r>
              <a:rPr lang="en-US" altLang="en-US" sz="2500">
                <a:latin typeface="Times New Roman" panose="02020603050405020304" pitchFamily="18" charset="0"/>
              </a:rPr>
              <a:t>L-Rhodamine		572	590	5	92	0</a:t>
            </a:r>
          </a:p>
          <a:p>
            <a:pPr>
              <a:spcBef>
                <a:spcPct val="0"/>
              </a:spcBef>
              <a:buFontTx/>
              <a:buNone/>
            </a:pPr>
            <a:r>
              <a:rPr lang="en-US" altLang="en-US" sz="2500">
                <a:latin typeface="Times New Roman" panose="02020603050405020304" pitchFamily="18" charset="0"/>
              </a:rPr>
              <a:t>Texas Red		592	610	3	45	1</a:t>
            </a:r>
          </a:p>
          <a:p>
            <a:pPr>
              <a:spcBef>
                <a:spcPct val="0"/>
              </a:spcBef>
              <a:buFontTx/>
              <a:buNone/>
            </a:pPr>
            <a:r>
              <a:rPr lang="en-US" altLang="en-US" sz="2500">
                <a:latin typeface="Times New Roman" panose="02020603050405020304" pitchFamily="18" charset="0"/>
              </a:rPr>
              <a:t>CY5			649	666	1	11	</a:t>
            </a:r>
            <a:r>
              <a:rPr lang="en-US" altLang="en-US" sz="2500">
                <a:solidFill>
                  <a:schemeClr val="bg1"/>
                </a:solidFill>
                <a:latin typeface="Times New Roman" panose="02020603050405020304" pitchFamily="18" charset="0"/>
              </a:rPr>
              <a:t>98</a:t>
            </a:r>
            <a:endParaRPr lang="en-US" altLang="en-US" sz="2500">
              <a:latin typeface="Times New Roman" panose="02020603050405020304" pitchFamily="18" charset="0"/>
            </a:endParaRPr>
          </a:p>
        </p:txBody>
      </p:sp>
      <p:sp>
        <p:nvSpPr>
          <p:cNvPr id="70671" name="Rectangle 13">
            <a:extLst>
              <a:ext uri="{FF2B5EF4-FFF2-40B4-BE49-F238E27FC236}">
                <a16:creationId xmlns:a16="http://schemas.microsoft.com/office/drawing/2014/main" id="{0E7C15CD-E4F5-AC42-B444-E1753BF9FB3C}"/>
              </a:ext>
            </a:extLst>
          </p:cNvPr>
          <p:cNvSpPr>
            <a:spLocks noChangeArrowheads="1"/>
          </p:cNvSpPr>
          <p:nvPr/>
        </p:nvSpPr>
        <p:spPr bwMode="auto">
          <a:xfrm>
            <a:off x="152400" y="5691188"/>
            <a:ext cx="8534400" cy="582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600" i="1">
                <a:latin typeface="Times New Roman" panose="02020603050405020304" pitchFamily="18" charset="0"/>
              </a:rPr>
              <a:t>Note: You will not be able to see CY5 fluorescence under the regular fluorescent microscope because the wavelength is too long.</a:t>
            </a:r>
          </a:p>
        </p:txBody>
      </p:sp>
      <p:sp>
        <p:nvSpPr>
          <p:cNvPr id="70673" name="TextBox 2">
            <a:extLst>
              <a:ext uri="{FF2B5EF4-FFF2-40B4-BE49-F238E27FC236}">
                <a16:creationId xmlns:a16="http://schemas.microsoft.com/office/drawing/2014/main" id="{7F11F819-51A2-434F-B65F-A73689132C7A}"/>
              </a:ext>
            </a:extLst>
          </p:cNvPr>
          <p:cNvSpPr txBox="1">
            <a:spLocks noChangeArrowheads="1"/>
          </p:cNvSpPr>
          <p:nvPr/>
        </p:nvSpPr>
        <p:spPr bwMode="auto">
          <a:xfrm>
            <a:off x="304800" y="819150"/>
            <a:ext cx="8534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latin typeface="Times New Roman" panose="02020603050405020304" pitchFamily="18" charset="0"/>
              </a:rPr>
              <a:t>You should select fluorophores that match the laser excitation you have – and try to make sure they are not excited by other lines</a:t>
            </a:r>
          </a:p>
        </p:txBody>
      </p:sp>
    </p:spTree>
  </p:cSld>
  <p:clrMapOvr>
    <a:masterClrMapping/>
  </p:clrMapOvr>
  <p:transition advTm="384"/>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Title 1">
            <a:extLst>
              <a:ext uri="{FF2B5EF4-FFF2-40B4-BE49-F238E27FC236}">
                <a16:creationId xmlns:a16="http://schemas.microsoft.com/office/drawing/2014/main" id="{B8DEDB24-9B3D-E848-9365-1C97C1CCD77F}"/>
              </a:ext>
            </a:extLst>
          </p:cNvPr>
          <p:cNvSpPr>
            <a:spLocks noGrp="1" noChangeArrowheads="1"/>
          </p:cNvSpPr>
          <p:nvPr>
            <p:ph type="title"/>
          </p:nvPr>
        </p:nvSpPr>
        <p:spPr/>
        <p:txBody>
          <a:bodyPr/>
          <a:lstStyle/>
          <a:p>
            <a:r>
              <a:rPr lang="en-US" altLang="en-US"/>
              <a:t>Excitation Efficiency</a:t>
            </a:r>
          </a:p>
        </p:txBody>
      </p:sp>
      <p:sp>
        <p:nvSpPr>
          <p:cNvPr id="72706" name="Date Placeholder 3">
            <a:extLst>
              <a:ext uri="{FF2B5EF4-FFF2-40B4-BE49-F238E27FC236}">
                <a16:creationId xmlns:a16="http://schemas.microsoft.com/office/drawing/2014/main" id="{FCC88476-FAFE-E64A-B615-B2AEBBE64C4E}"/>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4ECD1FD-E2B2-B44C-B819-D8EEC682CDE2}" type="datetime12">
              <a:rPr lang="en-US" altLang="en-US" sz="1400" smtClean="0">
                <a:latin typeface="Times New Roman" panose="02020603050405020304" pitchFamily="18" charset="0"/>
              </a:rPr>
              <a:t>5:16 PM</a:t>
            </a:fld>
            <a:endParaRPr lang="en-US" altLang="en-US" sz="1400">
              <a:latin typeface="Times New Roman" panose="02020603050405020304" pitchFamily="18" charset="0"/>
            </a:endParaRPr>
          </a:p>
        </p:txBody>
      </p:sp>
      <p:sp>
        <p:nvSpPr>
          <p:cNvPr id="72707" name="Slide Number Placeholder 4">
            <a:extLst>
              <a:ext uri="{FF2B5EF4-FFF2-40B4-BE49-F238E27FC236}">
                <a16:creationId xmlns:a16="http://schemas.microsoft.com/office/drawing/2014/main" id="{8E403D1E-CD25-F44A-BC01-4AA044F134B0}"/>
              </a:ext>
            </a:extLst>
          </p:cNvPr>
          <p:cNvSpPr>
            <a:spLocks noGrp="1"/>
          </p:cNvSpPr>
          <p:nvPr>
            <p:ph type="sldNum" sz="quarter" idx="11"/>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86918F76-8EE9-8549-9450-A04D848F304F}" type="slidenum">
              <a:rPr lang="en-US" altLang="en-US" sz="1400" smtClean="0">
                <a:latin typeface="Times New Roman" panose="02020603050405020304" pitchFamily="18" charset="0"/>
              </a:rPr>
              <a:pPr>
                <a:spcBef>
                  <a:spcPct val="0"/>
                </a:spcBef>
                <a:buFontTx/>
                <a:buNone/>
              </a:pPr>
              <a:t>37</a:t>
            </a:fld>
            <a:endParaRPr lang="en-US" altLang="en-US" sz="1400">
              <a:latin typeface="Times New Roman" panose="02020603050405020304" pitchFamily="18" charset="0"/>
            </a:endParaRPr>
          </a:p>
        </p:txBody>
      </p:sp>
      <p:pic>
        <p:nvPicPr>
          <p:cNvPr id="72709" name="Picture 6">
            <a:extLst>
              <a:ext uri="{FF2B5EF4-FFF2-40B4-BE49-F238E27FC236}">
                <a16:creationId xmlns:a16="http://schemas.microsoft.com/office/drawing/2014/main" id="{8C9F5A3C-6958-0041-960E-636287082A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9275" y="1295400"/>
            <a:ext cx="6308725" cy="242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0" name="Picture 7">
            <a:extLst>
              <a:ext uri="{FF2B5EF4-FFF2-40B4-BE49-F238E27FC236}">
                <a16:creationId xmlns:a16="http://schemas.microsoft.com/office/drawing/2014/main" id="{22C93ACA-300D-374B-90A2-AA40E3C500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15063" y="1862138"/>
            <a:ext cx="27432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1" name="Picture 8">
            <a:extLst>
              <a:ext uri="{FF2B5EF4-FFF2-40B4-BE49-F238E27FC236}">
                <a16:creationId xmlns:a16="http://schemas.microsoft.com/office/drawing/2014/main" id="{493C82CF-1FF7-2F4A-9035-B875C1F27B1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9275" y="3767138"/>
            <a:ext cx="6477000" cy="242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2" name="Picture 9">
            <a:extLst>
              <a:ext uri="{FF2B5EF4-FFF2-40B4-BE49-F238E27FC236}">
                <a16:creationId xmlns:a16="http://schemas.microsoft.com/office/drawing/2014/main" id="{8174AFB0-E27C-BD4F-950E-60555596F92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65863" y="4332288"/>
            <a:ext cx="26416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Title 1">
            <a:extLst>
              <a:ext uri="{FF2B5EF4-FFF2-40B4-BE49-F238E27FC236}">
                <a16:creationId xmlns:a16="http://schemas.microsoft.com/office/drawing/2014/main" id="{C4C72380-7BC5-DC4D-A7BD-CA0AE168CCBC}"/>
              </a:ext>
            </a:extLst>
          </p:cNvPr>
          <p:cNvSpPr>
            <a:spLocks noGrp="1" noChangeArrowheads="1"/>
          </p:cNvSpPr>
          <p:nvPr>
            <p:ph type="title"/>
          </p:nvPr>
        </p:nvSpPr>
        <p:spPr>
          <a:xfrm>
            <a:off x="695325" y="79375"/>
            <a:ext cx="7772400" cy="657225"/>
          </a:xfrm>
        </p:spPr>
        <p:txBody>
          <a:bodyPr/>
          <a:lstStyle/>
          <a:p>
            <a:r>
              <a:rPr lang="en-US" altLang="en-US" sz="2800">
                <a:ea typeface="ＭＳ Ｐゴシック" panose="020B0600070205080204" pitchFamily="34" charset="-128"/>
              </a:rPr>
              <a:t>The problem of spectral overlap</a:t>
            </a:r>
          </a:p>
        </p:txBody>
      </p:sp>
      <p:sp>
        <p:nvSpPr>
          <p:cNvPr id="73730" name="Content Placeholder 2">
            <a:extLst>
              <a:ext uri="{FF2B5EF4-FFF2-40B4-BE49-F238E27FC236}">
                <a16:creationId xmlns:a16="http://schemas.microsoft.com/office/drawing/2014/main" id="{DBA1D7D3-18A3-F045-A169-D17502118ED1}"/>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pic>
        <p:nvPicPr>
          <p:cNvPr id="73731" name="Picture 3" descr="red laser  bd page.png">
            <a:extLst>
              <a:ext uri="{FF2B5EF4-FFF2-40B4-BE49-F238E27FC236}">
                <a16:creationId xmlns:a16="http://schemas.microsoft.com/office/drawing/2014/main" id="{E8966BAD-A8E0-7948-B1DB-AE9DB3A93E7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738313"/>
            <a:ext cx="9144000" cy="282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2" name="TextBox 4">
            <a:extLst>
              <a:ext uri="{FF2B5EF4-FFF2-40B4-BE49-F238E27FC236}">
                <a16:creationId xmlns:a16="http://schemas.microsoft.com/office/drawing/2014/main" id="{FDFE447D-61D8-5B4F-BDDB-A6804155EAAA}"/>
              </a:ext>
            </a:extLst>
          </p:cNvPr>
          <p:cNvSpPr txBox="1">
            <a:spLocks noChangeArrowheads="1"/>
          </p:cNvSpPr>
          <p:nvPr/>
        </p:nvSpPr>
        <p:spPr bwMode="auto">
          <a:xfrm>
            <a:off x="7273925" y="6100763"/>
            <a:ext cx="164147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100" i="1">
                <a:latin typeface="Times New Roman" panose="02020603050405020304" pitchFamily="18" charset="0"/>
                <a:ea typeface="ＭＳ Ｐゴシック" panose="020B0600070205080204" pitchFamily="34" charset="-128"/>
              </a:rPr>
              <a:t>From BD Spectra viewer</a:t>
            </a:r>
          </a:p>
        </p:txBody>
      </p:sp>
      <p:sp>
        <p:nvSpPr>
          <p:cNvPr id="2" name="Date Placeholder 1">
            <a:extLst>
              <a:ext uri="{FF2B5EF4-FFF2-40B4-BE49-F238E27FC236}">
                <a16:creationId xmlns:a16="http://schemas.microsoft.com/office/drawing/2014/main" id="{426D9B1C-6D42-0341-8187-C1FC6981641A}"/>
              </a:ext>
            </a:extLst>
          </p:cNvPr>
          <p:cNvSpPr>
            <a:spLocks noGrp="1"/>
          </p:cNvSpPr>
          <p:nvPr>
            <p:ph type="dt" sz="half" idx="10"/>
          </p:nvPr>
        </p:nvSpPr>
        <p:spPr/>
        <p:txBody>
          <a:bodyPr/>
          <a:lstStyle/>
          <a:p>
            <a:pPr>
              <a:defRPr/>
            </a:pPr>
            <a:fld id="{7C6C3367-6A5C-1D42-9FA1-DB4126E4D8E7}" type="datetime12">
              <a:rPr lang="en-US" smtClean="0"/>
              <a:t>5:16 PM</a:t>
            </a:fld>
            <a:endParaRPr lang="en-US"/>
          </a:p>
        </p:txBody>
      </p:sp>
      <p:sp>
        <p:nvSpPr>
          <p:cNvPr id="4" name="Slide Number Placeholder 3">
            <a:extLst>
              <a:ext uri="{FF2B5EF4-FFF2-40B4-BE49-F238E27FC236}">
                <a16:creationId xmlns:a16="http://schemas.microsoft.com/office/drawing/2014/main" id="{0DC63A79-91FD-494B-B31A-30DE3532FE25}"/>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38</a:t>
            </a:fld>
            <a:endParaRPr lang="en-US" alt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Title 1">
            <a:extLst>
              <a:ext uri="{FF2B5EF4-FFF2-40B4-BE49-F238E27FC236}">
                <a16:creationId xmlns:a16="http://schemas.microsoft.com/office/drawing/2014/main" id="{B6B03C4A-990F-0D4B-9EB2-686C599A65BC}"/>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74754" name="Content Placeholder 2">
            <a:extLst>
              <a:ext uri="{FF2B5EF4-FFF2-40B4-BE49-F238E27FC236}">
                <a16:creationId xmlns:a16="http://schemas.microsoft.com/office/drawing/2014/main" id="{10A1FE7C-D67A-4242-9E72-A201624F7567}"/>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pic>
        <p:nvPicPr>
          <p:cNvPr id="74755" name="Picture 3" descr="common fluorochromes.png">
            <a:extLst>
              <a:ext uri="{FF2B5EF4-FFF2-40B4-BE49-F238E27FC236}">
                <a16:creationId xmlns:a16="http://schemas.microsoft.com/office/drawing/2014/main" id="{3A9C610B-9469-074D-8F2C-40CE08BB6C3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4950" y="596900"/>
            <a:ext cx="7772400" cy="273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6" name="Picture 4" descr="blue laser bd page.png">
            <a:extLst>
              <a:ext uri="{FF2B5EF4-FFF2-40B4-BE49-F238E27FC236}">
                <a16:creationId xmlns:a16="http://schemas.microsoft.com/office/drawing/2014/main" id="{5C9FE11A-4834-C545-9576-6A71C55CD06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6363" y="4040188"/>
            <a:ext cx="91440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57" name="TextBox 5">
            <a:extLst>
              <a:ext uri="{FF2B5EF4-FFF2-40B4-BE49-F238E27FC236}">
                <a16:creationId xmlns:a16="http://schemas.microsoft.com/office/drawing/2014/main" id="{E67B86BC-3AD7-5349-857D-3A6370D589CD}"/>
              </a:ext>
            </a:extLst>
          </p:cNvPr>
          <p:cNvSpPr txBox="1">
            <a:spLocks noChangeArrowheads="1"/>
          </p:cNvSpPr>
          <p:nvPr/>
        </p:nvSpPr>
        <p:spPr bwMode="auto">
          <a:xfrm>
            <a:off x="7273925" y="6562725"/>
            <a:ext cx="16414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100" i="1">
                <a:latin typeface="Times New Roman" panose="02020603050405020304" pitchFamily="18" charset="0"/>
                <a:ea typeface="ＭＳ Ｐゴシック" panose="020B0600070205080204" pitchFamily="34" charset="-128"/>
              </a:rPr>
              <a:t>From BD Spectra viewer</a:t>
            </a:r>
          </a:p>
        </p:txBody>
      </p:sp>
      <p:sp>
        <p:nvSpPr>
          <p:cNvPr id="2" name="Date Placeholder 1">
            <a:extLst>
              <a:ext uri="{FF2B5EF4-FFF2-40B4-BE49-F238E27FC236}">
                <a16:creationId xmlns:a16="http://schemas.microsoft.com/office/drawing/2014/main" id="{A5B1BB7F-5FEC-CB47-9892-49CC98EE0BD6}"/>
              </a:ext>
            </a:extLst>
          </p:cNvPr>
          <p:cNvSpPr>
            <a:spLocks noGrp="1"/>
          </p:cNvSpPr>
          <p:nvPr>
            <p:ph type="dt" sz="half" idx="10"/>
          </p:nvPr>
        </p:nvSpPr>
        <p:spPr/>
        <p:txBody>
          <a:bodyPr/>
          <a:lstStyle/>
          <a:p>
            <a:pPr>
              <a:defRPr/>
            </a:pPr>
            <a:fld id="{F8E6CB21-7B9C-7B4F-BDCF-7168F9E634D1}" type="datetime12">
              <a:rPr lang="en-US" smtClean="0"/>
              <a:t>5:16 PM</a:t>
            </a:fld>
            <a:endParaRPr lang="en-US"/>
          </a:p>
        </p:txBody>
      </p:sp>
      <p:sp>
        <p:nvSpPr>
          <p:cNvPr id="4" name="Slide Number Placeholder 3">
            <a:extLst>
              <a:ext uri="{FF2B5EF4-FFF2-40B4-BE49-F238E27FC236}">
                <a16:creationId xmlns:a16="http://schemas.microsoft.com/office/drawing/2014/main" id="{CC4D9EA9-39BB-DF40-B859-E4F92ACB976D}"/>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39</a:t>
            </a:fld>
            <a:endParaRPr lang="en-US"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Date Placeholder 3">
            <a:extLst>
              <a:ext uri="{FF2B5EF4-FFF2-40B4-BE49-F238E27FC236}">
                <a16:creationId xmlns:a16="http://schemas.microsoft.com/office/drawing/2014/main" id="{B3250CAB-8BD5-BA44-87D2-0FA5F9490C6C}"/>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1D2A3FA-7DB2-7341-A620-62E88A8331DD}" type="datetime12">
              <a:rPr lang="en-US" altLang="en-US" sz="1400" smtClean="0">
                <a:latin typeface="Times New Roman" panose="02020603050405020304" pitchFamily="18" charset="0"/>
              </a:rPr>
              <a:t>5:16 PM</a:t>
            </a:fld>
            <a:endParaRPr lang="en-US" altLang="en-US" sz="1400">
              <a:latin typeface="Times New Roman" panose="02020603050405020304" pitchFamily="18" charset="0"/>
            </a:endParaRPr>
          </a:p>
        </p:txBody>
      </p:sp>
      <p:sp>
        <p:nvSpPr>
          <p:cNvPr id="12290" name="Slide Number Placeholder 5">
            <a:extLst>
              <a:ext uri="{FF2B5EF4-FFF2-40B4-BE49-F238E27FC236}">
                <a16:creationId xmlns:a16="http://schemas.microsoft.com/office/drawing/2014/main" id="{9181FE91-8579-B847-A8B6-5703F1E1727F}"/>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2432923A-DD0E-2B46-8B33-7E54A44748F8}" type="slidenum">
              <a:rPr lang="en-US" altLang="en-US" sz="1400" smtClean="0">
                <a:latin typeface="Times New Roman" panose="02020603050405020304" pitchFamily="18" charset="0"/>
              </a:rPr>
              <a:pPr>
                <a:spcBef>
                  <a:spcPct val="0"/>
                </a:spcBef>
                <a:buFontTx/>
                <a:buNone/>
              </a:pPr>
              <a:t>4</a:t>
            </a:fld>
            <a:endParaRPr lang="en-US" altLang="en-US" sz="1400">
              <a:latin typeface="Times New Roman" panose="02020603050405020304" pitchFamily="18" charset="0"/>
            </a:endParaRPr>
          </a:p>
        </p:txBody>
      </p:sp>
      <p:sp>
        <p:nvSpPr>
          <p:cNvPr id="12291" name="Rectangle 2">
            <a:extLst>
              <a:ext uri="{FF2B5EF4-FFF2-40B4-BE49-F238E27FC236}">
                <a16:creationId xmlns:a16="http://schemas.microsoft.com/office/drawing/2014/main" id="{049FFB56-7A36-724F-A7E7-0BF16D9D461F}"/>
              </a:ext>
            </a:extLst>
          </p:cNvPr>
          <p:cNvSpPr>
            <a:spLocks noGrp="1" noChangeArrowheads="1"/>
          </p:cNvSpPr>
          <p:nvPr>
            <p:ph type="title"/>
          </p:nvPr>
        </p:nvSpPr>
        <p:spPr>
          <a:xfrm>
            <a:off x="646113" y="0"/>
            <a:ext cx="7772400" cy="1143000"/>
          </a:xfrm>
        </p:spPr>
        <p:txBody>
          <a:bodyPr/>
          <a:lstStyle/>
          <a:p>
            <a:pPr eaLnBrk="1" hangingPunct="1"/>
            <a:r>
              <a:rPr lang="en-US" altLang="en-US"/>
              <a:t>Lifetime</a:t>
            </a:r>
          </a:p>
        </p:txBody>
      </p:sp>
      <p:sp>
        <p:nvSpPr>
          <p:cNvPr id="12292" name="Rectangle 3">
            <a:extLst>
              <a:ext uri="{FF2B5EF4-FFF2-40B4-BE49-F238E27FC236}">
                <a16:creationId xmlns:a16="http://schemas.microsoft.com/office/drawing/2014/main" id="{AB1C64C6-D8F4-E34B-9D02-D6D60FE4D36F}"/>
              </a:ext>
            </a:extLst>
          </p:cNvPr>
          <p:cNvSpPr>
            <a:spLocks noGrp="1" noChangeArrowheads="1"/>
          </p:cNvSpPr>
          <p:nvPr>
            <p:ph type="body" idx="1"/>
          </p:nvPr>
        </p:nvSpPr>
        <p:spPr>
          <a:xfrm>
            <a:off x="304800" y="990600"/>
            <a:ext cx="8686800" cy="4826000"/>
          </a:xfrm>
        </p:spPr>
        <p:txBody>
          <a:bodyPr/>
          <a:lstStyle/>
          <a:p>
            <a:pPr eaLnBrk="1" hangingPunct="1">
              <a:lnSpc>
                <a:spcPct val="90000"/>
              </a:lnSpc>
            </a:pPr>
            <a:r>
              <a:rPr lang="en-US" altLang="en-US" sz="2400"/>
              <a:t>Absorption associated with electronic transitions (electrons changing states) occurs in about 1 </a:t>
            </a:r>
            <a:r>
              <a:rPr lang="en-US" altLang="en-US" sz="2400">
                <a:solidFill>
                  <a:srgbClr val="FF0000"/>
                </a:solidFill>
              </a:rPr>
              <a:t>femtosecond</a:t>
            </a:r>
            <a:r>
              <a:rPr lang="en-US" altLang="en-US" sz="2400"/>
              <a:t> (10</a:t>
            </a:r>
            <a:r>
              <a:rPr lang="en-US" altLang="en-US" sz="2400" baseline="30000"/>
              <a:t>-15</a:t>
            </a:r>
            <a:r>
              <a:rPr lang="en-US" altLang="en-US" sz="2400"/>
              <a:t> s)</a:t>
            </a:r>
          </a:p>
          <a:p>
            <a:pPr eaLnBrk="1" hangingPunct="1">
              <a:lnSpc>
                <a:spcPct val="90000"/>
              </a:lnSpc>
            </a:pPr>
            <a:r>
              <a:rPr lang="en-US" altLang="en-US" sz="2400"/>
              <a:t>The lifetime of a molecule depends on how the molecule disposes of the extra energy – but many fluorophores have lifetimes around 5 ns</a:t>
            </a:r>
          </a:p>
          <a:p>
            <a:pPr eaLnBrk="1" hangingPunct="1">
              <a:lnSpc>
                <a:spcPct val="90000"/>
              </a:lnSpc>
            </a:pPr>
            <a:r>
              <a:rPr lang="en-US" altLang="en-US" sz="2400"/>
              <a:t>Because of the </a:t>
            </a:r>
            <a:r>
              <a:rPr lang="en-US" altLang="en-US" sz="2400">
                <a:solidFill>
                  <a:srgbClr val="FF0000"/>
                </a:solidFill>
              </a:rPr>
              <a:t>uncertainty principle</a:t>
            </a:r>
            <a:r>
              <a:rPr lang="en-US" altLang="en-US" sz="2400"/>
              <a:t>, the more rapidly the energy is changing, the less precisely we can define the energy</a:t>
            </a:r>
          </a:p>
          <a:p>
            <a:pPr eaLnBrk="1" hangingPunct="1">
              <a:lnSpc>
                <a:spcPct val="90000"/>
              </a:lnSpc>
            </a:pPr>
            <a:r>
              <a:rPr lang="en-US" altLang="en-US" sz="2400"/>
              <a:t>So, </a:t>
            </a:r>
            <a:r>
              <a:rPr lang="en-US" altLang="en-US" sz="2400">
                <a:solidFill>
                  <a:srgbClr val="FF0000"/>
                </a:solidFill>
              </a:rPr>
              <a:t>long-lifetime-excited-states</a:t>
            </a:r>
            <a:r>
              <a:rPr lang="en-US" altLang="en-US" sz="2400"/>
              <a:t> have narrow absorption peaks, and </a:t>
            </a:r>
            <a:r>
              <a:rPr lang="en-US" altLang="en-US" sz="2400">
                <a:solidFill>
                  <a:srgbClr val="9933FF"/>
                </a:solidFill>
              </a:rPr>
              <a:t>short-lifetime-excited-states</a:t>
            </a:r>
            <a:r>
              <a:rPr lang="en-US" altLang="en-US" sz="2400"/>
              <a:t> have broad absorption peaks</a:t>
            </a:r>
          </a:p>
        </p:txBody>
      </p:sp>
      <p:sp>
        <p:nvSpPr>
          <p:cNvPr id="12293" name="Text Box 4">
            <a:extLst>
              <a:ext uri="{FF2B5EF4-FFF2-40B4-BE49-F238E27FC236}">
                <a16:creationId xmlns:a16="http://schemas.microsoft.com/office/drawing/2014/main" id="{4E6246E9-2365-2B47-80D2-18A9E351FCED}"/>
              </a:ext>
            </a:extLst>
          </p:cNvPr>
          <p:cNvSpPr txBox="1">
            <a:spLocks noChangeArrowheads="1"/>
          </p:cNvSpPr>
          <p:nvPr/>
        </p:nvSpPr>
        <p:spPr bwMode="auto">
          <a:xfrm>
            <a:off x="6934200" y="5715000"/>
            <a:ext cx="1752600" cy="496888"/>
          </a:xfrm>
          <a:prstGeom prst="rect">
            <a:avLst/>
          </a:prstGeom>
          <a:noFill/>
          <a:ln>
            <a:noFill/>
          </a:ln>
          <a:effectLst/>
          <a:extLst>
            <a:ext uri="{909E8E84-426E-40DD-AFC4-6F175D3DCCD1}">
              <a14:hiddenFill xmlns:a14="http://schemas.microsoft.com/office/drawing/2010/main">
                <a:solidFill>
                  <a:srgbClr val="CCEC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70000"/>
              </a:lnSpc>
              <a:spcBef>
                <a:spcPct val="50000"/>
              </a:spcBef>
              <a:buFontTx/>
              <a:buNone/>
            </a:pPr>
            <a:r>
              <a:rPr lang="en-US" altLang="en-US" sz="1400">
                <a:latin typeface="Times New Roman" panose="02020603050405020304" pitchFamily="18" charset="0"/>
                <a:sym typeface="Symbol" pitchFamily="2" charset="2"/>
              </a:rPr>
              <a:t>3</a:t>
            </a:r>
            <a:r>
              <a:rPr lang="en-US" altLang="en-US" sz="1400" baseline="30000">
                <a:latin typeface="Times New Roman" panose="02020603050405020304" pitchFamily="18" charset="0"/>
                <a:sym typeface="Symbol" pitchFamily="2" charset="2"/>
              </a:rPr>
              <a:t>rd</a:t>
            </a:r>
            <a:r>
              <a:rPr lang="en-US" altLang="en-US" sz="1400">
                <a:latin typeface="Times New Roman" panose="02020603050405020304" pitchFamily="18" charset="0"/>
                <a:sym typeface="Symbol" pitchFamily="2" charset="2"/>
              </a:rPr>
              <a:t> Ed. Shapiro p 85</a:t>
            </a:r>
          </a:p>
          <a:p>
            <a:pPr>
              <a:lnSpc>
                <a:spcPct val="70000"/>
              </a:lnSpc>
              <a:spcBef>
                <a:spcPct val="50000"/>
              </a:spcBef>
              <a:buFontTx/>
              <a:buNone/>
            </a:pPr>
            <a:r>
              <a:rPr lang="en-US" altLang="en-US" sz="1400">
                <a:latin typeface="Times New Roman" panose="02020603050405020304" pitchFamily="18" charset="0"/>
                <a:sym typeface="Symbol" pitchFamily="2" charset="2"/>
              </a:rPr>
              <a:t>4</a:t>
            </a:r>
            <a:r>
              <a:rPr lang="en-US" altLang="en-US" sz="1400" baseline="30000">
                <a:latin typeface="Times New Roman" panose="02020603050405020304" pitchFamily="18" charset="0"/>
                <a:sym typeface="Symbol" pitchFamily="2" charset="2"/>
              </a:rPr>
              <a:t>th</a:t>
            </a:r>
            <a:r>
              <a:rPr lang="en-US" altLang="en-US" sz="1400">
                <a:latin typeface="Times New Roman" panose="02020603050405020304" pitchFamily="18" charset="0"/>
                <a:sym typeface="Symbol" pitchFamily="2" charset="2"/>
              </a:rPr>
              <a:t> Ed. Shapiro p 110</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Title 1">
            <a:extLst>
              <a:ext uri="{FF2B5EF4-FFF2-40B4-BE49-F238E27FC236}">
                <a16:creationId xmlns:a16="http://schemas.microsoft.com/office/drawing/2014/main" id="{4E48C97F-5916-E848-B867-F60F07314355}"/>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pic>
        <p:nvPicPr>
          <p:cNvPr id="75778" name="Content Placeholder 3" descr="Screenshot 2016-01-31 14.00.25.png">
            <a:extLst>
              <a:ext uri="{FF2B5EF4-FFF2-40B4-BE49-F238E27FC236}">
                <a16:creationId xmlns:a16="http://schemas.microsoft.com/office/drawing/2014/main" id="{99E761FB-A034-3045-B92E-27548AC4093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26669" r="-26669"/>
          <a:stretch>
            <a:fillRect/>
          </a:stretch>
        </p:blipFill>
        <p:spPr>
          <a:xfrm>
            <a:off x="-1579563" y="-61913"/>
            <a:ext cx="12782551" cy="6767513"/>
          </a:xfrm>
        </p:spPr>
      </p:pic>
      <p:sp>
        <p:nvSpPr>
          <p:cNvPr id="2" name="Date Placeholder 1">
            <a:extLst>
              <a:ext uri="{FF2B5EF4-FFF2-40B4-BE49-F238E27FC236}">
                <a16:creationId xmlns:a16="http://schemas.microsoft.com/office/drawing/2014/main" id="{9868E273-0A4F-3746-871F-60F0081D68A8}"/>
              </a:ext>
            </a:extLst>
          </p:cNvPr>
          <p:cNvSpPr>
            <a:spLocks noGrp="1"/>
          </p:cNvSpPr>
          <p:nvPr>
            <p:ph type="dt" sz="half" idx="10"/>
          </p:nvPr>
        </p:nvSpPr>
        <p:spPr/>
        <p:txBody>
          <a:bodyPr/>
          <a:lstStyle/>
          <a:p>
            <a:pPr>
              <a:defRPr/>
            </a:pPr>
            <a:fld id="{2B979D05-E901-224F-AEB7-2E8B15508F5A}" type="datetime12">
              <a:rPr lang="en-US" smtClean="0"/>
              <a:t>5:16 PM</a:t>
            </a:fld>
            <a:endParaRPr lang="en-US"/>
          </a:p>
        </p:txBody>
      </p:sp>
      <p:sp>
        <p:nvSpPr>
          <p:cNvPr id="4" name="Slide Number Placeholder 3">
            <a:extLst>
              <a:ext uri="{FF2B5EF4-FFF2-40B4-BE49-F238E27FC236}">
                <a16:creationId xmlns:a16="http://schemas.microsoft.com/office/drawing/2014/main" id="{935AD5F1-E906-9A49-A062-1F8A6B89FF8F}"/>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40</a:t>
            </a:fld>
            <a:endParaRPr lang="en-US" altLang="en-US"/>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Title 1">
            <a:extLst>
              <a:ext uri="{FF2B5EF4-FFF2-40B4-BE49-F238E27FC236}">
                <a16:creationId xmlns:a16="http://schemas.microsoft.com/office/drawing/2014/main" id="{F089EB11-BA13-884B-ACD5-B7CACEA0F753}"/>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pic>
        <p:nvPicPr>
          <p:cNvPr id="76802" name="Content Placeholder 3" descr="Screenshot 2016-01-31 14.01.12.png">
            <a:extLst>
              <a:ext uri="{FF2B5EF4-FFF2-40B4-BE49-F238E27FC236}">
                <a16:creationId xmlns:a16="http://schemas.microsoft.com/office/drawing/2014/main" id="{061F7500-AE20-5242-AE35-B8D51FA24AF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26564" r="-26564"/>
          <a:stretch>
            <a:fillRect/>
          </a:stretch>
        </p:blipFill>
        <p:spPr>
          <a:xfrm>
            <a:off x="-1203325" y="55563"/>
            <a:ext cx="12526963" cy="6630987"/>
          </a:xfrm>
        </p:spPr>
      </p:pic>
      <p:sp>
        <p:nvSpPr>
          <p:cNvPr id="2" name="Date Placeholder 1">
            <a:extLst>
              <a:ext uri="{FF2B5EF4-FFF2-40B4-BE49-F238E27FC236}">
                <a16:creationId xmlns:a16="http://schemas.microsoft.com/office/drawing/2014/main" id="{D2C9B783-ED69-A347-8954-DA39E12D41DA}"/>
              </a:ext>
            </a:extLst>
          </p:cNvPr>
          <p:cNvSpPr>
            <a:spLocks noGrp="1"/>
          </p:cNvSpPr>
          <p:nvPr>
            <p:ph type="dt" sz="half" idx="10"/>
          </p:nvPr>
        </p:nvSpPr>
        <p:spPr/>
        <p:txBody>
          <a:bodyPr/>
          <a:lstStyle/>
          <a:p>
            <a:pPr>
              <a:defRPr/>
            </a:pPr>
            <a:fld id="{19B2842D-E6A9-2C4D-A8B0-E3856801E2B2}" type="datetime12">
              <a:rPr lang="en-US" smtClean="0"/>
              <a:t>5:16 PM</a:t>
            </a:fld>
            <a:endParaRPr lang="en-US"/>
          </a:p>
        </p:txBody>
      </p:sp>
      <p:sp>
        <p:nvSpPr>
          <p:cNvPr id="4" name="Slide Number Placeholder 3">
            <a:extLst>
              <a:ext uri="{FF2B5EF4-FFF2-40B4-BE49-F238E27FC236}">
                <a16:creationId xmlns:a16="http://schemas.microsoft.com/office/drawing/2014/main" id="{7A53BBDB-2CC7-5744-9476-C5C13488D878}"/>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41</a:t>
            </a:fld>
            <a:endParaRPr lang="en-US" alt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Title 1">
            <a:extLst>
              <a:ext uri="{FF2B5EF4-FFF2-40B4-BE49-F238E27FC236}">
                <a16:creationId xmlns:a16="http://schemas.microsoft.com/office/drawing/2014/main" id="{F8905B85-BE0F-6D41-B4C0-D79BBB6A97B8}"/>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pic>
        <p:nvPicPr>
          <p:cNvPr id="77826" name="Picture 3" descr="Screenshot 2016-01-31 14.01.44.png">
            <a:extLst>
              <a:ext uri="{FF2B5EF4-FFF2-40B4-BE49-F238E27FC236}">
                <a16:creationId xmlns:a16="http://schemas.microsoft.com/office/drawing/2014/main" id="{EC542809-537E-294D-AB95-8A845E89B6F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95388" y="0"/>
            <a:ext cx="7948612" cy="642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ate Placeholder 1">
            <a:extLst>
              <a:ext uri="{FF2B5EF4-FFF2-40B4-BE49-F238E27FC236}">
                <a16:creationId xmlns:a16="http://schemas.microsoft.com/office/drawing/2014/main" id="{DF1A52EF-85AF-7743-957E-0085DC010D8B}"/>
              </a:ext>
            </a:extLst>
          </p:cNvPr>
          <p:cNvSpPr>
            <a:spLocks noGrp="1"/>
          </p:cNvSpPr>
          <p:nvPr>
            <p:ph type="dt" sz="half" idx="10"/>
          </p:nvPr>
        </p:nvSpPr>
        <p:spPr/>
        <p:txBody>
          <a:bodyPr/>
          <a:lstStyle/>
          <a:p>
            <a:pPr>
              <a:defRPr/>
            </a:pPr>
            <a:fld id="{A4B4DD59-A945-E24A-AD57-61D2B61DBF83}" type="datetime12">
              <a:rPr lang="en-US" smtClean="0"/>
              <a:t>5:16 PM</a:t>
            </a:fld>
            <a:endParaRPr lang="en-US"/>
          </a:p>
        </p:txBody>
      </p:sp>
      <p:sp>
        <p:nvSpPr>
          <p:cNvPr id="4" name="Slide Number Placeholder 3">
            <a:extLst>
              <a:ext uri="{FF2B5EF4-FFF2-40B4-BE49-F238E27FC236}">
                <a16:creationId xmlns:a16="http://schemas.microsoft.com/office/drawing/2014/main" id="{72CE31E4-7BC2-7647-B094-7AA2066CB0D1}"/>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42</a:t>
            </a:fld>
            <a:endParaRPr lang="en-US" altLang="en-US"/>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Date Placeholder 3">
            <a:extLst>
              <a:ext uri="{FF2B5EF4-FFF2-40B4-BE49-F238E27FC236}">
                <a16:creationId xmlns:a16="http://schemas.microsoft.com/office/drawing/2014/main" id="{773E116D-7EDE-2F40-9114-A8D1F888D935}"/>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3E66AC9-F6D0-0247-B08A-91E63F32EBBD}" type="datetime12">
              <a:rPr lang="en-US" altLang="en-US" sz="1400" smtClean="0">
                <a:latin typeface="Times New Roman" panose="02020603050405020304" pitchFamily="18" charset="0"/>
              </a:rPr>
              <a:t>5:16 PM</a:t>
            </a:fld>
            <a:endParaRPr lang="en-US" altLang="en-US" sz="1400">
              <a:latin typeface="Times New Roman" panose="02020603050405020304" pitchFamily="18" charset="0"/>
            </a:endParaRPr>
          </a:p>
        </p:txBody>
      </p:sp>
      <p:sp>
        <p:nvSpPr>
          <p:cNvPr id="78850" name="Slide Number Placeholder 5">
            <a:extLst>
              <a:ext uri="{FF2B5EF4-FFF2-40B4-BE49-F238E27FC236}">
                <a16:creationId xmlns:a16="http://schemas.microsoft.com/office/drawing/2014/main" id="{4CB450E5-1894-D14F-9F60-25794116AB8F}"/>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D31DE9F0-D8ED-C94A-B9DD-572E3DB3B0B4}" type="slidenum">
              <a:rPr lang="en-US" altLang="en-US" sz="1400" smtClean="0">
                <a:latin typeface="Times New Roman" panose="02020603050405020304" pitchFamily="18" charset="0"/>
              </a:rPr>
              <a:pPr>
                <a:spcBef>
                  <a:spcPct val="0"/>
                </a:spcBef>
                <a:buFontTx/>
                <a:buNone/>
              </a:pPr>
              <a:t>43</a:t>
            </a:fld>
            <a:endParaRPr lang="en-US" altLang="en-US" sz="1400">
              <a:latin typeface="Times New Roman" panose="02020603050405020304" pitchFamily="18" charset="0"/>
            </a:endParaRPr>
          </a:p>
        </p:txBody>
      </p:sp>
      <p:sp>
        <p:nvSpPr>
          <p:cNvPr id="78851" name="Rectangle 2">
            <a:extLst>
              <a:ext uri="{FF2B5EF4-FFF2-40B4-BE49-F238E27FC236}">
                <a16:creationId xmlns:a16="http://schemas.microsoft.com/office/drawing/2014/main" id="{0E908977-F21C-FF42-AB8D-FDCED6AA5B86}"/>
              </a:ext>
            </a:extLst>
          </p:cNvPr>
          <p:cNvSpPr>
            <a:spLocks noGrp="1" noChangeArrowheads="1"/>
          </p:cNvSpPr>
          <p:nvPr>
            <p:ph type="title"/>
          </p:nvPr>
        </p:nvSpPr>
        <p:spPr>
          <a:xfrm>
            <a:off x="685800" y="0"/>
            <a:ext cx="7772400" cy="914400"/>
          </a:xfrm>
        </p:spPr>
        <p:txBody>
          <a:bodyPr/>
          <a:lstStyle/>
          <a:p>
            <a:pPr eaLnBrk="1" hangingPunct="1"/>
            <a:r>
              <a:rPr lang="en-US" altLang="en-US"/>
              <a:t>Resonance Energy Transfer</a:t>
            </a:r>
          </a:p>
        </p:txBody>
      </p:sp>
      <p:sp>
        <p:nvSpPr>
          <p:cNvPr id="78852" name="Rectangle 3">
            <a:extLst>
              <a:ext uri="{FF2B5EF4-FFF2-40B4-BE49-F238E27FC236}">
                <a16:creationId xmlns:a16="http://schemas.microsoft.com/office/drawing/2014/main" id="{2FB20B5C-D0FA-F740-AB7A-A031962BC812}"/>
              </a:ext>
            </a:extLst>
          </p:cNvPr>
          <p:cNvSpPr>
            <a:spLocks noGrp="1" noChangeArrowheads="1"/>
          </p:cNvSpPr>
          <p:nvPr>
            <p:ph type="body" idx="1"/>
          </p:nvPr>
        </p:nvSpPr>
        <p:spPr>
          <a:xfrm>
            <a:off x="463550" y="1676400"/>
            <a:ext cx="7772400" cy="4114800"/>
          </a:xfrm>
        </p:spPr>
        <p:txBody>
          <a:bodyPr/>
          <a:lstStyle/>
          <a:p>
            <a:pPr eaLnBrk="1" hangingPunct="1"/>
            <a:r>
              <a:rPr lang="en-US" altLang="en-US" sz="2400" dirty="0">
                <a:solidFill>
                  <a:srgbClr val="FF0000"/>
                </a:solidFill>
              </a:rPr>
              <a:t>Resonance energy transfer</a:t>
            </a:r>
            <a:r>
              <a:rPr lang="en-US" altLang="en-US" sz="2400" dirty="0"/>
              <a:t> can occur when the donor and acceptor molecules are less than 100 </a:t>
            </a:r>
            <a:r>
              <a:rPr lang="en-US" altLang="en-US" sz="2400" dirty="0" err="1">
                <a:solidFill>
                  <a:srgbClr val="FF0066"/>
                </a:solidFill>
              </a:rPr>
              <a:t>Å</a:t>
            </a:r>
            <a:r>
              <a:rPr lang="en-US" altLang="en-US" dirty="0">
                <a:solidFill>
                  <a:srgbClr val="FF0066"/>
                </a:solidFill>
              </a:rPr>
              <a:t> </a:t>
            </a:r>
            <a:r>
              <a:rPr lang="en-US" altLang="en-US" sz="2400" dirty="0"/>
              <a:t>of one another (preferable 20-50 </a:t>
            </a:r>
            <a:r>
              <a:rPr lang="en-US" altLang="en-US" sz="2400" dirty="0" err="1">
                <a:solidFill>
                  <a:srgbClr val="FF0066"/>
                </a:solidFill>
              </a:rPr>
              <a:t>Å</a:t>
            </a:r>
            <a:r>
              <a:rPr lang="en-US" altLang="en-US" sz="2400" dirty="0"/>
              <a:t>)</a:t>
            </a:r>
          </a:p>
          <a:p>
            <a:pPr eaLnBrk="1" hangingPunct="1"/>
            <a:r>
              <a:rPr lang="en-US" altLang="en-US" sz="2400" dirty="0"/>
              <a:t>Energy transfer is </a:t>
            </a:r>
            <a:r>
              <a:rPr lang="en-US" altLang="en-US" sz="2400" dirty="0">
                <a:solidFill>
                  <a:srgbClr val="FF0000"/>
                </a:solidFill>
              </a:rPr>
              <a:t>non-radiative</a:t>
            </a:r>
            <a:r>
              <a:rPr lang="en-US" altLang="en-US" sz="2400" dirty="0"/>
              <a:t> which means the donor is not emitting a photon which is absorbed by the acceptor</a:t>
            </a:r>
          </a:p>
          <a:p>
            <a:pPr eaLnBrk="1" hangingPunct="1"/>
            <a:r>
              <a:rPr lang="en-US" altLang="en-US" sz="2400" b="1" dirty="0" err="1"/>
              <a:t>Förster</a:t>
            </a:r>
            <a:r>
              <a:rPr lang="en-US" altLang="en-US" sz="2400" b="1" dirty="0"/>
              <a:t> (</a:t>
            </a:r>
            <a:r>
              <a:rPr lang="en-US" altLang="en-US" sz="2400" dirty="0"/>
              <a:t>Fluorescence) RET (FRET) can be used to </a:t>
            </a:r>
            <a:r>
              <a:rPr lang="en-US" altLang="en-US" sz="2400" dirty="0">
                <a:solidFill>
                  <a:srgbClr val="FF0000"/>
                </a:solidFill>
              </a:rPr>
              <a:t>spectrally shift</a:t>
            </a:r>
            <a:r>
              <a:rPr lang="en-US" altLang="en-US" sz="2400" dirty="0"/>
              <a:t> the fluorescence emission of a molecular combination.</a:t>
            </a:r>
          </a:p>
        </p:txBody>
      </p:sp>
      <p:sp>
        <p:nvSpPr>
          <p:cNvPr id="78853" name="Text Box 4">
            <a:extLst>
              <a:ext uri="{FF2B5EF4-FFF2-40B4-BE49-F238E27FC236}">
                <a16:creationId xmlns:a16="http://schemas.microsoft.com/office/drawing/2014/main" id="{2541FABF-A904-C74E-AADF-57780F561A6A}"/>
              </a:ext>
            </a:extLst>
          </p:cNvPr>
          <p:cNvSpPr txBox="1">
            <a:spLocks noChangeArrowheads="1"/>
          </p:cNvSpPr>
          <p:nvPr/>
        </p:nvSpPr>
        <p:spPr bwMode="auto">
          <a:xfrm>
            <a:off x="6629400" y="5715000"/>
            <a:ext cx="2262188" cy="496888"/>
          </a:xfrm>
          <a:prstGeom prst="rect">
            <a:avLst/>
          </a:prstGeom>
          <a:noFill/>
          <a:ln>
            <a:noFill/>
          </a:ln>
          <a:effectLst/>
          <a:extLst>
            <a:ext uri="{909E8E84-426E-40DD-AFC4-6F175D3DCCD1}">
              <a14:hiddenFill xmlns:a14="http://schemas.microsoft.com/office/drawing/2010/main">
                <a:solidFill>
                  <a:srgbClr val="CCEC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70000"/>
              </a:lnSpc>
              <a:spcBef>
                <a:spcPct val="50000"/>
              </a:spcBef>
              <a:buFontTx/>
              <a:buNone/>
            </a:pPr>
            <a:r>
              <a:rPr lang="en-US" altLang="en-US" sz="1400">
                <a:latin typeface="Times New Roman" panose="02020603050405020304" pitchFamily="18" charset="0"/>
                <a:sym typeface="Symbol" pitchFamily="2" charset="2"/>
              </a:rPr>
              <a:t>3</a:t>
            </a:r>
            <a:r>
              <a:rPr lang="en-US" altLang="en-US" sz="1400" baseline="30000">
                <a:latin typeface="Times New Roman" panose="02020603050405020304" pitchFamily="18" charset="0"/>
                <a:sym typeface="Symbol" pitchFamily="2" charset="2"/>
              </a:rPr>
              <a:t>rd</a:t>
            </a:r>
            <a:r>
              <a:rPr lang="en-US" altLang="en-US" sz="1400">
                <a:latin typeface="Times New Roman" panose="02020603050405020304" pitchFamily="18" charset="0"/>
                <a:sym typeface="Symbol" pitchFamily="2" charset="2"/>
              </a:rPr>
              <a:t> Ed. Shapiro p 90</a:t>
            </a:r>
          </a:p>
          <a:p>
            <a:pPr>
              <a:lnSpc>
                <a:spcPct val="70000"/>
              </a:lnSpc>
              <a:spcBef>
                <a:spcPct val="50000"/>
              </a:spcBef>
              <a:buFontTx/>
              <a:buNone/>
            </a:pPr>
            <a:r>
              <a:rPr lang="en-US" altLang="en-US" sz="1400">
                <a:latin typeface="Times New Roman" panose="02020603050405020304" pitchFamily="18" charset="0"/>
                <a:sym typeface="Symbol" pitchFamily="2" charset="2"/>
              </a:rPr>
              <a:t>4</a:t>
            </a:r>
            <a:r>
              <a:rPr lang="en-US" altLang="en-US" sz="1400" baseline="30000">
                <a:latin typeface="Times New Roman" panose="02020603050405020304" pitchFamily="18" charset="0"/>
                <a:sym typeface="Symbol" pitchFamily="2" charset="2"/>
              </a:rPr>
              <a:t>th</a:t>
            </a:r>
            <a:r>
              <a:rPr lang="en-US" altLang="en-US" sz="1400">
                <a:latin typeface="Times New Roman" panose="02020603050405020304" pitchFamily="18" charset="0"/>
                <a:sym typeface="Symbol" pitchFamily="2" charset="2"/>
              </a:rPr>
              <a:t> Ed. Shapiro p 115</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AutoShape 7">
            <a:extLst>
              <a:ext uri="{FF2B5EF4-FFF2-40B4-BE49-F238E27FC236}">
                <a16:creationId xmlns:a16="http://schemas.microsoft.com/office/drawing/2014/main" id="{A49A3544-7A7C-864F-8A1F-08FD290C1647}"/>
              </a:ext>
            </a:extLst>
          </p:cNvPr>
          <p:cNvSpPr>
            <a:spLocks noChangeArrowheads="1"/>
          </p:cNvSpPr>
          <p:nvPr/>
        </p:nvSpPr>
        <p:spPr bwMode="auto">
          <a:xfrm>
            <a:off x="3810000" y="3918622"/>
            <a:ext cx="1371600" cy="1524000"/>
          </a:xfrm>
          <a:prstGeom prst="irregularSeal2">
            <a:avLst/>
          </a:prstGeom>
          <a:noFill/>
          <a:ln>
            <a:solidFill>
              <a:schemeClr val="bg2">
                <a:lumMod val="60000"/>
                <a:lumOff val="40000"/>
              </a:schemeClr>
            </a:solidFill>
          </a:ln>
          <a:effec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0897" name="Date Placeholder 3">
            <a:extLst>
              <a:ext uri="{FF2B5EF4-FFF2-40B4-BE49-F238E27FC236}">
                <a16:creationId xmlns:a16="http://schemas.microsoft.com/office/drawing/2014/main" id="{7937B739-3E38-6246-948F-227581562781}"/>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CD18AFA-EB09-B94B-9255-10E68AE0E9F7}" type="datetime12">
              <a:rPr lang="en-US" altLang="en-US" sz="1400" smtClean="0">
                <a:latin typeface="Times New Roman" panose="02020603050405020304" pitchFamily="18" charset="0"/>
              </a:rPr>
              <a:t>5:16 PM</a:t>
            </a:fld>
            <a:endParaRPr lang="en-US" altLang="en-US" sz="1400">
              <a:latin typeface="Times New Roman" panose="02020603050405020304" pitchFamily="18" charset="0"/>
            </a:endParaRPr>
          </a:p>
        </p:txBody>
      </p:sp>
      <p:sp>
        <p:nvSpPr>
          <p:cNvPr id="80898" name="Slide Number Placeholder 5">
            <a:extLst>
              <a:ext uri="{FF2B5EF4-FFF2-40B4-BE49-F238E27FC236}">
                <a16:creationId xmlns:a16="http://schemas.microsoft.com/office/drawing/2014/main" id="{D954484B-9412-5249-B229-FF28ED82F75B}"/>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D3CCA3A2-89BB-6548-BDDB-ED742D246551}" type="slidenum">
              <a:rPr lang="en-US" altLang="en-US" sz="1400" smtClean="0">
                <a:latin typeface="Times New Roman" panose="02020603050405020304" pitchFamily="18" charset="0"/>
              </a:rPr>
              <a:pPr>
                <a:spcBef>
                  <a:spcPct val="0"/>
                </a:spcBef>
                <a:buFontTx/>
                <a:buNone/>
              </a:pPr>
              <a:t>44</a:t>
            </a:fld>
            <a:endParaRPr lang="en-US" altLang="en-US" sz="1400">
              <a:latin typeface="Times New Roman" panose="02020603050405020304" pitchFamily="18" charset="0"/>
            </a:endParaRPr>
          </a:p>
        </p:txBody>
      </p:sp>
      <p:grpSp>
        <p:nvGrpSpPr>
          <p:cNvPr id="80899" name="Group 19">
            <a:extLst>
              <a:ext uri="{FF2B5EF4-FFF2-40B4-BE49-F238E27FC236}">
                <a16:creationId xmlns:a16="http://schemas.microsoft.com/office/drawing/2014/main" id="{90DA065E-EA39-E546-8FEA-4E948190392E}"/>
              </a:ext>
            </a:extLst>
          </p:cNvPr>
          <p:cNvGrpSpPr>
            <a:grpSpLocks/>
          </p:cNvGrpSpPr>
          <p:nvPr/>
        </p:nvGrpSpPr>
        <p:grpSpPr bwMode="auto">
          <a:xfrm>
            <a:off x="4419600" y="4495800"/>
            <a:ext cx="1143000" cy="381000"/>
            <a:chOff x="2928" y="1680"/>
            <a:chExt cx="2112" cy="240"/>
          </a:xfrm>
        </p:grpSpPr>
        <p:sp>
          <p:nvSpPr>
            <p:cNvPr id="80919" name="Line 20">
              <a:extLst>
                <a:ext uri="{FF2B5EF4-FFF2-40B4-BE49-F238E27FC236}">
                  <a16:creationId xmlns:a16="http://schemas.microsoft.com/office/drawing/2014/main" id="{B3BD8BFE-BE70-F843-9582-6E70BF0DD742}"/>
                </a:ext>
              </a:extLst>
            </p:cNvPr>
            <p:cNvSpPr>
              <a:spLocks noChangeShapeType="1"/>
            </p:cNvSpPr>
            <p:nvPr/>
          </p:nvSpPr>
          <p:spPr bwMode="auto">
            <a:xfrm>
              <a:off x="3072" y="1680"/>
              <a:ext cx="1968" cy="9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920" name="Line 21">
              <a:extLst>
                <a:ext uri="{FF2B5EF4-FFF2-40B4-BE49-F238E27FC236}">
                  <a16:creationId xmlns:a16="http://schemas.microsoft.com/office/drawing/2014/main" id="{0C003B20-DB27-2E41-9845-9A199CF7001F}"/>
                </a:ext>
              </a:extLst>
            </p:cNvPr>
            <p:cNvSpPr>
              <a:spLocks noChangeShapeType="1"/>
            </p:cNvSpPr>
            <p:nvPr/>
          </p:nvSpPr>
          <p:spPr bwMode="auto">
            <a:xfrm flipV="1">
              <a:off x="2928" y="1680"/>
              <a:ext cx="144" cy="24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80900" name="AutoShape 6">
            <a:extLst>
              <a:ext uri="{FF2B5EF4-FFF2-40B4-BE49-F238E27FC236}">
                <a16:creationId xmlns:a16="http://schemas.microsoft.com/office/drawing/2014/main" id="{6577A760-83B0-634E-A78A-1E6BDDF291FE}"/>
              </a:ext>
            </a:extLst>
          </p:cNvPr>
          <p:cNvSpPr>
            <a:spLocks noChangeArrowheads="1"/>
          </p:cNvSpPr>
          <p:nvPr/>
        </p:nvSpPr>
        <p:spPr bwMode="auto">
          <a:xfrm>
            <a:off x="1600200" y="1905000"/>
            <a:ext cx="1219200" cy="1447800"/>
          </a:xfrm>
          <a:prstGeom prst="irregularSeal2">
            <a:avLst/>
          </a:prstGeom>
          <a:solidFill>
            <a:srgbClr val="66FF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0901" name="Rectangle 2">
            <a:extLst>
              <a:ext uri="{FF2B5EF4-FFF2-40B4-BE49-F238E27FC236}">
                <a16:creationId xmlns:a16="http://schemas.microsoft.com/office/drawing/2014/main" id="{D3DBFC76-CA62-C248-8402-E68E5D538772}"/>
              </a:ext>
            </a:extLst>
          </p:cNvPr>
          <p:cNvSpPr>
            <a:spLocks noGrp="1" noChangeArrowheads="1"/>
          </p:cNvSpPr>
          <p:nvPr>
            <p:ph type="title"/>
          </p:nvPr>
        </p:nvSpPr>
        <p:spPr>
          <a:xfrm>
            <a:off x="685800" y="0"/>
            <a:ext cx="7772400" cy="1143000"/>
          </a:xfrm>
        </p:spPr>
        <p:txBody>
          <a:bodyPr/>
          <a:lstStyle/>
          <a:p>
            <a:pPr eaLnBrk="1" hangingPunct="1"/>
            <a:r>
              <a:rPr lang="en-US" altLang="en-US"/>
              <a:t>FRET properties</a:t>
            </a:r>
          </a:p>
        </p:txBody>
      </p:sp>
      <p:sp>
        <p:nvSpPr>
          <p:cNvPr id="80902" name="Oval 4">
            <a:extLst>
              <a:ext uri="{FF2B5EF4-FFF2-40B4-BE49-F238E27FC236}">
                <a16:creationId xmlns:a16="http://schemas.microsoft.com/office/drawing/2014/main" id="{8081E197-7765-3F42-832D-7439D2BC5D44}"/>
              </a:ext>
            </a:extLst>
          </p:cNvPr>
          <p:cNvSpPr>
            <a:spLocks noChangeArrowheads="1"/>
          </p:cNvSpPr>
          <p:nvPr/>
        </p:nvSpPr>
        <p:spPr bwMode="auto">
          <a:xfrm>
            <a:off x="1905000" y="2514600"/>
            <a:ext cx="381000" cy="381000"/>
          </a:xfrm>
          <a:prstGeom prst="ellipse">
            <a:avLst/>
          </a:prstGeom>
          <a:gradFill rotWithShape="1">
            <a:gsLst>
              <a:gs pos="0">
                <a:srgbClr val="574623"/>
              </a:gs>
              <a:gs pos="100000">
                <a:srgbClr val="FFCC66">
                  <a:alpha val="76999"/>
                </a:srgb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0903" name="AutoShape 7">
            <a:extLst>
              <a:ext uri="{FF2B5EF4-FFF2-40B4-BE49-F238E27FC236}">
                <a16:creationId xmlns:a16="http://schemas.microsoft.com/office/drawing/2014/main" id="{579621F6-3ADD-4A48-98E1-C9DEA7546433}"/>
              </a:ext>
            </a:extLst>
          </p:cNvPr>
          <p:cNvSpPr>
            <a:spLocks noChangeArrowheads="1"/>
          </p:cNvSpPr>
          <p:nvPr/>
        </p:nvSpPr>
        <p:spPr bwMode="auto">
          <a:xfrm>
            <a:off x="3962400" y="2286000"/>
            <a:ext cx="1371600" cy="1524000"/>
          </a:xfrm>
          <a:prstGeom prst="irregularSeal2">
            <a:avLst/>
          </a:prstGeom>
          <a:solidFill>
            <a:srgbClr val="66FF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0904" name="Oval 8">
            <a:extLst>
              <a:ext uri="{FF2B5EF4-FFF2-40B4-BE49-F238E27FC236}">
                <a16:creationId xmlns:a16="http://schemas.microsoft.com/office/drawing/2014/main" id="{674BE6C6-BD17-9147-8DCF-BDDFC6CE40EE}"/>
              </a:ext>
            </a:extLst>
          </p:cNvPr>
          <p:cNvSpPr>
            <a:spLocks noChangeArrowheads="1"/>
          </p:cNvSpPr>
          <p:nvPr/>
        </p:nvSpPr>
        <p:spPr bwMode="auto">
          <a:xfrm>
            <a:off x="7848600" y="2590800"/>
            <a:ext cx="381000" cy="381000"/>
          </a:xfrm>
          <a:prstGeom prst="ellipse">
            <a:avLst/>
          </a:prstGeom>
          <a:gradFill rotWithShape="1">
            <a:gsLst>
              <a:gs pos="0">
                <a:srgbClr val="574623"/>
              </a:gs>
              <a:gs pos="100000">
                <a:srgbClr val="FFCC66">
                  <a:alpha val="76999"/>
                </a:srgb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0905" name="AutoShape 9">
            <a:extLst>
              <a:ext uri="{FF2B5EF4-FFF2-40B4-BE49-F238E27FC236}">
                <a16:creationId xmlns:a16="http://schemas.microsoft.com/office/drawing/2014/main" id="{28C95E04-D59E-C34C-95FE-9C6A23EA2119}"/>
              </a:ext>
            </a:extLst>
          </p:cNvPr>
          <p:cNvSpPr>
            <a:spLocks noChangeArrowheads="1"/>
          </p:cNvSpPr>
          <p:nvPr/>
        </p:nvSpPr>
        <p:spPr bwMode="auto">
          <a:xfrm rot="-2377397">
            <a:off x="457200" y="3429000"/>
            <a:ext cx="1600200" cy="381000"/>
          </a:xfrm>
          <a:prstGeom prst="notchedRightArrow">
            <a:avLst>
              <a:gd name="adj1" fmla="val 50000"/>
              <a:gd name="adj2" fmla="val 105000"/>
            </a:avLst>
          </a:prstGeom>
          <a:solidFill>
            <a:srgbClr val="0066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0906" name="AutoShape 10">
            <a:extLst>
              <a:ext uri="{FF2B5EF4-FFF2-40B4-BE49-F238E27FC236}">
                <a16:creationId xmlns:a16="http://schemas.microsoft.com/office/drawing/2014/main" id="{CE7B879B-3D60-5646-8280-418D3BE91464}"/>
              </a:ext>
            </a:extLst>
          </p:cNvPr>
          <p:cNvSpPr>
            <a:spLocks noChangeArrowheads="1"/>
          </p:cNvSpPr>
          <p:nvPr/>
        </p:nvSpPr>
        <p:spPr bwMode="auto">
          <a:xfrm rot="-2377397">
            <a:off x="2971800" y="3581400"/>
            <a:ext cx="1600200" cy="381000"/>
          </a:xfrm>
          <a:prstGeom prst="notchedRightArrow">
            <a:avLst>
              <a:gd name="adj1" fmla="val 50000"/>
              <a:gd name="adj2" fmla="val 105000"/>
            </a:avLst>
          </a:prstGeom>
          <a:solidFill>
            <a:srgbClr val="0066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0907" name="AutoShape 12">
            <a:extLst>
              <a:ext uri="{FF2B5EF4-FFF2-40B4-BE49-F238E27FC236}">
                <a16:creationId xmlns:a16="http://schemas.microsoft.com/office/drawing/2014/main" id="{93D6FDF3-991A-BB4C-91A3-DC751F3200B6}"/>
              </a:ext>
            </a:extLst>
          </p:cNvPr>
          <p:cNvSpPr>
            <a:spLocks noChangeArrowheads="1"/>
          </p:cNvSpPr>
          <p:nvPr/>
        </p:nvSpPr>
        <p:spPr bwMode="auto">
          <a:xfrm>
            <a:off x="4927734" y="3822834"/>
            <a:ext cx="1371600" cy="1524000"/>
          </a:xfrm>
          <a:prstGeom prst="irregularSeal2">
            <a:avLst/>
          </a:prstGeom>
          <a:solidFill>
            <a:srgbClr val="FF33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0908" name="Oval 13">
            <a:extLst>
              <a:ext uri="{FF2B5EF4-FFF2-40B4-BE49-F238E27FC236}">
                <a16:creationId xmlns:a16="http://schemas.microsoft.com/office/drawing/2014/main" id="{3EFE6F31-5ADB-1F40-B114-B447902B3548}"/>
              </a:ext>
            </a:extLst>
          </p:cNvPr>
          <p:cNvSpPr>
            <a:spLocks noChangeArrowheads="1"/>
          </p:cNvSpPr>
          <p:nvPr/>
        </p:nvSpPr>
        <p:spPr bwMode="auto">
          <a:xfrm>
            <a:off x="5333599" y="4432434"/>
            <a:ext cx="381000" cy="381000"/>
          </a:xfrm>
          <a:prstGeom prst="ellipse">
            <a:avLst/>
          </a:prstGeom>
          <a:gradFill rotWithShape="1">
            <a:gsLst>
              <a:gs pos="0">
                <a:srgbClr val="574623"/>
              </a:gs>
              <a:gs pos="100000">
                <a:srgbClr val="FFCC66">
                  <a:alpha val="76999"/>
                </a:srgb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0909" name="AutoShape 14">
            <a:extLst>
              <a:ext uri="{FF2B5EF4-FFF2-40B4-BE49-F238E27FC236}">
                <a16:creationId xmlns:a16="http://schemas.microsoft.com/office/drawing/2014/main" id="{3D9C491C-3DE1-FE47-BF25-4D729BFAB975}"/>
              </a:ext>
            </a:extLst>
          </p:cNvPr>
          <p:cNvSpPr>
            <a:spLocks noChangeArrowheads="1"/>
          </p:cNvSpPr>
          <p:nvPr/>
        </p:nvSpPr>
        <p:spPr bwMode="auto">
          <a:xfrm rot="-2377397">
            <a:off x="2895600" y="5334000"/>
            <a:ext cx="1600200" cy="381000"/>
          </a:xfrm>
          <a:prstGeom prst="notchedRightArrow">
            <a:avLst>
              <a:gd name="adj1" fmla="val 50000"/>
              <a:gd name="adj2" fmla="val 105000"/>
            </a:avLst>
          </a:prstGeom>
          <a:solidFill>
            <a:srgbClr val="0066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0910" name="Oval 15">
            <a:extLst>
              <a:ext uri="{FF2B5EF4-FFF2-40B4-BE49-F238E27FC236}">
                <a16:creationId xmlns:a16="http://schemas.microsoft.com/office/drawing/2014/main" id="{F2A77993-DD05-F848-A025-8B7426C31883}"/>
              </a:ext>
            </a:extLst>
          </p:cNvPr>
          <p:cNvSpPr>
            <a:spLocks noChangeArrowheads="1"/>
          </p:cNvSpPr>
          <p:nvPr/>
        </p:nvSpPr>
        <p:spPr bwMode="auto">
          <a:xfrm>
            <a:off x="4191000" y="4648200"/>
            <a:ext cx="381000" cy="381000"/>
          </a:xfrm>
          <a:prstGeom prst="ellipse">
            <a:avLst/>
          </a:prstGeom>
          <a:gradFill rotWithShape="1">
            <a:gsLst>
              <a:gs pos="0">
                <a:srgbClr val="574623"/>
              </a:gs>
              <a:gs pos="100000">
                <a:srgbClr val="FFCC66">
                  <a:alpha val="76999"/>
                </a:srgb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grpSp>
        <p:nvGrpSpPr>
          <p:cNvPr id="80911" name="Group 18">
            <a:extLst>
              <a:ext uri="{FF2B5EF4-FFF2-40B4-BE49-F238E27FC236}">
                <a16:creationId xmlns:a16="http://schemas.microsoft.com/office/drawing/2014/main" id="{98B9ECA4-AE3B-6349-B5E9-A72EC2F42A8F}"/>
              </a:ext>
            </a:extLst>
          </p:cNvPr>
          <p:cNvGrpSpPr>
            <a:grpSpLocks/>
          </p:cNvGrpSpPr>
          <p:nvPr/>
        </p:nvGrpSpPr>
        <p:grpSpPr bwMode="auto">
          <a:xfrm>
            <a:off x="4648200" y="2667000"/>
            <a:ext cx="3352800" cy="381000"/>
            <a:chOff x="2928" y="1680"/>
            <a:chExt cx="2112" cy="240"/>
          </a:xfrm>
        </p:grpSpPr>
        <p:sp>
          <p:nvSpPr>
            <p:cNvPr id="80917" name="Line 17">
              <a:extLst>
                <a:ext uri="{FF2B5EF4-FFF2-40B4-BE49-F238E27FC236}">
                  <a16:creationId xmlns:a16="http://schemas.microsoft.com/office/drawing/2014/main" id="{050EF9BD-ACD0-A840-B129-98AE848EC259}"/>
                </a:ext>
              </a:extLst>
            </p:cNvPr>
            <p:cNvSpPr>
              <a:spLocks noChangeShapeType="1"/>
            </p:cNvSpPr>
            <p:nvPr/>
          </p:nvSpPr>
          <p:spPr bwMode="auto">
            <a:xfrm>
              <a:off x="3072" y="1680"/>
              <a:ext cx="1968" cy="9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918" name="Line 16">
              <a:extLst>
                <a:ext uri="{FF2B5EF4-FFF2-40B4-BE49-F238E27FC236}">
                  <a16:creationId xmlns:a16="http://schemas.microsoft.com/office/drawing/2014/main" id="{EF69CF22-50B0-A643-B649-CB807A8D4EA5}"/>
                </a:ext>
              </a:extLst>
            </p:cNvPr>
            <p:cNvSpPr>
              <a:spLocks noChangeShapeType="1"/>
            </p:cNvSpPr>
            <p:nvPr/>
          </p:nvSpPr>
          <p:spPr bwMode="auto">
            <a:xfrm flipV="1">
              <a:off x="2928" y="1680"/>
              <a:ext cx="144" cy="24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80912" name="Oval 11">
            <a:extLst>
              <a:ext uri="{FF2B5EF4-FFF2-40B4-BE49-F238E27FC236}">
                <a16:creationId xmlns:a16="http://schemas.microsoft.com/office/drawing/2014/main" id="{DA4E3666-3197-5744-BA5D-2BEF1596561C}"/>
              </a:ext>
            </a:extLst>
          </p:cNvPr>
          <p:cNvSpPr>
            <a:spLocks noChangeArrowheads="1"/>
          </p:cNvSpPr>
          <p:nvPr/>
        </p:nvSpPr>
        <p:spPr bwMode="auto">
          <a:xfrm>
            <a:off x="4343400" y="2971800"/>
            <a:ext cx="381000" cy="381000"/>
          </a:xfrm>
          <a:prstGeom prst="ellipse">
            <a:avLst/>
          </a:prstGeom>
          <a:gradFill rotWithShape="1">
            <a:gsLst>
              <a:gs pos="0">
                <a:srgbClr val="574623"/>
              </a:gs>
              <a:gs pos="100000">
                <a:srgbClr val="FFCC66">
                  <a:alpha val="76999"/>
                </a:srgbClr>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0913" name="Text Box 22">
            <a:extLst>
              <a:ext uri="{FF2B5EF4-FFF2-40B4-BE49-F238E27FC236}">
                <a16:creationId xmlns:a16="http://schemas.microsoft.com/office/drawing/2014/main" id="{23FA1F5E-600C-7B4A-B46F-7F8F4EE4B6DF}"/>
              </a:ext>
            </a:extLst>
          </p:cNvPr>
          <p:cNvSpPr txBox="1">
            <a:spLocks noChangeArrowheads="1"/>
          </p:cNvSpPr>
          <p:nvPr/>
        </p:nvSpPr>
        <p:spPr bwMode="auto">
          <a:xfrm>
            <a:off x="1050925" y="1565275"/>
            <a:ext cx="19351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latin typeface="Times New Roman" panose="02020603050405020304" pitchFamily="18" charset="0"/>
              </a:rPr>
              <a:t>Isolated donor</a:t>
            </a:r>
          </a:p>
        </p:txBody>
      </p:sp>
      <p:sp>
        <p:nvSpPr>
          <p:cNvPr id="80914" name="Text Box 23">
            <a:extLst>
              <a:ext uri="{FF2B5EF4-FFF2-40B4-BE49-F238E27FC236}">
                <a16:creationId xmlns:a16="http://schemas.microsoft.com/office/drawing/2014/main" id="{3642033E-520E-BA40-834E-0FBE7A995452}"/>
              </a:ext>
            </a:extLst>
          </p:cNvPr>
          <p:cNvSpPr txBox="1">
            <a:spLocks noChangeArrowheads="1"/>
          </p:cNvSpPr>
          <p:nvPr/>
        </p:nvSpPr>
        <p:spPr bwMode="auto">
          <a:xfrm>
            <a:off x="5029200" y="2057400"/>
            <a:ext cx="31861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latin typeface="Times New Roman" panose="02020603050405020304" pitchFamily="18" charset="0"/>
              </a:rPr>
              <a:t>Donor distance too great</a:t>
            </a:r>
          </a:p>
        </p:txBody>
      </p:sp>
      <p:sp>
        <p:nvSpPr>
          <p:cNvPr id="80915" name="Text Box 24">
            <a:extLst>
              <a:ext uri="{FF2B5EF4-FFF2-40B4-BE49-F238E27FC236}">
                <a16:creationId xmlns:a16="http://schemas.microsoft.com/office/drawing/2014/main" id="{5E039F0E-9F24-B34B-B336-BF501DEE115C}"/>
              </a:ext>
            </a:extLst>
          </p:cNvPr>
          <p:cNvSpPr txBox="1">
            <a:spLocks noChangeArrowheads="1"/>
          </p:cNvSpPr>
          <p:nvPr/>
        </p:nvSpPr>
        <p:spPr bwMode="auto">
          <a:xfrm>
            <a:off x="4114800" y="5562600"/>
            <a:ext cx="29575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latin typeface="Times New Roman" panose="02020603050405020304" pitchFamily="18" charset="0"/>
              </a:rPr>
              <a:t>Donor distance correct</a:t>
            </a:r>
          </a:p>
        </p:txBody>
      </p:sp>
      <p:sp>
        <p:nvSpPr>
          <p:cNvPr id="27" name="AutoShape 7">
            <a:extLst>
              <a:ext uri="{FF2B5EF4-FFF2-40B4-BE49-F238E27FC236}">
                <a16:creationId xmlns:a16="http://schemas.microsoft.com/office/drawing/2014/main" id="{18F7BF9E-9930-0B48-B4B3-2A2A0C31DF1A}"/>
              </a:ext>
            </a:extLst>
          </p:cNvPr>
          <p:cNvSpPr>
            <a:spLocks noChangeArrowheads="1"/>
          </p:cNvSpPr>
          <p:nvPr/>
        </p:nvSpPr>
        <p:spPr bwMode="auto">
          <a:xfrm>
            <a:off x="7407275" y="1981200"/>
            <a:ext cx="1371600" cy="1524000"/>
          </a:xfrm>
          <a:prstGeom prst="irregularSeal2">
            <a:avLst/>
          </a:prstGeom>
          <a:noFill/>
          <a:ln>
            <a:solidFill>
              <a:schemeClr val="bg2">
                <a:lumMod val="60000"/>
                <a:lumOff val="40000"/>
              </a:schemeClr>
            </a:solidFill>
          </a:ln>
          <a:effec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Date Placeholder 3">
            <a:extLst>
              <a:ext uri="{FF2B5EF4-FFF2-40B4-BE49-F238E27FC236}">
                <a16:creationId xmlns:a16="http://schemas.microsoft.com/office/drawing/2014/main" id="{B337E11B-F6CB-C44B-85E5-A3E6EF15D923}"/>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469853D-5769-EB4C-A76C-7536EB776B19}" type="datetime12">
              <a:rPr lang="en-US" altLang="en-US" sz="1400" smtClean="0">
                <a:latin typeface="Times New Roman" panose="02020603050405020304" pitchFamily="18" charset="0"/>
              </a:rPr>
              <a:t>5:16 PM</a:t>
            </a:fld>
            <a:endParaRPr lang="en-US" altLang="en-US" sz="1400">
              <a:latin typeface="Times New Roman" panose="02020603050405020304" pitchFamily="18" charset="0"/>
            </a:endParaRPr>
          </a:p>
        </p:txBody>
      </p:sp>
      <p:sp>
        <p:nvSpPr>
          <p:cNvPr id="82946" name="Slide Number Placeholder 5">
            <a:extLst>
              <a:ext uri="{FF2B5EF4-FFF2-40B4-BE49-F238E27FC236}">
                <a16:creationId xmlns:a16="http://schemas.microsoft.com/office/drawing/2014/main" id="{5587858E-08B9-DD45-9009-934B18A88188}"/>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3DBC2B93-4267-574E-8A91-81D6C9F3F84B}" type="slidenum">
              <a:rPr lang="en-US" altLang="en-US" sz="1400" smtClean="0">
                <a:latin typeface="Times New Roman" panose="02020603050405020304" pitchFamily="18" charset="0"/>
              </a:rPr>
              <a:pPr>
                <a:spcBef>
                  <a:spcPct val="0"/>
                </a:spcBef>
                <a:buFontTx/>
                <a:buNone/>
              </a:pPr>
              <a:t>45</a:t>
            </a:fld>
            <a:endParaRPr lang="en-US" altLang="en-US" sz="1400">
              <a:latin typeface="Times New Roman" panose="02020603050405020304" pitchFamily="18" charset="0"/>
            </a:endParaRPr>
          </a:p>
        </p:txBody>
      </p:sp>
      <p:sp>
        <p:nvSpPr>
          <p:cNvPr id="82947" name="Rectangle 2">
            <a:extLst>
              <a:ext uri="{FF2B5EF4-FFF2-40B4-BE49-F238E27FC236}">
                <a16:creationId xmlns:a16="http://schemas.microsoft.com/office/drawing/2014/main" id="{97890BD7-10C2-064E-BC82-17BB83585513}"/>
              </a:ext>
            </a:extLst>
          </p:cNvPr>
          <p:cNvSpPr>
            <a:spLocks noGrp="1" noChangeArrowheads="1"/>
          </p:cNvSpPr>
          <p:nvPr>
            <p:ph type="title"/>
          </p:nvPr>
        </p:nvSpPr>
        <p:spPr>
          <a:xfrm>
            <a:off x="361950" y="28575"/>
            <a:ext cx="8382000" cy="852488"/>
          </a:xfrm>
        </p:spPr>
        <p:txBody>
          <a:bodyPr/>
          <a:lstStyle/>
          <a:p>
            <a:pPr eaLnBrk="1" hangingPunct="1"/>
            <a:r>
              <a:rPr lang="en-US" altLang="en-US" sz="2400" dirty="0">
                <a:solidFill>
                  <a:schemeClr val="tx1"/>
                </a:solidFill>
              </a:rPr>
              <a:t>Fluorescence </a:t>
            </a:r>
            <a:r>
              <a:rPr lang="en-US" altLang="en-US" sz="2400" b="1" dirty="0" err="1"/>
              <a:t>Förster</a:t>
            </a:r>
            <a:r>
              <a:rPr lang="en-US" altLang="en-US" sz="2400" b="1" dirty="0"/>
              <a:t> </a:t>
            </a:r>
            <a:r>
              <a:rPr lang="en-US" altLang="en-US" sz="2400" dirty="0"/>
              <a:t>Resonance Energy Transfer (FRET) </a:t>
            </a:r>
          </a:p>
        </p:txBody>
      </p:sp>
      <p:grpSp>
        <p:nvGrpSpPr>
          <p:cNvPr id="82948" name="Group 7">
            <a:extLst>
              <a:ext uri="{FF2B5EF4-FFF2-40B4-BE49-F238E27FC236}">
                <a16:creationId xmlns:a16="http://schemas.microsoft.com/office/drawing/2014/main" id="{54B8C332-D247-E74B-A94F-63D9029A289B}"/>
              </a:ext>
            </a:extLst>
          </p:cNvPr>
          <p:cNvGrpSpPr>
            <a:grpSpLocks/>
          </p:cNvGrpSpPr>
          <p:nvPr/>
        </p:nvGrpSpPr>
        <p:grpSpPr bwMode="auto">
          <a:xfrm>
            <a:off x="457200" y="1760538"/>
            <a:ext cx="7723188" cy="3529012"/>
            <a:chOff x="226" y="1907"/>
            <a:chExt cx="4865" cy="2223"/>
          </a:xfrm>
        </p:grpSpPr>
        <p:sp>
          <p:nvSpPr>
            <p:cNvPr id="82958" name="Rectangle 8">
              <a:extLst>
                <a:ext uri="{FF2B5EF4-FFF2-40B4-BE49-F238E27FC236}">
                  <a16:creationId xmlns:a16="http://schemas.microsoft.com/office/drawing/2014/main" id="{833BA5BB-9810-184C-8089-0E83E2187A84}"/>
                </a:ext>
              </a:extLst>
            </p:cNvPr>
            <p:cNvSpPr>
              <a:spLocks noChangeArrowheads="1"/>
            </p:cNvSpPr>
            <p:nvPr/>
          </p:nvSpPr>
          <p:spPr bwMode="auto">
            <a:xfrm>
              <a:off x="580" y="1948"/>
              <a:ext cx="4480" cy="1744"/>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2959" name="Freeform 9">
              <a:extLst>
                <a:ext uri="{FF2B5EF4-FFF2-40B4-BE49-F238E27FC236}">
                  <a16:creationId xmlns:a16="http://schemas.microsoft.com/office/drawing/2014/main" id="{EFF680E9-F7F6-6E4B-9542-F09EDAA33F36}"/>
                </a:ext>
              </a:extLst>
            </p:cNvPr>
            <p:cNvSpPr>
              <a:spLocks/>
            </p:cNvSpPr>
            <p:nvPr/>
          </p:nvSpPr>
          <p:spPr bwMode="auto">
            <a:xfrm>
              <a:off x="621" y="2460"/>
              <a:ext cx="1241" cy="1225"/>
            </a:xfrm>
            <a:custGeom>
              <a:avLst/>
              <a:gdLst>
                <a:gd name="T0" fmla="*/ 0 w 1396"/>
                <a:gd name="T1" fmla="*/ 1216 h 1225"/>
                <a:gd name="T2" fmla="*/ 4 w 1396"/>
                <a:gd name="T3" fmla="*/ 1184 h 1225"/>
                <a:gd name="T4" fmla="*/ 9 w 1396"/>
                <a:gd name="T5" fmla="*/ 1168 h 1225"/>
                <a:gd name="T6" fmla="*/ 14 w 1396"/>
                <a:gd name="T7" fmla="*/ 1144 h 1225"/>
                <a:gd name="T8" fmla="*/ 19 w 1396"/>
                <a:gd name="T9" fmla="*/ 1128 h 1225"/>
                <a:gd name="T10" fmla="*/ 22 w 1396"/>
                <a:gd name="T11" fmla="*/ 1104 h 1225"/>
                <a:gd name="T12" fmla="*/ 28 w 1396"/>
                <a:gd name="T13" fmla="*/ 1080 h 1225"/>
                <a:gd name="T14" fmla="*/ 33 w 1396"/>
                <a:gd name="T15" fmla="*/ 1056 h 1225"/>
                <a:gd name="T16" fmla="*/ 36 w 1396"/>
                <a:gd name="T17" fmla="*/ 1032 h 1225"/>
                <a:gd name="T18" fmla="*/ 41 w 1396"/>
                <a:gd name="T19" fmla="*/ 1008 h 1225"/>
                <a:gd name="T20" fmla="*/ 47 w 1396"/>
                <a:gd name="T21" fmla="*/ 960 h 1225"/>
                <a:gd name="T22" fmla="*/ 53 w 1396"/>
                <a:gd name="T23" fmla="*/ 876 h 1225"/>
                <a:gd name="T24" fmla="*/ 58 w 1396"/>
                <a:gd name="T25" fmla="*/ 816 h 1225"/>
                <a:gd name="T26" fmla="*/ 60 w 1396"/>
                <a:gd name="T27" fmla="*/ 720 h 1225"/>
                <a:gd name="T28" fmla="*/ 62 w 1396"/>
                <a:gd name="T29" fmla="*/ 664 h 1225"/>
                <a:gd name="T30" fmla="*/ 62 w 1396"/>
                <a:gd name="T31" fmla="*/ 640 h 1225"/>
                <a:gd name="T32" fmla="*/ 65 w 1396"/>
                <a:gd name="T33" fmla="*/ 608 h 1225"/>
                <a:gd name="T34" fmla="*/ 68 w 1396"/>
                <a:gd name="T35" fmla="*/ 488 h 1225"/>
                <a:gd name="T36" fmla="*/ 71 w 1396"/>
                <a:gd name="T37" fmla="*/ 456 h 1225"/>
                <a:gd name="T38" fmla="*/ 75 w 1396"/>
                <a:gd name="T39" fmla="*/ 352 h 1225"/>
                <a:gd name="T40" fmla="*/ 76 w 1396"/>
                <a:gd name="T41" fmla="*/ 308 h 1225"/>
                <a:gd name="T42" fmla="*/ 76 w 1396"/>
                <a:gd name="T43" fmla="*/ 296 h 1225"/>
                <a:gd name="T44" fmla="*/ 87 w 1396"/>
                <a:gd name="T45" fmla="*/ 120 h 1225"/>
                <a:gd name="T46" fmla="*/ 90 w 1396"/>
                <a:gd name="T47" fmla="*/ 88 h 1225"/>
                <a:gd name="T48" fmla="*/ 97 w 1396"/>
                <a:gd name="T49" fmla="*/ 32 h 1225"/>
                <a:gd name="T50" fmla="*/ 104 w 1396"/>
                <a:gd name="T51" fmla="*/ 8 h 1225"/>
                <a:gd name="T52" fmla="*/ 114 w 1396"/>
                <a:gd name="T53" fmla="*/ 0 h 1225"/>
                <a:gd name="T54" fmla="*/ 120 w 1396"/>
                <a:gd name="T55" fmla="*/ 0 h 1225"/>
                <a:gd name="T56" fmla="*/ 124 w 1396"/>
                <a:gd name="T57" fmla="*/ 8 h 1225"/>
                <a:gd name="T58" fmla="*/ 130 w 1396"/>
                <a:gd name="T59" fmla="*/ 8 h 1225"/>
                <a:gd name="T60" fmla="*/ 136 w 1396"/>
                <a:gd name="T61" fmla="*/ 24 h 1225"/>
                <a:gd name="T62" fmla="*/ 140 w 1396"/>
                <a:gd name="T63" fmla="*/ 48 h 1225"/>
                <a:gd name="T64" fmla="*/ 148 w 1396"/>
                <a:gd name="T65" fmla="*/ 104 h 1225"/>
                <a:gd name="T66" fmla="*/ 154 w 1396"/>
                <a:gd name="T67" fmla="*/ 144 h 1225"/>
                <a:gd name="T68" fmla="*/ 160 w 1396"/>
                <a:gd name="T69" fmla="*/ 200 h 1225"/>
                <a:gd name="T70" fmla="*/ 166 w 1396"/>
                <a:gd name="T71" fmla="*/ 268 h 1225"/>
                <a:gd name="T72" fmla="*/ 168 w 1396"/>
                <a:gd name="T73" fmla="*/ 312 h 1225"/>
                <a:gd name="T74" fmla="*/ 180 w 1396"/>
                <a:gd name="T75" fmla="*/ 416 h 1225"/>
                <a:gd name="T76" fmla="*/ 187 w 1396"/>
                <a:gd name="T77" fmla="*/ 512 h 1225"/>
                <a:gd name="T78" fmla="*/ 212 w 1396"/>
                <a:gd name="T79" fmla="*/ 792 h 1225"/>
                <a:gd name="T80" fmla="*/ 251 w 1396"/>
                <a:gd name="T81" fmla="*/ 1152 h 1225"/>
                <a:gd name="T82" fmla="*/ 268 w 1396"/>
                <a:gd name="T83" fmla="*/ 1224 h 122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396" h="1225">
                  <a:moveTo>
                    <a:pt x="0" y="1216"/>
                  </a:moveTo>
                  <a:lnTo>
                    <a:pt x="18" y="1184"/>
                  </a:lnTo>
                  <a:lnTo>
                    <a:pt x="45" y="1168"/>
                  </a:lnTo>
                  <a:lnTo>
                    <a:pt x="72" y="1144"/>
                  </a:lnTo>
                  <a:lnTo>
                    <a:pt x="99" y="1128"/>
                  </a:lnTo>
                  <a:lnTo>
                    <a:pt x="117" y="1104"/>
                  </a:lnTo>
                  <a:lnTo>
                    <a:pt x="144" y="1080"/>
                  </a:lnTo>
                  <a:lnTo>
                    <a:pt x="171" y="1056"/>
                  </a:lnTo>
                  <a:lnTo>
                    <a:pt x="189" y="1032"/>
                  </a:lnTo>
                  <a:lnTo>
                    <a:pt x="207" y="1008"/>
                  </a:lnTo>
                  <a:lnTo>
                    <a:pt x="243" y="960"/>
                  </a:lnTo>
                  <a:lnTo>
                    <a:pt x="279" y="876"/>
                  </a:lnTo>
                  <a:lnTo>
                    <a:pt x="297" y="816"/>
                  </a:lnTo>
                  <a:lnTo>
                    <a:pt x="315" y="720"/>
                  </a:lnTo>
                  <a:lnTo>
                    <a:pt x="324" y="664"/>
                  </a:lnTo>
                  <a:lnTo>
                    <a:pt x="324" y="640"/>
                  </a:lnTo>
                  <a:lnTo>
                    <a:pt x="333" y="608"/>
                  </a:lnTo>
                  <a:lnTo>
                    <a:pt x="360" y="488"/>
                  </a:lnTo>
                  <a:lnTo>
                    <a:pt x="369" y="456"/>
                  </a:lnTo>
                  <a:lnTo>
                    <a:pt x="387" y="352"/>
                  </a:lnTo>
                  <a:lnTo>
                    <a:pt x="392" y="308"/>
                  </a:lnTo>
                  <a:lnTo>
                    <a:pt x="396" y="296"/>
                  </a:lnTo>
                  <a:lnTo>
                    <a:pt x="450" y="120"/>
                  </a:lnTo>
                  <a:lnTo>
                    <a:pt x="468" y="88"/>
                  </a:lnTo>
                  <a:lnTo>
                    <a:pt x="504" y="32"/>
                  </a:lnTo>
                  <a:lnTo>
                    <a:pt x="540" y="8"/>
                  </a:lnTo>
                  <a:lnTo>
                    <a:pt x="594" y="0"/>
                  </a:lnTo>
                  <a:lnTo>
                    <a:pt x="621" y="0"/>
                  </a:lnTo>
                  <a:lnTo>
                    <a:pt x="648" y="8"/>
                  </a:lnTo>
                  <a:lnTo>
                    <a:pt x="675" y="8"/>
                  </a:lnTo>
                  <a:lnTo>
                    <a:pt x="702" y="24"/>
                  </a:lnTo>
                  <a:lnTo>
                    <a:pt x="729" y="48"/>
                  </a:lnTo>
                  <a:lnTo>
                    <a:pt x="774" y="104"/>
                  </a:lnTo>
                  <a:lnTo>
                    <a:pt x="801" y="144"/>
                  </a:lnTo>
                  <a:lnTo>
                    <a:pt x="828" y="200"/>
                  </a:lnTo>
                  <a:lnTo>
                    <a:pt x="860" y="268"/>
                  </a:lnTo>
                  <a:lnTo>
                    <a:pt x="878" y="312"/>
                  </a:lnTo>
                  <a:lnTo>
                    <a:pt x="927" y="416"/>
                  </a:lnTo>
                  <a:lnTo>
                    <a:pt x="968" y="512"/>
                  </a:lnTo>
                  <a:lnTo>
                    <a:pt x="1103" y="792"/>
                  </a:lnTo>
                  <a:lnTo>
                    <a:pt x="1305" y="1152"/>
                  </a:lnTo>
                  <a:lnTo>
                    <a:pt x="1395" y="1224"/>
                  </a:lnTo>
                </a:path>
              </a:pathLst>
            </a:custGeom>
            <a:solidFill>
              <a:srgbClr val="CECECE"/>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960" name="Freeform 10">
              <a:extLst>
                <a:ext uri="{FF2B5EF4-FFF2-40B4-BE49-F238E27FC236}">
                  <a16:creationId xmlns:a16="http://schemas.microsoft.com/office/drawing/2014/main" id="{D8943318-3216-EE44-971F-19AEA69A7ED2}"/>
                </a:ext>
              </a:extLst>
            </p:cNvPr>
            <p:cNvSpPr>
              <a:spLocks/>
            </p:cNvSpPr>
            <p:nvPr/>
          </p:nvSpPr>
          <p:spPr bwMode="auto">
            <a:xfrm>
              <a:off x="1483" y="2434"/>
              <a:ext cx="1745" cy="1268"/>
            </a:xfrm>
            <a:custGeom>
              <a:avLst/>
              <a:gdLst>
                <a:gd name="T0" fmla="*/ 0 w 1963"/>
                <a:gd name="T1" fmla="*/ 1267 h 1268"/>
                <a:gd name="T2" fmla="*/ 53 w 1963"/>
                <a:gd name="T3" fmla="*/ 979 h 1268"/>
                <a:gd name="T4" fmla="*/ 90 w 1963"/>
                <a:gd name="T5" fmla="*/ 699 h 1268"/>
                <a:gd name="T6" fmla="*/ 117 w 1963"/>
                <a:gd name="T7" fmla="*/ 468 h 1268"/>
                <a:gd name="T8" fmla="*/ 147 w 1963"/>
                <a:gd name="T9" fmla="*/ 216 h 1268"/>
                <a:gd name="T10" fmla="*/ 164 w 1963"/>
                <a:gd name="T11" fmla="*/ 19 h 1268"/>
                <a:gd name="T12" fmla="*/ 174 w 1963"/>
                <a:gd name="T13" fmla="*/ 0 h 1268"/>
                <a:gd name="T14" fmla="*/ 188 w 1963"/>
                <a:gd name="T15" fmla="*/ 3 h 1268"/>
                <a:gd name="T16" fmla="*/ 202 w 1963"/>
                <a:gd name="T17" fmla="*/ 59 h 1268"/>
                <a:gd name="T18" fmla="*/ 216 w 1963"/>
                <a:gd name="T19" fmla="*/ 187 h 1268"/>
                <a:gd name="T20" fmla="*/ 240 w 1963"/>
                <a:gd name="T21" fmla="*/ 475 h 1268"/>
                <a:gd name="T22" fmla="*/ 262 w 1963"/>
                <a:gd name="T23" fmla="*/ 715 h 1268"/>
                <a:gd name="T24" fmla="*/ 277 w 1963"/>
                <a:gd name="T25" fmla="*/ 875 h 1268"/>
                <a:gd name="T26" fmla="*/ 303 w 1963"/>
                <a:gd name="T27" fmla="*/ 987 h 1268"/>
                <a:gd name="T28" fmla="*/ 339 w 1963"/>
                <a:gd name="T29" fmla="*/ 1123 h 1268"/>
                <a:gd name="T30" fmla="*/ 377 w 1963"/>
                <a:gd name="T31" fmla="*/ 1259 h 126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963" h="1268">
                  <a:moveTo>
                    <a:pt x="0" y="1267"/>
                  </a:moveTo>
                  <a:lnTo>
                    <a:pt x="279" y="979"/>
                  </a:lnTo>
                  <a:lnTo>
                    <a:pt x="468" y="699"/>
                  </a:lnTo>
                  <a:lnTo>
                    <a:pt x="610" y="468"/>
                  </a:lnTo>
                  <a:lnTo>
                    <a:pt x="762" y="216"/>
                  </a:lnTo>
                  <a:lnTo>
                    <a:pt x="855" y="19"/>
                  </a:lnTo>
                  <a:lnTo>
                    <a:pt x="903" y="0"/>
                  </a:lnTo>
                  <a:lnTo>
                    <a:pt x="972" y="3"/>
                  </a:lnTo>
                  <a:lnTo>
                    <a:pt x="1044" y="59"/>
                  </a:lnTo>
                  <a:lnTo>
                    <a:pt x="1116" y="187"/>
                  </a:lnTo>
                  <a:lnTo>
                    <a:pt x="1251" y="475"/>
                  </a:lnTo>
                  <a:lnTo>
                    <a:pt x="1368" y="715"/>
                  </a:lnTo>
                  <a:lnTo>
                    <a:pt x="1440" y="875"/>
                  </a:lnTo>
                  <a:lnTo>
                    <a:pt x="1575" y="987"/>
                  </a:lnTo>
                  <a:lnTo>
                    <a:pt x="1764" y="1123"/>
                  </a:lnTo>
                  <a:lnTo>
                    <a:pt x="1962" y="1259"/>
                  </a:lnTo>
                </a:path>
              </a:pathLst>
            </a:custGeom>
            <a:gradFill rotWithShape="0">
              <a:gsLst>
                <a:gs pos="0">
                  <a:srgbClr val="3366FF"/>
                </a:gs>
                <a:gs pos="100000">
                  <a:srgbClr val="00FF00"/>
                </a:gs>
              </a:gsLst>
              <a:lin ang="0" scaled="1"/>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961" name="Freeform 11">
              <a:extLst>
                <a:ext uri="{FF2B5EF4-FFF2-40B4-BE49-F238E27FC236}">
                  <a16:creationId xmlns:a16="http://schemas.microsoft.com/office/drawing/2014/main" id="{AC8CA42F-D34A-4549-83CC-B7D57F766C53}"/>
                </a:ext>
              </a:extLst>
            </p:cNvPr>
            <p:cNvSpPr>
              <a:spLocks/>
            </p:cNvSpPr>
            <p:nvPr/>
          </p:nvSpPr>
          <p:spPr bwMode="auto">
            <a:xfrm>
              <a:off x="2172" y="2388"/>
              <a:ext cx="1449" cy="1317"/>
            </a:xfrm>
            <a:custGeom>
              <a:avLst/>
              <a:gdLst>
                <a:gd name="T0" fmla="*/ 0 w 1630"/>
                <a:gd name="T1" fmla="*/ 1308 h 1317"/>
                <a:gd name="T2" fmla="*/ 28 w 1630"/>
                <a:gd name="T3" fmla="*/ 1196 h 1317"/>
                <a:gd name="T4" fmla="*/ 41 w 1630"/>
                <a:gd name="T5" fmla="*/ 956 h 1317"/>
                <a:gd name="T6" fmla="*/ 60 w 1630"/>
                <a:gd name="T7" fmla="*/ 668 h 1317"/>
                <a:gd name="T8" fmla="*/ 75 w 1630"/>
                <a:gd name="T9" fmla="*/ 412 h 1317"/>
                <a:gd name="T10" fmla="*/ 87 w 1630"/>
                <a:gd name="T11" fmla="*/ 236 h 1317"/>
                <a:gd name="T12" fmla="*/ 97 w 1630"/>
                <a:gd name="T13" fmla="*/ 105 h 1317"/>
                <a:gd name="T14" fmla="*/ 105 w 1630"/>
                <a:gd name="T15" fmla="*/ 20 h 1317"/>
                <a:gd name="T16" fmla="*/ 114 w 1630"/>
                <a:gd name="T17" fmla="*/ 0 h 1317"/>
                <a:gd name="T18" fmla="*/ 121 w 1630"/>
                <a:gd name="T19" fmla="*/ 4 h 1317"/>
                <a:gd name="T20" fmla="*/ 126 w 1630"/>
                <a:gd name="T21" fmla="*/ 12 h 1317"/>
                <a:gd name="T22" fmla="*/ 142 w 1630"/>
                <a:gd name="T23" fmla="*/ 68 h 1317"/>
                <a:gd name="T24" fmla="*/ 161 w 1630"/>
                <a:gd name="T25" fmla="*/ 159 h 1317"/>
                <a:gd name="T26" fmla="*/ 184 w 1630"/>
                <a:gd name="T27" fmla="*/ 321 h 1317"/>
                <a:gd name="T28" fmla="*/ 211 w 1630"/>
                <a:gd name="T29" fmla="*/ 536 h 1317"/>
                <a:gd name="T30" fmla="*/ 251 w 1630"/>
                <a:gd name="T31" fmla="*/ 856 h 1317"/>
                <a:gd name="T32" fmla="*/ 278 w 1630"/>
                <a:gd name="T33" fmla="*/ 1060 h 1317"/>
                <a:gd name="T34" fmla="*/ 298 w 1630"/>
                <a:gd name="T35" fmla="*/ 1220 h 1317"/>
                <a:gd name="T36" fmla="*/ 313 w 1630"/>
                <a:gd name="T37" fmla="*/ 1316 h 13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630" h="1317">
                  <a:moveTo>
                    <a:pt x="0" y="1308"/>
                  </a:moveTo>
                  <a:lnTo>
                    <a:pt x="144" y="1196"/>
                  </a:lnTo>
                  <a:lnTo>
                    <a:pt x="207" y="956"/>
                  </a:lnTo>
                  <a:lnTo>
                    <a:pt x="306" y="668"/>
                  </a:lnTo>
                  <a:lnTo>
                    <a:pt x="387" y="412"/>
                  </a:lnTo>
                  <a:lnTo>
                    <a:pt x="450" y="236"/>
                  </a:lnTo>
                  <a:lnTo>
                    <a:pt x="504" y="105"/>
                  </a:lnTo>
                  <a:lnTo>
                    <a:pt x="549" y="20"/>
                  </a:lnTo>
                  <a:lnTo>
                    <a:pt x="594" y="0"/>
                  </a:lnTo>
                  <a:lnTo>
                    <a:pt x="630" y="4"/>
                  </a:lnTo>
                  <a:lnTo>
                    <a:pt x="657" y="12"/>
                  </a:lnTo>
                  <a:lnTo>
                    <a:pt x="743" y="68"/>
                  </a:lnTo>
                  <a:lnTo>
                    <a:pt x="838" y="159"/>
                  </a:lnTo>
                  <a:lnTo>
                    <a:pt x="960" y="321"/>
                  </a:lnTo>
                  <a:lnTo>
                    <a:pt x="1098" y="536"/>
                  </a:lnTo>
                  <a:lnTo>
                    <a:pt x="1301" y="856"/>
                  </a:lnTo>
                  <a:lnTo>
                    <a:pt x="1449" y="1060"/>
                  </a:lnTo>
                  <a:lnTo>
                    <a:pt x="1548" y="1220"/>
                  </a:lnTo>
                  <a:lnTo>
                    <a:pt x="1629" y="1316"/>
                  </a:lnTo>
                </a:path>
              </a:pathLst>
            </a:custGeom>
            <a:gradFill rotWithShape="0">
              <a:gsLst>
                <a:gs pos="0">
                  <a:srgbClr val="669900"/>
                </a:gs>
                <a:gs pos="100000">
                  <a:srgbClr val="FF6600"/>
                </a:gs>
              </a:gsLst>
              <a:lin ang="0" scaled="1"/>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962" name="Freeform 12">
              <a:extLst>
                <a:ext uri="{FF2B5EF4-FFF2-40B4-BE49-F238E27FC236}">
                  <a16:creationId xmlns:a16="http://schemas.microsoft.com/office/drawing/2014/main" id="{FB3E2887-F227-5A4C-A5CD-D0E2CB1C9C99}"/>
                </a:ext>
              </a:extLst>
            </p:cNvPr>
            <p:cNvSpPr>
              <a:spLocks/>
            </p:cNvSpPr>
            <p:nvPr/>
          </p:nvSpPr>
          <p:spPr bwMode="auto">
            <a:xfrm>
              <a:off x="3029" y="2397"/>
              <a:ext cx="2038" cy="1305"/>
            </a:xfrm>
            <a:custGeom>
              <a:avLst/>
              <a:gdLst>
                <a:gd name="T0" fmla="*/ 0 w 2292"/>
                <a:gd name="T1" fmla="*/ 1304 h 1305"/>
                <a:gd name="T2" fmla="*/ 96 w 2292"/>
                <a:gd name="T3" fmla="*/ 1048 h 1305"/>
                <a:gd name="T4" fmla="*/ 189 w 2292"/>
                <a:gd name="T5" fmla="*/ 712 h 1305"/>
                <a:gd name="T6" fmla="*/ 224 w 2292"/>
                <a:gd name="T7" fmla="*/ 552 h 1305"/>
                <a:gd name="T8" fmla="*/ 279 w 2292"/>
                <a:gd name="T9" fmla="*/ 232 h 1305"/>
                <a:gd name="T10" fmla="*/ 306 w 2292"/>
                <a:gd name="T11" fmla="*/ 72 h 1305"/>
                <a:gd name="T12" fmla="*/ 318 w 2292"/>
                <a:gd name="T13" fmla="*/ 8 h 1305"/>
                <a:gd name="T14" fmla="*/ 336 w 2292"/>
                <a:gd name="T15" fmla="*/ 0 h 1305"/>
                <a:gd name="T16" fmla="*/ 347 w 2292"/>
                <a:gd name="T17" fmla="*/ 56 h 1305"/>
                <a:gd name="T18" fmla="*/ 367 w 2292"/>
                <a:gd name="T19" fmla="*/ 264 h 1305"/>
                <a:gd name="T20" fmla="*/ 389 w 2292"/>
                <a:gd name="T21" fmla="*/ 600 h 1305"/>
                <a:gd name="T22" fmla="*/ 425 w 2292"/>
                <a:gd name="T23" fmla="*/ 1176 h 1305"/>
                <a:gd name="T24" fmla="*/ 431 w 2292"/>
                <a:gd name="T25" fmla="*/ 1224 h 1305"/>
                <a:gd name="T26" fmla="*/ 439 w 2292"/>
                <a:gd name="T27" fmla="*/ 1280 h 1305"/>
                <a:gd name="T28" fmla="*/ 443 w 2292"/>
                <a:gd name="T29" fmla="*/ 1304 h 130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292" h="1305">
                  <a:moveTo>
                    <a:pt x="0" y="1304"/>
                  </a:moveTo>
                  <a:lnTo>
                    <a:pt x="495" y="1048"/>
                  </a:lnTo>
                  <a:lnTo>
                    <a:pt x="981" y="712"/>
                  </a:lnTo>
                  <a:lnTo>
                    <a:pt x="1161" y="552"/>
                  </a:lnTo>
                  <a:lnTo>
                    <a:pt x="1449" y="232"/>
                  </a:lnTo>
                  <a:lnTo>
                    <a:pt x="1584" y="72"/>
                  </a:lnTo>
                  <a:lnTo>
                    <a:pt x="1656" y="8"/>
                  </a:lnTo>
                  <a:lnTo>
                    <a:pt x="1737" y="0"/>
                  </a:lnTo>
                  <a:lnTo>
                    <a:pt x="1800" y="56"/>
                  </a:lnTo>
                  <a:lnTo>
                    <a:pt x="1899" y="264"/>
                  </a:lnTo>
                  <a:lnTo>
                    <a:pt x="2016" y="600"/>
                  </a:lnTo>
                  <a:lnTo>
                    <a:pt x="2196" y="1176"/>
                  </a:lnTo>
                  <a:lnTo>
                    <a:pt x="2232" y="1224"/>
                  </a:lnTo>
                  <a:lnTo>
                    <a:pt x="2277" y="1280"/>
                  </a:lnTo>
                  <a:lnTo>
                    <a:pt x="2291" y="1304"/>
                  </a:lnTo>
                </a:path>
              </a:pathLst>
            </a:custGeom>
            <a:gradFill rotWithShape="0">
              <a:gsLst>
                <a:gs pos="0">
                  <a:srgbClr val="FF6600"/>
                </a:gs>
                <a:gs pos="100000">
                  <a:srgbClr val="800000"/>
                </a:gs>
              </a:gsLst>
              <a:lin ang="0" scaled="1"/>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963" name="Freeform 13">
              <a:extLst>
                <a:ext uri="{FF2B5EF4-FFF2-40B4-BE49-F238E27FC236}">
                  <a16:creationId xmlns:a16="http://schemas.microsoft.com/office/drawing/2014/main" id="{FA6F953D-4F23-CF46-9297-A233B3C53743}"/>
                </a:ext>
              </a:extLst>
            </p:cNvPr>
            <p:cNvSpPr>
              <a:spLocks/>
            </p:cNvSpPr>
            <p:nvPr/>
          </p:nvSpPr>
          <p:spPr bwMode="auto">
            <a:xfrm>
              <a:off x="2163" y="2749"/>
              <a:ext cx="1065" cy="953"/>
            </a:xfrm>
            <a:custGeom>
              <a:avLst/>
              <a:gdLst>
                <a:gd name="T0" fmla="*/ 0 w 1198"/>
                <a:gd name="T1" fmla="*/ 952 h 953"/>
                <a:gd name="T2" fmla="*/ 22 w 1198"/>
                <a:gd name="T3" fmla="*/ 796 h 953"/>
                <a:gd name="T4" fmla="*/ 41 w 1198"/>
                <a:gd name="T5" fmla="*/ 608 h 953"/>
                <a:gd name="T6" fmla="*/ 55 w 1198"/>
                <a:gd name="T7" fmla="*/ 392 h 953"/>
                <a:gd name="T8" fmla="*/ 71 w 1198"/>
                <a:gd name="T9" fmla="*/ 136 h 953"/>
                <a:gd name="T10" fmla="*/ 76 w 1198"/>
                <a:gd name="T11" fmla="*/ 0 h 953"/>
                <a:gd name="T12" fmla="*/ 92 w 1198"/>
                <a:gd name="T13" fmla="*/ 168 h 953"/>
                <a:gd name="T14" fmla="*/ 112 w 1198"/>
                <a:gd name="T15" fmla="*/ 400 h 953"/>
                <a:gd name="T16" fmla="*/ 132 w 1198"/>
                <a:gd name="T17" fmla="*/ 564 h 953"/>
                <a:gd name="T18" fmla="*/ 156 w 1198"/>
                <a:gd name="T19" fmla="*/ 680 h 953"/>
                <a:gd name="T20" fmla="*/ 211 w 1198"/>
                <a:gd name="T21" fmla="*/ 888 h 953"/>
                <a:gd name="T22" fmla="*/ 231 w 1198"/>
                <a:gd name="T23" fmla="*/ 952 h 95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98" h="953">
                  <a:moveTo>
                    <a:pt x="0" y="952"/>
                  </a:moveTo>
                  <a:lnTo>
                    <a:pt x="117" y="796"/>
                  </a:lnTo>
                  <a:lnTo>
                    <a:pt x="207" y="608"/>
                  </a:lnTo>
                  <a:lnTo>
                    <a:pt x="288" y="392"/>
                  </a:lnTo>
                  <a:lnTo>
                    <a:pt x="369" y="136"/>
                  </a:lnTo>
                  <a:lnTo>
                    <a:pt x="396" y="0"/>
                  </a:lnTo>
                  <a:lnTo>
                    <a:pt x="477" y="168"/>
                  </a:lnTo>
                  <a:lnTo>
                    <a:pt x="585" y="400"/>
                  </a:lnTo>
                  <a:lnTo>
                    <a:pt x="680" y="564"/>
                  </a:lnTo>
                  <a:lnTo>
                    <a:pt x="810" y="680"/>
                  </a:lnTo>
                  <a:lnTo>
                    <a:pt x="1098" y="888"/>
                  </a:lnTo>
                  <a:lnTo>
                    <a:pt x="1197" y="952"/>
                  </a:lnTo>
                </a:path>
              </a:pathLst>
            </a:custGeom>
            <a:gradFill rotWithShape="0">
              <a:gsLst>
                <a:gs pos="0">
                  <a:srgbClr val="669900"/>
                </a:gs>
                <a:gs pos="100000">
                  <a:srgbClr val="FFFF66"/>
                </a:gs>
              </a:gsLst>
              <a:lin ang="0" scaled="1"/>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964" name="Rectangle 14">
              <a:extLst>
                <a:ext uri="{FF2B5EF4-FFF2-40B4-BE49-F238E27FC236}">
                  <a16:creationId xmlns:a16="http://schemas.microsoft.com/office/drawing/2014/main" id="{3CB6BEF6-0F30-484F-91E9-5B8275E13FA5}"/>
                </a:ext>
              </a:extLst>
            </p:cNvPr>
            <p:cNvSpPr>
              <a:spLocks noChangeArrowheads="1"/>
            </p:cNvSpPr>
            <p:nvPr/>
          </p:nvSpPr>
          <p:spPr bwMode="auto">
            <a:xfrm rot="-5460000">
              <a:off x="-26" y="2732"/>
              <a:ext cx="793" cy="2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latin typeface="Times New Roman" panose="02020603050405020304" pitchFamily="18" charset="0"/>
                </a:rPr>
                <a:t>Intensity</a:t>
              </a:r>
            </a:p>
          </p:txBody>
        </p:sp>
        <p:sp>
          <p:nvSpPr>
            <p:cNvPr id="82965" name="Rectangle 15">
              <a:extLst>
                <a:ext uri="{FF2B5EF4-FFF2-40B4-BE49-F238E27FC236}">
                  <a16:creationId xmlns:a16="http://schemas.microsoft.com/office/drawing/2014/main" id="{BFE957A5-5F3B-7247-8619-F98CB7799984}"/>
                </a:ext>
              </a:extLst>
            </p:cNvPr>
            <p:cNvSpPr>
              <a:spLocks noChangeArrowheads="1"/>
            </p:cNvSpPr>
            <p:nvPr/>
          </p:nvSpPr>
          <p:spPr bwMode="auto">
            <a:xfrm>
              <a:off x="2384" y="3899"/>
              <a:ext cx="85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800" b="1">
                  <a:latin typeface="Times New Roman" panose="02020603050405020304" pitchFamily="18" charset="0"/>
                </a:rPr>
                <a:t>Wavelength</a:t>
              </a:r>
            </a:p>
          </p:txBody>
        </p:sp>
        <p:sp>
          <p:nvSpPr>
            <p:cNvPr id="82966" name="Rectangle 16">
              <a:extLst>
                <a:ext uri="{FF2B5EF4-FFF2-40B4-BE49-F238E27FC236}">
                  <a16:creationId xmlns:a16="http://schemas.microsoft.com/office/drawing/2014/main" id="{1B3E6222-D755-8F4F-A1B6-5DE27541059A}"/>
                </a:ext>
              </a:extLst>
            </p:cNvPr>
            <p:cNvSpPr>
              <a:spLocks noChangeArrowheads="1"/>
            </p:cNvSpPr>
            <p:nvPr/>
          </p:nvSpPr>
          <p:spPr bwMode="auto">
            <a:xfrm>
              <a:off x="892" y="2917"/>
              <a:ext cx="656" cy="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Absorbance</a:t>
              </a:r>
            </a:p>
            <a:p>
              <a:pPr>
                <a:spcBef>
                  <a:spcPct val="0"/>
                </a:spcBef>
                <a:buFontTx/>
                <a:buNone/>
              </a:pPr>
              <a:r>
                <a:rPr lang="en-US" altLang="en-US" sz="1400">
                  <a:latin typeface="Times New Roman" panose="02020603050405020304" pitchFamily="18" charset="0"/>
                </a:rPr>
                <a:t>of donor</a:t>
              </a:r>
            </a:p>
          </p:txBody>
        </p:sp>
        <p:sp>
          <p:nvSpPr>
            <p:cNvPr id="82967" name="Line 17">
              <a:extLst>
                <a:ext uri="{FF2B5EF4-FFF2-40B4-BE49-F238E27FC236}">
                  <a16:creationId xmlns:a16="http://schemas.microsoft.com/office/drawing/2014/main" id="{50613BF0-B672-5A42-8D98-14B1FD04A97E}"/>
                </a:ext>
              </a:extLst>
            </p:cNvPr>
            <p:cNvSpPr>
              <a:spLocks noChangeShapeType="1"/>
            </p:cNvSpPr>
            <p:nvPr/>
          </p:nvSpPr>
          <p:spPr bwMode="auto">
            <a:xfrm>
              <a:off x="2009" y="2448"/>
              <a:ext cx="34" cy="338"/>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968" name="Rectangle 18">
              <a:extLst>
                <a:ext uri="{FF2B5EF4-FFF2-40B4-BE49-F238E27FC236}">
                  <a16:creationId xmlns:a16="http://schemas.microsoft.com/office/drawing/2014/main" id="{7631DBD3-72AE-094E-9656-AC367BCF3941}"/>
                </a:ext>
              </a:extLst>
            </p:cNvPr>
            <p:cNvSpPr>
              <a:spLocks noChangeArrowheads="1"/>
            </p:cNvSpPr>
            <p:nvPr/>
          </p:nvSpPr>
          <p:spPr bwMode="auto">
            <a:xfrm>
              <a:off x="1117" y="2083"/>
              <a:ext cx="531" cy="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b="1">
                  <a:latin typeface="Times New Roman" panose="02020603050405020304" pitchFamily="18" charset="0"/>
                </a:rPr>
                <a:t>DONOR</a:t>
              </a:r>
            </a:p>
          </p:txBody>
        </p:sp>
        <p:sp>
          <p:nvSpPr>
            <p:cNvPr id="82969" name="Rectangle 19">
              <a:extLst>
                <a:ext uri="{FF2B5EF4-FFF2-40B4-BE49-F238E27FC236}">
                  <a16:creationId xmlns:a16="http://schemas.microsoft.com/office/drawing/2014/main" id="{E7D0F92A-4220-F144-A9A6-85814B3D501E}"/>
                </a:ext>
              </a:extLst>
            </p:cNvPr>
            <p:cNvSpPr>
              <a:spLocks noChangeArrowheads="1"/>
            </p:cNvSpPr>
            <p:nvPr/>
          </p:nvSpPr>
          <p:spPr bwMode="auto">
            <a:xfrm>
              <a:off x="3099" y="2298"/>
              <a:ext cx="656" cy="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Absorbance</a:t>
              </a:r>
            </a:p>
            <a:p>
              <a:pPr>
                <a:spcBef>
                  <a:spcPct val="0"/>
                </a:spcBef>
                <a:buFontTx/>
                <a:buNone/>
              </a:pPr>
              <a:r>
                <a:rPr lang="en-US" altLang="en-US" sz="1400">
                  <a:latin typeface="Times New Roman" panose="02020603050405020304" pitchFamily="18" charset="0"/>
                </a:rPr>
                <a:t>of acceptor </a:t>
              </a:r>
            </a:p>
            <a:p>
              <a:pPr>
                <a:spcBef>
                  <a:spcPct val="0"/>
                </a:spcBef>
                <a:buFontTx/>
                <a:buNone/>
              </a:pPr>
              <a:r>
                <a:rPr lang="en-US" altLang="en-US" sz="1400">
                  <a:latin typeface="Times New Roman" panose="02020603050405020304" pitchFamily="18" charset="0"/>
                </a:rPr>
                <a:t>molecule</a:t>
              </a:r>
            </a:p>
          </p:txBody>
        </p:sp>
        <p:sp>
          <p:nvSpPr>
            <p:cNvPr id="82970" name="Rectangle 20">
              <a:extLst>
                <a:ext uri="{FF2B5EF4-FFF2-40B4-BE49-F238E27FC236}">
                  <a16:creationId xmlns:a16="http://schemas.microsoft.com/office/drawing/2014/main" id="{D70E455E-B334-5C46-AD07-794E46CBB534}"/>
                </a:ext>
              </a:extLst>
            </p:cNvPr>
            <p:cNvSpPr>
              <a:spLocks noChangeArrowheads="1"/>
            </p:cNvSpPr>
            <p:nvPr/>
          </p:nvSpPr>
          <p:spPr bwMode="auto">
            <a:xfrm>
              <a:off x="1757" y="2107"/>
              <a:ext cx="713" cy="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Fluorescence</a:t>
              </a:r>
            </a:p>
            <a:p>
              <a:pPr>
                <a:spcBef>
                  <a:spcPct val="0"/>
                </a:spcBef>
                <a:buFontTx/>
                <a:buNone/>
              </a:pPr>
              <a:r>
                <a:rPr lang="en-US" altLang="en-US" sz="1400">
                  <a:latin typeface="Times New Roman" panose="02020603050405020304" pitchFamily="18" charset="0"/>
                </a:rPr>
                <a:t>of donor</a:t>
              </a:r>
            </a:p>
          </p:txBody>
        </p:sp>
        <p:sp>
          <p:nvSpPr>
            <p:cNvPr id="82971" name="Rectangle 21">
              <a:extLst>
                <a:ext uri="{FF2B5EF4-FFF2-40B4-BE49-F238E27FC236}">
                  <a16:creationId xmlns:a16="http://schemas.microsoft.com/office/drawing/2014/main" id="{BE99A8C2-0736-5A40-88AC-B9338C4B7AFA}"/>
                </a:ext>
              </a:extLst>
            </p:cNvPr>
            <p:cNvSpPr>
              <a:spLocks noChangeArrowheads="1"/>
            </p:cNvSpPr>
            <p:nvPr/>
          </p:nvSpPr>
          <p:spPr bwMode="auto">
            <a:xfrm>
              <a:off x="3968" y="1907"/>
              <a:ext cx="1123" cy="5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600">
                  <a:latin typeface="Times New Roman" panose="02020603050405020304" pitchFamily="18" charset="0"/>
                </a:rPr>
                <a:t>Fluorescence </a:t>
              </a:r>
            </a:p>
            <a:p>
              <a:pPr>
                <a:spcBef>
                  <a:spcPct val="0"/>
                </a:spcBef>
                <a:buFontTx/>
                <a:buNone/>
              </a:pPr>
              <a:r>
                <a:rPr lang="en-US" altLang="en-US" sz="1600">
                  <a:latin typeface="Times New Roman" panose="02020603050405020304" pitchFamily="18" charset="0"/>
                </a:rPr>
                <a:t>of acceptor after </a:t>
              </a:r>
            </a:p>
            <a:p>
              <a:pPr>
                <a:spcBef>
                  <a:spcPct val="0"/>
                </a:spcBef>
                <a:buFontTx/>
                <a:buNone/>
              </a:pPr>
              <a:r>
                <a:rPr lang="en-US" altLang="en-US" sz="1600">
                  <a:latin typeface="Times New Roman" panose="02020603050405020304" pitchFamily="18" charset="0"/>
                </a:rPr>
                <a:t>excitation by donor</a:t>
              </a:r>
            </a:p>
          </p:txBody>
        </p:sp>
        <p:sp>
          <p:nvSpPr>
            <p:cNvPr id="82972" name="Line 22">
              <a:extLst>
                <a:ext uri="{FF2B5EF4-FFF2-40B4-BE49-F238E27FC236}">
                  <a16:creationId xmlns:a16="http://schemas.microsoft.com/office/drawing/2014/main" id="{CA1126EB-273B-4A4F-9FD2-C0895E90AA8C}"/>
                </a:ext>
              </a:extLst>
            </p:cNvPr>
            <p:cNvSpPr>
              <a:spLocks noChangeShapeType="1"/>
            </p:cNvSpPr>
            <p:nvPr/>
          </p:nvSpPr>
          <p:spPr bwMode="auto">
            <a:xfrm>
              <a:off x="4235" y="2382"/>
              <a:ext cx="59" cy="164"/>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973" name="Rectangle 23">
              <a:extLst>
                <a:ext uri="{FF2B5EF4-FFF2-40B4-BE49-F238E27FC236}">
                  <a16:creationId xmlns:a16="http://schemas.microsoft.com/office/drawing/2014/main" id="{625BF622-30AE-934D-B0F0-9CF4BC018604}"/>
                </a:ext>
              </a:extLst>
            </p:cNvPr>
            <p:cNvSpPr>
              <a:spLocks noChangeArrowheads="1"/>
            </p:cNvSpPr>
            <p:nvPr/>
          </p:nvSpPr>
          <p:spPr bwMode="auto">
            <a:xfrm>
              <a:off x="2739" y="2077"/>
              <a:ext cx="743" cy="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b="1">
                  <a:latin typeface="Times New Roman" panose="02020603050405020304" pitchFamily="18" charset="0"/>
                </a:rPr>
                <a:t>ACCEPTOR</a:t>
              </a:r>
            </a:p>
          </p:txBody>
        </p:sp>
        <p:sp>
          <p:nvSpPr>
            <p:cNvPr id="82974" name="Rectangle 24">
              <a:extLst>
                <a:ext uri="{FF2B5EF4-FFF2-40B4-BE49-F238E27FC236}">
                  <a16:creationId xmlns:a16="http://schemas.microsoft.com/office/drawing/2014/main" id="{CCA0E096-299C-084F-BEB9-05908BC9D9A5}"/>
                </a:ext>
              </a:extLst>
            </p:cNvPr>
            <p:cNvSpPr>
              <a:spLocks noChangeArrowheads="1"/>
            </p:cNvSpPr>
            <p:nvPr/>
          </p:nvSpPr>
          <p:spPr bwMode="auto">
            <a:xfrm>
              <a:off x="739" y="1920"/>
              <a:ext cx="855" cy="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000" b="1">
                  <a:latin typeface="Times New Roman" panose="02020603050405020304" pitchFamily="18" charset="0"/>
                </a:rPr>
                <a:t>Molecule 1</a:t>
              </a:r>
            </a:p>
          </p:txBody>
        </p:sp>
        <p:sp>
          <p:nvSpPr>
            <p:cNvPr id="82975" name="Rectangle 25">
              <a:extLst>
                <a:ext uri="{FF2B5EF4-FFF2-40B4-BE49-F238E27FC236}">
                  <a16:creationId xmlns:a16="http://schemas.microsoft.com/office/drawing/2014/main" id="{D31C3978-7674-CF45-BA91-824D3DFF913E}"/>
                </a:ext>
              </a:extLst>
            </p:cNvPr>
            <p:cNvSpPr>
              <a:spLocks noChangeArrowheads="1"/>
            </p:cNvSpPr>
            <p:nvPr/>
          </p:nvSpPr>
          <p:spPr bwMode="auto">
            <a:xfrm>
              <a:off x="2440" y="1913"/>
              <a:ext cx="855" cy="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000" b="1">
                  <a:latin typeface="Times New Roman" panose="02020603050405020304" pitchFamily="18" charset="0"/>
                </a:rPr>
                <a:t>Molecule 2</a:t>
              </a:r>
            </a:p>
          </p:txBody>
        </p:sp>
        <p:sp>
          <p:nvSpPr>
            <p:cNvPr id="82976" name="Line 26">
              <a:extLst>
                <a:ext uri="{FF2B5EF4-FFF2-40B4-BE49-F238E27FC236}">
                  <a16:creationId xmlns:a16="http://schemas.microsoft.com/office/drawing/2014/main" id="{3635964E-6285-AC4B-BC0B-C2B71A881CF3}"/>
                </a:ext>
              </a:extLst>
            </p:cNvPr>
            <p:cNvSpPr>
              <a:spLocks noChangeShapeType="1"/>
            </p:cNvSpPr>
            <p:nvPr/>
          </p:nvSpPr>
          <p:spPr bwMode="auto">
            <a:xfrm>
              <a:off x="1113" y="2208"/>
              <a:ext cx="4" cy="226"/>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977" name="Line 28">
              <a:extLst>
                <a:ext uri="{FF2B5EF4-FFF2-40B4-BE49-F238E27FC236}">
                  <a16:creationId xmlns:a16="http://schemas.microsoft.com/office/drawing/2014/main" id="{197B3A8F-8E2F-6F49-B181-F494DDC59A72}"/>
                </a:ext>
              </a:extLst>
            </p:cNvPr>
            <p:cNvSpPr>
              <a:spLocks noChangeShapeType="1"/>
            </p:cNvSpPr>
            <p:nvPr/>
          </p:nvSpPr>
          <p:spPr bwMode="auto">
            <a:xfrm flipV="1">
              <a:off x="635" y="3916"/>
              <a:ext cx="4425" cy="2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978" name="Line 29">
              <a:extLst>
                <a:ext uri="{FF2B5EF4-FFF2-40B4-BE49-F238E27FC236}">
                  <a16:creationId xmlns:a16="http://schemas.microsoft.com/office/drawing/2014/main" id="{FC21AA10-F296-D842-8EB0-C1ABAF97E2FA}"/>
                </a:ext>
              </a:extLst>
            </p:cNvPr>
            <p:cNvSpPr>
              <a:spLocks noChangeShapeType="1"/>
            </p:cNvSpPr>
            <p:nvPr/>
          </p:nvSpPr>
          <p:spPr bwMode="auto">
            <a:xfrm flipV="1">
              <a:off x="476" y="2107"/>
              <a:ext cx="0" cy="1434"/>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82949" name="Rectangle 30">
            <a:extLst>
              <a:ext uri="{FF2B5EF4-FFF2-40B4-BE49-F238E27FC236}">
                <a16:creationId xmlns:a16="http://schemas.microsoft.com/office/drawing/2014/main" id="{05BF9C0D-506C-2E4D-BB6A-57ABEFE45092}"/>
              </a:ext>
            </a:extLst>
          </p:cNvPr>
          <p:cNvSpPr>
            <a:spLocks noChangeArrowheads="1"/>
          </p:cNvSpPr>
          <p:nvPr/>
        </p:nvSpPr>
        <p:spPr bwMode="auto">
          <a:xfrm>
            <a:off x="942975" y="4608513"/>
            <a:ext cx="7693025" cy="111125"/>
          </a:xfrm>
          <a:prstGeom prst="rect">
            <a:avLst/>
          </a:prstGeom>
          <a:solidFill>
            <a:schemeClr val="bg1"/>
          </a:solidFill>
          <a:ln w="1270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endParaRPr lang="en-US" altLang="en-US" sz="2400" i="1">
              <a:latin typeface="Times New Roman" panose="02020603050405020304" pitchFamily="18" charset="0"/>
            </a:endParaRPr>
          </a:p>
        </p:txBody>
      </p:sp>
      <p:sp>
        <p:nvSpPr>
          <p:cNvPr id="82951" name="Line 26">
            <a:extLst>
              <a:ext uri="{FF2B5EF4-FFF2-40B4-BE49-F238E27FC236}">
                <a16:creationId xmlns:a16="http://schemas.microsoft.com/office/drawing/2014/main" id="{4769C006-8787-1241-911B-4479149AEF64}"/>
              </a:ext>
            </a:extLst>
          </p:cNvPr>
          <p:cNvSpPr>
            <a:spLocks noChangeShapeType="1"/>
          </p:cNvSpPr>
          <p:nvPr/>
        </p:nvSpPr>
        <p:spPr bwMode="auto">
          <a:xfrm>
            <a:off x="4421188" y="2147888"/>
            <a:ext cx="6350" cy="358775"/>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 name="Down Arrow 1">
            <a:extLst>
              <a:ext uri="{FF2B5EF4-FFF2-40B4-BE49-F238E27FC236}">
                <a16:creationId xmlns:a16="http://schemas.microsoft.com/office/drawing/2014/main" id="{9A5F7066-31C2-7F47-9611-9D55A65184EF}"/>
              </a:ext>
            </a:extLst>
          </p:cNvPr>
          <p:cNvSpPr/>
          <p:nvPr/>
        </p:nvSpPr>
        <p:spPr>
          <a:xfrm rot="10800000">
            <a:off x="1901825" y="3875088"/>
            <a:ext cx="103188" cy="836612"/>
          </a:xfrm>
          <a:prstGeom prst="down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82953" name="TextBox 2">
            <a:extLst>
              <a:ext uri="{FF2B5EF4-FFF2-40B4-BE49-F238E27FC236}">
                <a16:creationId xmlns:a16="http://schemas.microsoft.com/office/drawing/2014/main" id="{0E8289B1-93D4-A14A-901D-2BD8C7A34411}"/>
              </a:ext>
            </a:extLst>
          </p:cNvPr>
          <p:cNvSpPr txBox="1">
            <a:spLocks noChangeArrowheads="1"/>
          </p:cNvSpPr>
          <p:nvPr/>
        </p:nvSpPr>
        <p:spPr bwMode="auto">
          <a:xfrm>
            <a:off x="1257300" y="4652963"/>
            <a:ext cx="162401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600">
                <a:latin typeface="Times New Roman" panose="02020603050405020304" pitchFamily="18" charset="0"/>
              </a:rPr>
              <a:t>Laser line 488nm</a:t>
            </a:r>
          </a:p>
        </p:txBody>
      </p:sp>
      <p:sp>
        <p:nvSpPr>
          <p:cNvPr id="82954" name="Line 22">
            <a:extLst>
              <a:ext uri="{FF2B5EF4-FFF2-40B4-BE49-F238E27FC236}">
                <a16:creationId xmlns:a16="http://schemas.microsoft.com/office/drawing/2014/main" id="{1446FDFB-92E9-B54D-A2DF-8F2430E372FF}"/>
              </a:ext>
            </a:extLst>
          </p:cNvPr>
          <p:cNvSpPr>
            <a:spLocks noChangeShapeType="1"/>
          </p:cNvSpPr>
          <p:nvPr/>
        </p:nvSpPr>
        <p:spPr bwMode="auto">
          <a:xfrm flipH="1">
            <a:off x="5105400" y="3092450"/>
            <a:ext cx="217488" cy="242888"/>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955" name="TextBox 3">
            <a:extLst>
              <a:ext uri="{FF2B5EF4-FFF2-40B4-BE49-F238E27FC236}">
                <a16:creationId xmlns:a16="http://schemas.microsoft.com/office/drawing/2014/main" id="{7B2E96FE-231D-2D45-AB7C-157649906E0C}"/>
              </a:ext>
            </a:extLst>
          </p:cNvPr>
          <p:cNvSpPr txBox="1">
            <a:spLocks noChangeArrowheads="1"/>
          </p:cNvSpPr>
          <p:nvPr/>
        </p:nvSpPr>
        <p:spPr bwMode="auto">
          <a:xfrm>
            <a:off x="3357563" y="4692650"/>
            <a:ext cx="6826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400">
                <a:latin typeface="Times New Roman" panose="02020603050405020304" pitchFamily="18" charset="0"/>
              </a:rPr>
              <a:t>550nm</a:t>
            </a:r>
          </a:p>
        </p:txBody>
      </p:sp>
      <p:sp>
        <p:nvSpPr>
          <p:cNvPr id="82956" name="TextBox 57">
            <a:extLst>
              <a:ext uri="{FF2B5EF4-FFF2-40B4-BE49-F238E27FC236}">
                <a16:creationId xmlns:a16="http://schemas.microsoft.com/office/drawing/2014/main" id="{92727355-113C-2648-8B7C-F4D4303E9465}"/>
              </a:ext>
            </a:extLst>
          </p:cNvPr>
          <p:cNvSpPr txBox="1">
            <a:spLocks noChangeArrowheads="1"/>
          </p:cNvSpPr>
          <p:nvPr/>
        </p:nvSpPr>
        <p:spPr bwMode="auto">
          <a:xfrm>
            <a:off x="4981575" y="4692650"/>
            <a:ext cx="6826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400">
                <a:latin typeface="Times New Roman" panose="02020603050405020304" pitchFamily="18" charset="0"/>
              </a:rPr>
              <a:t>600nm</a:t>
            </a:r>
          </a:p>
        </p:txBody>
      </p:sp>
      <p:sp>
        <p:nvSpPr>
          <p:cNvPr id="82957" name="TextBox 58">
            <a:extLst>
              <a:ext uri="{FF2B5EF4-FFF2-40B4-BE49-F238E27FC236}">
                <a16:creationId xmlns:a16="http://schemas.microsoft.com/office/drawing/2014/main" id="{C9DF913E-E592-2147-9AD8-B1E7F1C250FA}"/>
              </a:ext>
            </a:extLst>
          </p:cNvPr>
          <p:cNvSpPr txBox="1">
            <a:spLocks noChangeArrowheads="1"/>
          </p:cNvSpPr>
          <p:nvPr/>
        </p:nvSpPr>
        <p:spPr bwMode="auto">
          <a:xfrm>
            <a:off x="6946900" y="4673600"/>
            <a:ext cx="6842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400">
                <a:latin typeface="Times New Roman" panose="02020603050405020304" pitchFamily="18" charset="0"/>
              </a:rPr>
              <a:t>650nm</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Date Placeholder 3">
            <a:extLst>
              <a:ext uri="{FF2B5EF4-FFF2-40B4-BE49-F238E27FC236}">
                <a16:creationId xmlns:a16="http://schemas.microsoft.com/office/drawing/2014/main" id="{0BD69E74-568D-304E-87AA-C5BCC9F932B6}"/>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45E2E4E-55F1-6346-B98F-9BCA27187C82}" type="datetime12">
              <a:rPr lang="en-US" altLang="en-US" sz="1400" smtClean="0">
                <a:latin typeface="Times New Roman" panose="02020603050405020304" pitchFamily="18" charset="0"/>
              </a:rPr>
              <a:t>5:16 PM</a:t>
            </a:fld>
            <a:endParaRPr lang="en-US" altLang="en-US" sz="1400">
              <a:latin typeface="Times New Roman" panose="02020603050405020304" pitchFamily="18" charset="0"/>
            </a:endParaRPr>
          </a:p>
        </p:txBody>
      </p:sp>
      <p:sp>
        <p:nvSpPr>
          <p:cNvPr id="84995" name="Slide Number Placeholder 5">
            <a:extLst>
              <a:ext uri="{FF2B5EF4-FFF2-40B4-BE49-F238E27FC236}">
                <a16:creationId xmlns:a16="http://schemas.microsoft.com/office/drawing/2014/main" id="{390FC8BD-FED3-DD43-92CF-8DE36DE4E331}"/>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ABDD7349-D8FC-E54A-8667-5C8AEB130EA5}" type="slidenum">
              <a:rPr lang="en-US" altLang="en-US" sz="1400" smtClean="0">
                <a:latin typeface="Times New Roman" panose="02020603050405020304" pitchFamily="18" charset="0"/>
              </a:rPr>
              <a:pPr>
                <a:spcBef>
                  <a:spcPct val="0"/>
                </a:spcBef>
                <a:buFontTx/>
                <a:buNone/>
              </a:pPr>
              <a:t>46</a:t>
            </a:fld>
            <a:endParaRPr lang="en-US" altLang="en-US" sz="1400">
              <a:latin typeface="Times New Roman" panose="02020603050405020304" pitchFamily="18" charset="0"/>
            </a:endParaRPr>
          </a:p>
        </p:txBody>
      </p:sp>
      <p:sp>
        <p:nvSpPr>
          <p:cNvPr id="84996" name="Rectangle 2">
            <a:extLst>
              <a:ext uri="{FF2B5EF4-FFF2-40B4-BE49-F238E27FC236}">
                <a16:creationId xmlns:a16="http://schemas.microsoft.com/office/drawing/2014/main" id="{21469B33-DB1A-E84D-BB0D-493F68580C01}"/>
              </a:ext>
            </a:extLst>
          </p:cNvPr>
          <p:cNvSpPr>
            <a:spLocks noGrp="1" noChangeArrowheads="1"/>
          </p:cNvSpPr>
          <p:nvPr>
            <p:ph type="ctrTitle"/>
          </p:nvPr>
        </p:nvSpPr>
        <p:spPr>
          <a:xfrm>
            <a:off x="685800" y="152400"/>
            <a:ext cx="7772400" cy="762000"/>
          </a:xfrm>
        </p:spPr>
        <p:txBody>
          <a:bodyPr/>
          <a:lstStyle/>
          <a:p>
            <a:pPr eaLnBrk="1" hangingPunct="1"/>
            <a:r>
              <a:rPr lang="en-US" altLang="en-US"/>
              <a:t>Note added of interest</a:t>
            </a:r>
          </a:p>
        </p:txBody>
      </p:sp>
      <p:sp>
        <p:nvSpPr>
          <p:cNvPr id="84997" name="Rectangle 3">
            <a:extLst>
              <a:ext uri="{FF2B5EF4-FFF2-40B4-BE49-F238E27FC236}">
                <a16:creationId xmlns:a16="http://schemas.microsoft.com/office/drawing/2014/main" id="{060AA1A0-46F4-8745-B36D-31DD499EE254}"/>
              </a:ext>
            </a:extLst>
          </p:cNvPr>
          <p:cNvSpPr>
            <a:spLocks noGrp="1" noChangeArrowheads="1"/>
          </p:cNvSpPr>
          <p:nvPr>
            <p:ph type="subTitle" idx="1"/>
          </p:nvPr>
        </p:nvSpPr>
        <p:spPr>
          <a:xfrm>
            <a:off x="0" y="976312"/>
            <a:ext cx="5733448" cy="1752600"/>
          </a:xfrm>
        </p:spPr>
        <p:txBody>
          <a:bodyPr/>
          <a:lstStyle/>
          <a:p>
            <a:pPr eaLnBrk="1" hangingPunct="1"/>
            <a:r>
              <a:rPr lang="en-US" altLang="en-US" sz="2400" dirty="0"/>
              <a:t>First synthesis of fluorescein</a:t>
            </a:r>
            <a:r>
              <a:rPr lang="en-US" altLang="en-US" sz="1800" dirty="0"/>
              <a:t>: </a:t>
            </a:r>
          </a:p>
          <a:p>
            <a:pPr eaLnBrk="1" hangingPunct="1"/>
            <a:r>
              <a:rPr lang="en-US" altLang="en-US" sz="1800" dirty="0"/>
              <a:t>A. Von Baeyer, Ber </a:t>
            </a:r>
            <a:r>
              <a:rPr lang="en-US" altLang="en-US" sz="1800" dirty="0" err="1"/>
              <a:t>Deutch</a:t>
            </a:r>
            <a:r>
              <a:rPr lang="en-US" altLang="en-US" sz="1800" dirty="0"/>
              <a:t> Chem </a:t>
            </a:r>
            <a:r>
              <a:rPr lang="en-US" altLang="en-US" sz="1800" dirty="0" err="1"/>
              <a:t>Ges</a:t>
            </a:r>
            <a:r>
              <a:rPr lang="en-US" altLang="en-US" sz="1800" dirty="0"/>
              <a:t> 4:555. 1871</a:t>
            </a:r>
          </a:p>
          <a:p>
            <a:pPr eaLnBrk="1" hangingPunct="1"/>
            <a:endParaRPr lang="en-US" altLang="en-US" sz="1800" dirty="0"/>
          </a:p>
          <a:p>
            <a:pPr eaLnBrk="1" hangingPunct="1"/>
            <a:endParaRPr lang="en-US" altLang="en-US" sz="1800" dirty="0"/>
          </a:p>
          <a:p>
            <a:pPr eaLnBrk="1" hangingPunct="1"/>
            <a:endParaRPr lang="en-US" altLang="en-US" sz="1800" dirty="0"/>
          </a:p>
          <a:p>
            <a:pPr eaLnBrk="1" hangingPunct="1"/>
            <a:endParaRPr lang="en-US" altLang="en-US" sz="1800" dirty="0"/>
          </a:p>
          <a:p>
            <a:pPr eaLnBrk="1" hangingPunct="1"/>
            <a:endParaRPr lang="en-US" altLang="en-US" sz="1800" dirty="0"/>
          </a:p>
          <a:p>
            <a:pPr eaLnBrk="1" hangingPunct="1"/>
            <a:r>
              <a:rPr lang="en-US" altLang="en-US" sz="1800" dirty="0"/>
              <a:t>Recent uses of fluorescent protein molecules FUCCI</a:t>
            </a:r>
          </a:p>
          <a:p>
            <a:pPr eaLnBrk="1" hangingPunct="1"/>
            <a:r>
              <a:rPr lang="en-US" altLang="en-US" sz="1800" dirty="0"/>
              <a:t>Fluorescent </a:t>
            </a:r>
            <a:r>
              <a:rPr lang="en-US" altLang="en-US" sz="1800" dirty="0" err="1"/>
              <a:t>Ubiqutination</a:t>
            </a:r>
            <a:r>
              <a:rPr lang="en-US" altLang="en-US" sz="1800" dirty="0"/>
              <a:t> based cell cycle Indicator</a:t>
            </a:r>
          </a:p>
          <a:p>
            <a:pPr eaLnBrk="1" hangingPunct="1"/>
            <a:r>
              <a:rPr lang="en-US" altLang="en-US" sz="1100" dirty="0"/>
              <a:t>(fluorescent protein-based system that employs both a red (RFP) and a green (GFP) fluorescent protein fused to different regulators of the cell cycle: cdt1 and geminin. )</a:t>
            </a:r>
          </a:p>
          <a:p>
            <a:pPr algn="l"/>
            <a:r>
              <a:rPr lang="en-US" altLang="en-US" sz="1100" b="1" dirty="0"/>
              <a:t>From Invitrogen website:</a:t>
            </a:r>
          </a:p>
          <a:p>
            <a:pPr algn="l"/>
            <a:r>
              <a:rPr lang="en-US" altLang="en-US" sz="1100" dirty="0"/>
              <a:t>Developed by Miyawaki and colleagues</a:t>
            </a:r>
            <a:r>
              <a:rPr lang="en-US" altLang="en-US" sz="1100" baseline="30000" dirty="0"/>
              <a:t>1</a:t>
            </a:r>
            <a:r>
              <a:rPr lang="en-US" altLang="en-US" sz="1100" dirty="0"/>
              <a:t>, the fluorescence ubiquitination cell cycle indicator (FUCCI), is a genetically encoded, two-color (red and green), indicator that lets you follow cell division within a cell population.  We have incorporated the FUCCI genetic constructs into the powerful </a:t>
            </a:r>
            <a:r>
              <a:rPr lang="en-US" altLang="en-US" sz="1100" dirty="0" err="1"/>
              <a:t>BacMam</a:t>
            </a:r>
            <a:r>
              <a:rPr lang="en-US" altLang="en-US" sz="1100" dirty="0"/>
              <a:t> gene delivery system, creating a simple and efficient method for labeling cells and following their division:</a:t>
            </a:r>
          </a:p>
          <a:p>
            <a:pPr algn="l"/>
            <a:r>
              <a:rPr lang="en-US" altLang="en-US" sz="1100" dirty="0"/>
              <a:t>Population-level, real-time cell cycle phase determination </a:t>
            </a:r>
          </a:p>
          <a:p>
            <a:pPr algn="l"/>
            <a:r>
              <a:rPr lang="en-US" altLang="en-US" sz="1100" dirty="0"/>
              <a:t>Easy and efficient labeling through </a:t>
            </a:r>
            <a:r>
              <a:rPr lang="en-US" altLang="en-US" sz="1100" dirty="0" err="1"/>
              <a:t>BacMam</a:t>
            </a:r>
            <a:r>
              <a:rPr lang="en-US" altLang="en-US" sz="1100" dirty="0"/>
              <a:t> gene delivery system </a:t>
            </a:r>
            <a:endParaRPr lang="en-US" altLang="en-US" sz="1800" dirty="0"/>
          </a:p>
          <a:p>
            <a:pPr eaLnBrk="1" hangingPunct="1"/>
            <a:r>
              <a:rPr lang="en-US" altLang="en-US" sz="1800" dirty="0"/>
              <a:t>    </a:t>
            </a:r>
          </a:p>
        </p:txBody>
      </p:sp>
      <p:sp>
        <p:nvSpPr>
          <p:cNvPr id="84998" name="TextBox 1">
            <a:extLst>
              <a:ext uri="{FF2B5EF4-FFF2-40B4-BE49-F238E27FC236}">
                <a16:creationId xmlns:a16="http://schemas.microsoft.com/office/drawing/2014/main" id="{DA35647F-E7D1-1248-80DF-C0FC4388FBED}"/>
              </a:ext>
            </a:extLst>
          </p:cNvPr>
          <p:cNvSpPr txBox="1">
            <a:spLocks noChangeArrowheads="1"/>
          </p:cNvSpPr>
          <p:nvPr/>
        </p:nvSpPr>
        <p:spPr bwMode="auto">
          <a:xfrm>
            <a:off x="2286000" y="6016625"/>
            <a:ext cx="51895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400" dirty="0">
                <a:solidFill>
                  <a:schemeClr val="accent2"/>
                </a:solidFill>
                <a:latin typeface="Times New Roman" panose="02020603050405020304" pitchFamily="18" charset="0"/>
              </a:rPr>
              <a:t>http://</a:t>
            </a:r>
            <a:r>
              <a:rPr lang="en-US" altLang="en-US" sz="1400" dirty="0" err="1">
                <a:solidFill>
                  <a:schemeClr val="accent2"/>
                </a:solidFill>
                <a:latin typeface="Times New Roman" panose="02020603050405020304" pitchFamily="18" charset="0"/>
              </a:rPr>
              <a:t>cell.firstlightera.com</a:t>
            </a:r>
            <a:r>
              <a:rPr lang="en-US" altLang="en-US" sz="1400" dirty="0">
                <a:solidFill>
                  <a:schemeClr val="accent2"/>
                </a:solidFill>
                <a:latin typeface="Times New Roman" panose="02020603050405020304" pitchFamily="18" charset="0"/>
              </a:rPr>
              <a:t>/EN/Microsites/1/Invitrogen/</a:t>
            </a:r>
            <a:r>
              <a:rPr lang="en-US" altLang="en-US" sz="1400" dirty="0" err="1">
                <a:solidFill>
                  <a:schemeClr val="accent2"/>
                </a:solidFill>
                <a:latin typeface="Times New Roman" panose="02020603050405020304" pitchFamily="18" charset="0"/>
              </a:rPr>
              <a:t>PremoFUCCI</a:t>
            </a:r>
            <a:endParaRPr lang="en-US" altLang="en-US" sz="1400" dirty="0">
              <a:solidFill>
                <a:schemeClr val="accent2"/>
              </a:solidFill>
              <a:latin typeface="Times New Roman" panose="02020603050405020304" pitchFamily="18" charset="0"/>
            </a:endParaRPr>
          </a:p>
        </p:txBody>
      </p:sp>
      <p:sp>
        <p:nvSpPr>
          <p:cNvPr id="84999" name="TextBox 1">
            <a:extLst>
              <a:ext uri="{FF2B5EF4-FFF2-40B4-BE49-F238E27FC236}">
                <a16:creationId xmlns:a16="http://schemas.microsoft.com/office/drawing/2014/main" id="{246D80A1-4865-EB4B-A5EA-603B2E49C19A}"/>
              </a:ext>
            </a:extLst>
          </p:cNvPr>
          <p:cNvSpPr txBox="1">
            <a:spLocks noChangeArrowheads="1"/>
          </p:cNvSpPr>
          <p:nvPr/>
        </p:nvSpPr>
        <p:spPr bwMode="auto">
          <a:xfrm>
            <a:off x="8991600" y="5486400"/>
            <a:ext cx="460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85000" name="TextBox 2">
            <a:extLst>
              <a:ext uri="{FF2B5EF4-FFF2-40B4-BE49-F238E27FC236}">
                <a16:creationId xmlns:a16="http://schemas.microsoft.com/office/drawing/2014/main" id="{C83A2715-616E-2146-BA2F-06B94F2F0836}"/>
              </a:ext>
            </a:extLst>
          </p:cNvPr>
          <p:cNvSpPr txBox="1">
            <a:spLocks noChangeArrowheads="1"/>
          </p:cNvSpPr>
          <p:nvPr/>
        </p:nvSpPr>
        <p:spPr bwMode="auto">
          <a:xfrm>
            <a:off x="4881563" y="6335713"/>
            <a:ext cx="25146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900">
                <a:solidFill>
                  <a:srgbClr val="0066FF"/>
                </a:solidFill>
                <a:latin typeface="Times New Roman" panose="02020603050405020304" pitchFamily="18" charset="0"/>
              </a:rPr>
              <a:t>1.  Sakaue-Sawano et al. (2008) Cell 132:487–498</a:t>
            </a:r>
          </a:p>
        </p:txBody>
      </p:sp>
      <p:pic>
        <p:nvPicPr>
          <p:cNvPr id="2" name="Picture 1">
            <a:extLst>
              <a:ext uri="{FF2B5EF4-FFF2-40B4-BE49-F238E27FC236}">
                <a16:creationId xmlns:a16="http://schemas.microsoft.com/office/drawing/2014/main" id="{31AD2D4A-A45E-B143-B65F-AB62E58352C7}"/>
              </a:ext>
            </a:extLst>
          </p:cNvPr>
          <p:cNvPicPr>
            <a:picLocks noChangeAspect="1"/>
          </p:cNvPicPr>
          <p:nvPr/>
        </p:nvPicPr>
        <p:blipFill>
          <a:blip r:embed="rId3"/>
          <a:stretch>
            <a:fillRect/>
          </a:stretch>
        </p:blipFill>
        <p:spPr>
          <a:xfrm>
            <a:off x="7250546" y="948421"/>
            <a:ext cx="1706563" cy="1140294"/>
          </a:xfrm>
          <a:prstGeom prst="rect">
            <a:avLst/>
          </a:prstGeom>
        </p:spPr>
      </p:pic>
      <p:pic>
        <p:nvPicPr>
          <p:cNvPr id="3" name="Picture 2">
            <a:extLst>
              <a:ext uri="{FF2B5EF4-FFF2-40B4-BE49-F238E27FC236}">
                <a16:creationId xmlns:a16="http://schemas.microsoft.com/office/drawing/2014/main" id="{B1EFCF58-622B-5B4C-99EA-60233B96296F}"/>
              </a:ext>
            </a:extLst>
          </p:cNvPr>
          <p:cNvPicPr>
            <a:picLocks noChangeAspect="1"/>
          </p:cNvPicPr>
          <p:nvPr/>
        </p:nvPicPr>
        <p:blipFill>
          <a:blip r:embed="rId4"/>
          <a:stretch>
            <a:fillRect/>
          </a:stretch>
        </p:blipFill>
        <p:spPr>
          <a:xfrm>
            <a:off x="7439125" y="1945482"/>
            <a:ext cx="1543410" cy="1606550"/>
          </a:xfrm>
          <a:prstGeom prst="rect">
            <a:avLst/>
          </a:prstGeom>
        </p:spPr>
      </p:pic>
      <p:sp>
        <p:nvSpPr>
          <p:cNvPr id="4" name="TextBox 3">
            <a:extLst>
              <a:ext uri="{FF2B5EF4-FFF2-40B4-BE49-F238E27FC236}">
                <a16:creationId xmlns:a16="http://schemas.microsoft.com/office/drawing/2014/main" id="{0E7ECD35-8C6E-CF47-A884-08D3835BAF4C}"/>
              </a:ext>
            </a:extLst>
          </p:cNvPr>
          <p:cNvSpPr txBox="1"/>
          <p:nvPr/>
        </p:nvSpPr>
        <p:spPr>
          <a:xfrm>
            <a:off x="8443827" y="3114267"/>
            <a:ext cx="513282" cy="261610"/>
          </a:xfrm>
          <a:prstGeom prst="rect">
            <a:avLst/>
          </a:prstGeom>
          <a:noFill/>
        </p:spPr>
        <p:txBody>
          <a:bodyPr wrap="none" rtlCol="0">
            <a:spAutoFit/>
          </a:bodyPr>
          <a:lstStyle/>
          <a:p>
            <a:r>
              <a:rPr lang="en-US" sz="1100" dirty="0"/>
              <a:t>WIKI</a:t>
            </a:r>
          </a:p>
        </p:txBody>
      </p:sp>
      <p:pic>
        <p:nvPicPr>
          <p:cNvPr id="5" name="Picture 4">
            <a:extLst>
              <a:ext uri="{FF2B5EF4-FFF2-40B4-BE49-F238E27FC236}">
                <a16:creationId xmlns:a16="http://schemas.microsoft.com/office/drawing/2014/main" id="{4961BD36-6F0B-B041-8D5A-7918AAF6D880}"/>
              </a:ext>
            </a:extLst>
          </p:cNvPr>
          <p:cNvPicPr>
            <a:picLocks noChangeAspect="1"/>
          </p:cNvPicPr>
          <p:nvPr/>
        </p:nvPicPr>
        <p:blipFill>
          <a:blip r:embed="rId5"/>
          <a:stretch>
            <a:fillRect/>
          </a:stretch>
        </p:blipFill>
        <p:spPr>
          <a:xfrm>
            <a:off x="5776562" y="976312"/>
            <a:ext cx="1168497" cy="1652588"/>
          </a:xfrm>
          <a:prstGeom prst="rect">
            <a:avLst/>
          </a:prstGeom>
        </p:spPr>
      </p:pic>
      <p:sp>
        <p:nvSpPr>
          <p:cNvPr id="6" name="TextBox 5">
            <a:extLst>
              <a:ext uri="{FF2B5EF4-FFF2-40B4-BE49-F238E27FC236}">
                <a16:creationId xmlns:a16="http://schemas.microsoft.com/office/drawing/2014/main" id="{A3600E5B-71EE-6B4A-A119-B230FD42A5F6}"/>
              </a:ext>
            </a:extLst>
          </p:cNvPr>
          <p:cNvSpPr txBox="1"/>
          <p:nvPr/>
        </p:nvSpPr>
        <p:spPr>
          <a:xfrm>
            <a:off x="5709668" y="2601996"/>
            <a:ext cx="1249060" cy="415498"/>
          </a:xfrm>
          <a:prstGeom prst="rect">
            <a:avLst/>
          </a:prstGeom>
          <a:noFill/>
        </p:spPr>
        <p:txBody>
          <a:bodyPr wrap="none" rtlCol="0">
            <a:spAutoFit/>
          </a:bodyPr>
          <a:lstStyle/>
          <a:p>
            <a:r>
              <a:rPr lang="en-US" sz="1050" dirty="0"/>
              <a:t>Johann von Baeyer </a:t>
            </a:r>
          </a:p>
          <a:p>
            <a:r>
              <a:rPr lang="en-US" sz="1050" dirty="0"/>
              <a:t>1835-1917</a:t>
            </a:r>
          </a:p>
        </p:txBody>
      </p:sp>
      <p:sp>
        <p:nvSpPr>
          <p:cNvPr id="7" name="TextBox 6">
            <a:extLst>
              <a:ext uri="{FF2B5EF4-FFF2-40B4-BE49-F238E27FC236}">
                <a16:creationId xmlns:a16="http://schemas.microsoft.com/office/drawing/2014/main" id="{AC583E85-B9C0-4D43-BEB4-27E8B293CF4A}"/>
              </a:ext>
            </a:extLst>
          </p:cNvPr>
          <p:cNvSpPr txBox="1"/>
          <p:nvPr/>
        </p:nvSpPr>
        <p:spPr>
          <a:xfrm>
            <a:off x="5501469" y="2968073"/>
            <a:ext cx="2103461" cy="276999"/>
          </a:xfrm>
          <a:prstGeom prst="rect">
            <a:avLst/>
          </a:prstGeom>
          <a:noFill/>
        </p:spPr>
        <p:txBody>
          <a:bodyPr wrap="none" rtlCol="0">
            <a:spAutoFit/>
          </a:bodyPr>
          <a:lstStyle/>
          <a:p>
            <a:r>
              <a:rPr lang="en-US" sz="1200" dirty="0"/>
              <a:t>1905 Nobel Prize in Chemistry</a:t>
            </a:r>
          </a:p>
        </p:txBody>
      </p:sp>
      <p:sp>
        <p:nvSpPr>
          <p:cNvPr id="8" name="TextBox 7">
            <a:extLst>
              <a:ext uri="{FF2B5EF4-FFF2-40B4-BE49-F238E27FC236}">
                <a16:creationId xmlns:a16="http://schemas.microsoft.com/office/drawing/2014/main" id="{CEB52386-0813-EC45-8C3A-2F2583E9AA90}"/>
              </a:ext>
            </a:extLst>
          </p:cNvPr>
          <p:cNvSpPr txBox="1"/>
          <p:nvPr/>
        </p:nvSpPr>
        <p:spPr>
          <a:xfrm>
            <a:off x="225030" y="1905506"/>
            <a:ext cx="5276439" cy="1384995"/>
          </a:xfrm>
          <a:prstGeom prst="rect">
            <a:avLst/>
          </a:prstGeom>
          <a:noFill/>
        </p:spPr>
        <p:txBody>
          <a:bodyPr wrap="square" rtlCol="0">
            <a:spAutoFit/>
          </a:bodyPr>
          <a:lstStyle/>
          <a:p>
            <a:r>
              <a:rPr lang="en-US" sz="1400" dirty="0"/>
              <a:t>Fluorescein is an organic dye also known as D &amp; C Yellow No. 7 and many other names. A. von Baeyer first synthesized it in 1871 from phthalic anhydride and resorcinol and called it </a:t>
            </a:r>
            <a:r>
              <a:rPr lang="en-US" sz="1400" dirty="0" err="1"/>
              <a:t>resorcinphthalein</a:t>
            </a:r>
            <a:r>
              <a:rPr lang="en-US" sz="1400" dirty="0"/>
              <a:t>. It is not soluble in water or many organic solvents, but its disodium salt (fluorescein sodium, </a:t>
            </a:r>
            <a:r>
              <a:rPr lang="en-US" sz="1400" dirty="0" err="1"/>
              <a:t>uranine</a:t>
            </a:r>
            <a:r>
              <a:rPr lang="en-US" sz="1400" dirty="0"/>
              <a:t>, D &amp; C Yellow No. 8) is highly water-soluble.</a:t>
            </a:r>
          </a:p>
        </p:txBody>
      </p:sp>
      <p:sp>
        <p:nvSpPr>
          <p:cNvPr id="9" name="TextBox 8">
            <a:extLst>
              <a:ext uri="{FF2B5EF4-FFF2-40B4-BE49-F238E27FC236}">
                <a16:creationId xmlns:a16="http://schemas.microsoft.com/office/drawing/2014/main" id="{B34D1A20-A707-4A45-BF11-A0A5A476ECB0}"/>
              </a:ext>
            </a:extLst>
          </p:cNvPr>
          <p:cNvSpPr txBox="1"/>
          <p:nvPr/>
        </p:nvSpPr>
        <p:spPr>
          <a:xfrm>
            <a:off x="528030" y="3151453"/>
            <a:ext cx="5392887" cy="276999"/>
          </a:xfrm>
          <a:prstGeom prst="rect">
            <a:avLst/>
          </a:prstGeom>
          <a:noFill/>
        </p:spPr>
        <p:txBody>
          <a:bodyPr wrap="none" rtlCol="0">
            <a:spAutoFit/>
          </a:bodyPr>
          <a:lstStyle/>
          <a:p>
            <a:r>
              <a:rPr lang="en-US" sz="1200" dirty="0">
                <a:solidFill>
                  <a:schemeClr val="accent2"/>
                </a:solidFill>
              </a:rPr>
              <a:t>https://</a:t>
            </a:r>
            <a:r>
              <a:rPr lang="en-US" sz="1200" dirty="0" err="1">
                <a:solidFill>
                  <a:schemeClr val="accent2"/>
                </a:solidFill>
              </a:rPr>
              <a:t>www.acs.org</a:t>
            </a:r>
            <a:r>
              <a:rPr lang="en-US" sz="1200" dirty="0">
                <a:solidFill>
                  <a:schemeClr val="accent2"/>
                </a:solidFill>
              </a:rPr>
              <a:t>/content/</a:t>
            </a:r>
            <a:r>
              <a:rPr lang="en-US" sz="1200" dirty="0" err="1">
                <a:solidFill>
                  <a:schemeClr val="accent2"/>
                </a:solidFill>
              </a:rPr>
              <a:t>acs</a:t>
            </a:r>
            <a:r>
              <a:rPr lang="en-US" sz="1200" dirty="0">
                <a:solidFill>
                  <a:schemeClr val="accent2"/>
                </a:solidFill>
              </a:rPr>
              <a:t>/</a:t>
            </a:r>
            <a:r>
              <a:rPr lang="en-US" sz="1200" dirty="0" err="1">
                <a:solidFill>
                  <a:schemeClr val="accent2"/>
                </a:solidFill>
              </a:rPr>
              <a:t>en</a:t>
            </a:r>
            <a:r>
              <a:rPr lang="en-US" sz="1200" dirty="0">
                <a:solidFill>
                  <a:schemeClr val="accent2"/>
                </a:solidFill>
              </a:rPr>
              <a:t>/molecule-of-the-week/archive/f/</a:t>
            </a:r>
            <a:r>
              <a:rPr lang="en-US" sz="1200" dirty="0" err="1">
                <a:solidFill>
                  <a:schemeClr val="accent2"/>
                </a:solidFill>
              </a:rPr>
              <a:t>fluorescein.html</a:t>
            </a:r>
            <a:endParaRPr lang="en-US" sz="1200" dirty="0">
              <a:solidFill>
                <a:schemeClr val="accent2"/>
              </a:solidFill>
            </a:endParaRPr>
          </a:p>
        </p:txBody>
      </p:sp>
      <p:sp>
        <p:nvSpPr>
          <p:cNvPr id="10" name="TextBox 9">
            <a:extLst>
              <a:ext uri="{FF2B5EF4-FFF2-40B4-BE49-F238E27FC236}">
                <a16:creationId xmlns:a16="http://schemas.microsoft.com/office/drawing/2014/main" id="{2F9C8D2D-80D1-B948-B35A-64672F3250C1}"/>
              </a:ext>
            </a:extLst>
          </p:cNvPr>
          <p:cNvSpPr txBox="1"/>
          <p:nvPr/>
        </p:nvSpPr>
        <p:spPr>
          <a:xfrm>
            <a:off x="6417433" y="3481098"/>
            <a:ext cx="2597186" cy="338554"/>
          </a:xfrm>
          <a:prstGeom prst="rect">
            <a:avLst/>
          </a:prstGeom>
          <a:noFill/>
        </p:spPr>
        <p:txBody>
          <a:bodyPr wrap="none" rtlCol="0">
            <a:spAutoFit/>
          </a:bodyPr>
          <a:lstStyle/>
          <a:p>
            <a:r>
              <a:rPr lang="en-US" sz="1600" dirty="0"/>
              <a:t>(chemical formula C</a:t>
            </a:r>
            <a:r>
              <a:rPr lang="en-US" sz="1600" baseline="-25000" dirty="0"/>
              <a:t>20</a:t>
            </a:r>
            <a:r>
              <a:rPr lang="en-US" sz="1600" dirty="0"/>
              <a:t>H</a:t>
            </a:r>
            <a:r>
              <a:rPr lang="en-US" sz="1600" baseline="-25000" dirty="0"/>
              <a:t>12</a:t>
            </a:r>
            <a:r>
              <a:rPr lang="en-US" sz="1600" dirty="0"/>
              <a:t>O</a:t>
            </a:r>
            <a:r>
              <a:rPr lang="en-US" sz="1600" baseline="-25000" dirty="0"/>
              <a:t>5</a:t>
            </a:r>
            <a:r>
              <a:rPr lang="en-US" sz="1600" dirty="0"/>
              <a:t>)</a:t>
            </a:r>
          </a:p>
        </p:txBody>
      </p:sp>
      <p:sp>
        <p:nvSpPr>
          <p:cNvPr id="13" name="TextBox 12">
            <a:extLst>
              <a:ext uri="{FF2B5EF4-FFF2-40B4-BE49-F238E27FC236}">
                <a16:creationId xmlns:a16="http://schemas.microsoft.com/office/drawing/2014/main" id="{8AD5A101-0390-0C44-95DB-D29B29D1C301}"/>
              </a:ext>
            </a:extLst>
          </p:cNvPr>
          <p:cNvSpPr txBox="1"/>
          <p:nvPr/>
        </p:nvSpPr>
        <p:spPr>
          <a:xfrm>
            <a:off x="6440464" y="3786795"/>
            <a:ext cx="2105063" cy="307777"/>
          </a:xfrm>
          <a:prstGeom prst="rect">
            <a:avLst/>
          </a:prstGeom>
          <a:noFill/>
        </p:spPr>
        <p:txBody>
          <a:bodyPr wrap="none" rtlCol="0">
            <a:spAutoFit/>
          </a:bodyPr>
          <a:lstStyle/>
          <a:p>
            <a:r>
              <a:rPr lang="en-US" sz="1400" dirty="0"/>
              <a:t>Lifetime 3 ns </a:t>
            </a:r>
            <a:r>
              <a:rPr lang="en-US" sz="1400" dirty="0" err="1"/>
              <a:t>MWt</a:t>
            </a:r>
            <a:r>
              <a:rPr lang="en-US" sz="1400" dirty="0"/>
              <a:t> 332.32</a:t>
            </a:r>
          </a:p>
        </p:txBody>
      </p:sp>
      <p:pic>
        <p:nvPicPr>
          <p:cNvPr id="122882" name="Picture 2">
            <a:extLst>
              <a:ext uri="{FF2B5EF4-FFF2-40B4-BE49-F238E27FC236}">
                <a16:creationId xmlns:a16="http://schemas.microsoft.com/office/drawing/2014/main" id="{E6A3A418-1CB3-4046-BADF-355A96C6375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13946" y="4250864"/>
            <a:ext cx="1461592" cy="1403128"/>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1E241B7C-AE5B-E047-86B9-EBF13225BE2D}"/>
              </a:ext>
            </a:extLst>
          </p:cNvPr>
          <p:cNvSpPr txBox="1"/>
          <p:nvPr/>
        </p:nvSpPr>
        <p:spPr>
          <a:xfrm>
            <a:off x="5770289" y="5501954"/>
            <a:ext cx="1835759" cy="276999"/>
          </a:xfrm>
          <a:prstGeom prst="rect">
            <a:avLst/>
          </a:prstGeom>
          <a:noFill/>
        </p:spPr>
        <p:txBody>
          <a:bodyPr wrap="none" rtlCol="0">
            <a:spAutoFit/>
          </a:bodyPr>
          <a:lstStyle/>
          <a:p>
            <a:r>
              <a:rPr lang="en-US" sz="1200" dirty="0"/>
              <a:t>Fluorescein isothiocyanate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Date Placeholder 3">
            <a:extLst>
              <a:ext uri="{FF2B5EF4-FFF2-40B4-BE49-F238E27FC236}">
                <a16:creationId xmlns:a16="http://schemas.microsoft.com/office/drawing/2014/main" id="{F978BA76-215D-024C-8E24-6D6B0CD7E2D8}"/>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24F42B2-B80F-F94E-9672-A0303D92F1A2}" type="datetime12">
              <a:rPr lang="en-US" altLang="en-US" sz="1400" smtClean="0">
                <a:latin typeface="Times New Roman" panose="02020603050405020304" pitchFamily="18" charset="0"/>
              </a:rPr>
              <a:t>5:16 PM</a:t>
            </a:fld>
            <a:endParaRPr lang="en-US" altLang="en-US" sz="1400">
              <a:latin typeface="Times New Roman" panose="02020603050405020304" pitchFamily="18" charset="0"/>
            </a:endParaRPr>
          </a:p>
        </p:txBody>
      </p:sp>
      <p:sp>
        <p:nvSpPr>
          <p:cNvPr id="87042" name="Slide Number Placeholder 5">
            <a:extLst>
              <a:ext uri="{FF2B5EF4-FFF2-40B4-BE49-F238E27FC236}">
                <a16:creationId xmlns:a16="http://schemas.microsoft.com/office/drawing/2014/main" id="{474EAADB-DA15-BF44-A42C-0B9C076093AF}"/>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9D84D411-EE93-C942-8F94-94CC8B401578}" type="slidenum">
              <a:rPr lang="en-US" altLang="en-US" sz="1400" smtClean="0">
                <a:latin typeface="Times New Roman" panose="02020603050405020304" pitchFamily="18" charset="0"/>
              </a:rPr>
              <a:pPr>
                <a:spcBef>
                  <a:spcPct val="0"/>
                </a:spcBef>
                <a:buFontTx/>
                <a:buNone/>
              </a:pPr>
              <a:t>47</a:t>
            </a:fld>
            <a:endParaRPr lang="en-US" altLang="en-US" sz="1400">
              <a:latin typeface="Times New Roman" panose="02020603050405020304" pitchFamily="18" charset="0"/>
            </a:endParaRPr>
          </a:p>
        </p:txBody>
      </p:sp>
      <p:sp>
        <p:nvSpPr>
          <p:cNvPr id="87043" name="Rectangle 2">
            <a:extLst>
              <a:ext uri="{FF2B5EF4-FFF2-40B4-BE49-F238E27FC236}">
                <a16:creationId xmlns:a16="http://schemas.microsoft.com/office/drawing/2014/main" id="{58EFE54D-A40C-EA48-AC2B-E960AA2E8171}"/>
              </a:ext>
            </a:extLst>
          </p:cNvPr>
          <p:cNvSpPr>
            <a:spLocks noGrp="1" noChangeArrowheads="1"/>
          </p:cNvSpPr>
          <p:nvPr>
            <p:ph type="title"/>
          </p:nvPr>
        </p:nvSpPr>
        <p:spPr>
          <a:xfrm>
            <a:off x="1150938" y="-76200"/>
            <a:ext cx="6908800" cy="1143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en-US" altLang="en-US"/>
              <a:t>Raman Scatter</a:t>
            </a:r>
          </a:p>
        </p:txBody>
      </p:sp>
      <p:sp>
        <p:nvSpPr>
          <p:cNvPr id="31747" name="Rectangle 3">
            <a:extLst>
              <a:ext uri="{FF2B5EF4-FFF2-40B4-BE49-F238E27FC236}">
                <a16:creationId xmlns:a16="http://schemas.microsoft.com/office/drawing/2014/main" id="{13028BC4-D071-B140-BD98-DC4A8A655F36}"/>
              </a:ext>
            </a:extLst>
          </p:cNvPr>
          <p:cNvSpPr>
            <a:spLocks noGrp="1" noChangeArrowheads="1"/>
          </p:cNvSpPr>
          <p:nvPr>
            <p:ph type="body" idx="1"/>
          </p:nvPr>
        </p:nvSpPr>
        <p:spPr>
          <a:xfrm>
            <a:off x="152400" y="1143000"/>
            <a:ext cx="8686800" cy="4533900"/>
          </a:xfrm>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lnSpc>
                <a:spcPct val="90000"/>
              </a:lnSpc>
              <a:defRPr/>
            </a:pPr>
            <a:r>
              <a:rPr lang="en-US" sz="2000" dirty="0"/>
              <a:t>A molecule may undergo a </a:t>
            </a:r>
            <a:r>
              <a:rPr lang="en-US" sz="2000" dirty="0">
                <a:solidFill>
                  <a:srgbClr val="FF0000"/>
                </a:solidFill>
              </a:rPr>
              <a:t>vibrational transition</a:t>
            </a:r>
            <a:r>
              <a:rPr lang="en-US" sz="2000" dirty="0"/>
              <a:t> (not an electronic shift) at exactly the same time as scattering occurs</a:t>
            </a:r>
          </a:p>
          <a:p>
            <a:pPr eaLnBrk="1" hangingPunct="1">
              <a:lnSpc>
                <a:spcPct val="90000"/>
              </a:lnSpc>
              <a:defRPr/>
            </a:pPr>
            <a:r>
              <a:rPr lang="en-US" sz="2000" dirty="0"/>
              <a:t>This results in a photon emission of a photon differing in energy from the energy of the incident photon by the amount of the above energy - this is Raman scattering.</a:t>
            </a:r>
          </a:p>
          <a:p>
            <a:pPr eaLnBrk="1" hangingPunct="1">
              <a:lnSpc>
                <a:spcPct val="90000"/>
              </a:lnSpc>
              <a:defRPr/>
            </a:pPr>
            <a:r>
              <a:rPr lang="en-US" sz="2000" dirty="0"/>
              <a:t>The dominant effect in flow cytometry is the stretch of the </a:t>
            </a:r>
            <a:r>
              <a:rPr lang="en-US" sz="2000" b="1" dirty="0"/>
              <a:t>O-H</a:t>
            </a:r>
            <a:r>
              <a:rPr lang="en-US" sz="2000" dirty="0"/>
              <a:t> bonds of water. At </a:t>
            </a:r>
            <a:r>
              <a:rPr lang="en-US" sz="2000" b="1" dirty="0">
                <a:solidFill>
                  <a:srgbClr val="3366FF"/>
                </a:solidFill>
                <a:effectLst>
                  <a:outerShdw blurRad="38100" dist="38100" dir="2700000" algn="tl">
                    <a:srgbClr val="C0C0C0"/>
                  </a:outerShdw>
                </a:effectLst>
              </a:rPr>
              <a:t>488 nm excitation</a:t>
            </a:r>
            <a:r>
              <a:rPr lang="en-US" sz="2000" dirty="0"/>
              <a:t> this would give emission at </a:t>
            </a:r>
            <a:r>
              <a:rPr lang="en-US" sz="2400" b="1" dirty="0">
                <a:solidFill>
                  <a:srgbClr val="FF0000"/>
                </a:solidFill>
                <a:effectLst>
                  <a:outerShdw blurRad="38100" dist="38100" dir="2700000" algn="tl">
                    <a:srgbClr val="C0C0C0"/>
                  </a:outerShdw>
                </a:effectLst>
              </a:rPr>
              <a:t>575-595</a:t>
            </a:r>
            <a:r>
              <a:rPr lang="en-US" sz="2000" b="1" dirty="0">
                <a:solidFill>
                  <a:srgbClr val="FF0000"/>
                </a:solidFill>
                <a:effectLst>
                  <a:outerShdw blurRad="38100" dist="38100" dir="2700000" algn="tl">
                    <a:srgbClr val="C0C0C0"/>
                  </a:outerShdw>
                </a:effectLst>
              </a:rPr>
              <a:t> nm</a:t>
            </a:r>
          </a:p>
          <a:p>
            <a:pPr eaLnBrk="1" hangingPunct="1">
              <a:lnSpc>
                <a:spcPct val="90000"/>
              </a:lnSpc>
              <a:defRPr/>
            </a:pPr>
            <a:r>
              <a:rPr lang="en-US" sz="2000" b="1" dirty="0">
                <a:solidFill>
                  <a:srgbClr val="FF0000"/>
                </a:solidFill>
                <a:effectLst>
                  <a:outerShdw blurRad="38100" dist="38100" dir="2700000" algn="tl">
                    <a:srgbClr val="C0C0C0"/>
                  </a:outerShdw>
                </a:effectLst>
              </a:rPr>
              <a:t>Can use surface enhance Raman Scattering</a:t>
            </a:r>
          </a:p>
          <a:p>
            <a:pPr eaLnBrk="1" hangingPunct="1">
              <a:lnSpc>
                <a:spcPct val="90000"/>
              </a:lnSpc>
              <a:defRPr/>
            </a:pPr>
            <a:endParaRPr lang="en-US" sz="2000" dirty="0"/>
          </a:p>
        </p:txBody>
      </p:sp>
      <p:sp>
        <p:nvSpPr>
          <p:cNvPr id="87045" name="Text Box 4">
            <a:extLst>
              <a:ext uri="{FF2B5EF4-FFF2-40B4-BE49-F238E27FC236}">
                <a16:creationId xmlns:a16="http://schemas.microsoft.com/office/drawing/2014/main" id="{E112FB81-E606-024C-8B88-2F7B1099840D}"/>
              </a:ext>
            </a:extLst>
          </p:cNvPr>
          <p:cNvSpPr txBox="1">
            <a:spLocks noChangeArrowheads="1"/>
          </p:cNvSpPr>
          <p:nvPr/>
        </p:nvSpPr>
        <p:spPr bwMode="auto">
          <a:xfrm>
            <a:off x="6781800" y="5715000"/>
            <a:ext cx="2057400" cy="496888"/>
          </a:xfrm>
          <a:prstGeom prst="rect">
            <a:avLst/>
          </a:prstGeom>
          <a:noFill/>
          <a:ln>
            <a:noFill/>
          </a:ln>
          <a:effectLst/>
          <a:extLst>
            <a:ext uri="{909E8E84-426E-40DD-AFC4-6F175D3DCCD1}">
              <a14:hiddenFill xmlns:a14="http://schemas.microsoft.com/office/drawing/2010/main">
                <a:solidFill>
                  <a:srgbClr val="CCEC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70000"/>
              </a:lnSpc>
              <a:spcBef>
                <a:spcPct val="50000"/>
              </a:spcBef>
              <a:buFontTx/>
              <a:buNone/>
            </a:pPr>
            <a:r>
              <a:rPr lang="en-US" altLang="en-US" sz="1400">
                <a:latin typeface="Times New Roman" panose="02020603050405020304" pitchFamily="18" charset="0"/>
                <a:sym typeface="Symbol" pitchFamily="2" charset="2"/>
              </a:rPr>
              <a:t>3</a:t>
            </a:r>
            <a:r>
              <a:rPr lang="en-US" altLang="en-US" sz="1400" baseline="30000">
                <a:latin typeface="Times New Roman" panose="02020603050405020304" pitchFamily="18" charset="0"/>
                <a:sym typeface="Symbol" pitchFamily="2" charset="2"/>
              </a:rPr>
              <a:t>rd</a:t>
            </a:r>
            <a:r>
              <a:rPr lang="en-US" altLang="en-US" sz="1400">
                <a:latin typeface="Times New Roman" panose="02020603050405020304" pitchFamily="18" charset="0"/>
                <a:sym typeface="Symbol" pitchFamily="2" charset="2"/>
              </a:rPr>
              <a:t> Ed. Shapiro p 93</a:t>
            </a:r>
          </a:p>
          <a:p>
            <a:pPr>
              <a:lnSpc>
                <a:spcPct val="70000"/>
              </a:lnSpc>
              <a:spcBef>
                <a:spcPct val="50000"/>
              </a:spcBef>
              <a:buFontTx/>
              <a:buNone/>
            </a:pPr>
            <a:r>
              <a:rPr lang="en-US" altLang="en-US" sz="1400">
                <a:latin typeface="Times New Roman" panose="02020603050405020304" pitchFamily="18" charset="0"/>
                <a:sym typeface="Symbol" pitchFamily="2" charset="2"/>
              </a:rPr>
              <a:t>4</a:t>
            </a:r>
            <a:r>
              <a:rPr lang="en-US" altLang="en-US" sz="1400" baseline="30000">
                <a:latin typeface="Times New Roman" panose="02020603050405020304" pitchFamily="18" charset="0"/>
                <a:sym typeface="Symbol" pitchFamily="2" charset="2"/>
              </a:rPr>
              <a:t>th</a:t>
            </a:r>
            <a:r>
              <a:rPr lang="en-US" altLang="en-US" sz="1400">
                <a:latin typeface="Times New Roman" panose="02020603050405020304" pitchFamily="18" charset="0"/>
                <a:sym typeface="Symbol" pitchFamily="2" charset="2"/>
              </a:rPr>
              <a:t> Ed. Shapiro p 118</a:t>
            </a:r>
          </a:p>
        </p:txBody>
      </p:sp>
      <p:pic>
        <p:nvPicPr>
          <p:cNvPr id="2" name="Picture 1">
            <a:extLst>
              <a:ext uri="{FF2B5EF4-FFF2-40B4-BE49-F238E27FC236}">
                <a16:creationId xmlns:a16="http://schemas.microsoft.com/office/drawing/2014/main" id="{869F879B-B589-EF4E-8F47-D481E8BC606A}"/>
              </a:ext>
            </a:extLst>
          </p:cNvPr>
          <p:cNvPicPr>
            <a:picLocks noChangeAspect="1"/>
          </p:cNvPicPr>
          <p:nvPr/>
        </p:nvPicPr>
        <p:blipFill>
          <a:blip r:embed="rId3"/>
          <a:stretch>
            <a:fillRect/>
          </a:stretch>
        </p:blipFill>
        <p:spPr>
          <a:xfrm>
            <a:off x="5664200" y="3652838"/>
            <a:ext cx="3175000" cy="1612900"/>
          </a:xfrm>
          <a:prstGeom prst="rect">
            <a:avLst/>
          </a:prstGeom>
        </p:spPr>
      </p:pic>
      <p:sp>
        <p:nvSpPr>
          <p:cNvPr id="3" name="Rectangle 2">
            <a:extLst>
              <a:ext uri="{FF2B5EF4-FFF2-40B4-BE49-F238E27FC236}">
                <a16:creationId xmlns:a16="http://schemas.microsoft.com/office/drawing/2014/main" id="{FA7743F6-A0F9-E54C-9098-A4A77AFEB874}"/>
              </a:ext>
            </a:extLst>
          </p:cNvPr>
          <p:cNvSpPr/>
          <p:nvPr/>
        </p:nvSpPr>
        <p:spPr>
          <a:xfrm>
            <a:off x="533400" y="3761294"/>
            <a:ext cx="5130800" cy="1015663"/>
          </a:xfrm>
          <a:prstGeom prst="rect">
            <a:avLst/>
          </a:prstGeom>
        </p:spPr>
        <p:txBody>
          <a:bodyPr wrap="square">
            <a:spAutoFit/>
          </a:bodyPr>
          <a:lstStyle/>
          <a:p>
            <a:r>
              <a:rPr lang="en-US" sz="2000" dirty="0">
                <a:solidFill>
                  <a:srgbClr val="000000"/>
                </a:solidFill>
                <a:latin typeface="Georgia" panose="02040502050405020303" pitchFamily="18" charset="0"/>
              </a:rPr>
              <a:t>Can use antibody-targeted, PEG-coated surface-enhanced Raman scattering (SERS) Au nanoparticles are used to label antigens</a:t>
            </a:r>
            <a:endParaRPr lang="en-US" sz="2000" dirty="0"/>
          </a:p>
        </p:txBody>
      </p:sp>
      <p:sp>
        <p:nvSpPr>
          <p:cNvPr id="4" name="TextBox 3">
            <a:extLst>
              <a:ext uri="{FF2B5EF4-FFF2-40B4-BE49-F238E27FC236}">
                <a16:creationId xmlns:a16="http://schemas.microsoft.com/office/drawing/2014/main" id="{431C7CD6-2C3D-CC45-B332-F3BDB75EEDFB}"/>
              </a:ext>
            </a:extLst>
          </p:cNvPr>
          <p:cNvSpPr txBox="1"/>
          <p:nvPr/>
        </p:nvSpPr>
        <p:spPr>
          <a:xfrm flipH="1">
            <a:off x="2590800" y="4724153"/>
            <a:ext cx="3656330" cy="338554"/>
          </a:xfrm>
          <a:prstGeom prst="rect">
            <a:avLst/>
          </a:prstGeom>
          <a:noFill/>
        </p:spPr>
        <p:txBody>
          <a:bodyPr wrap="square" rtlCol="0">
            <a:spAutoFit/>
          </a:bodyPr>
          <a:lstStyle/>
          <a:p>
            <a:r>
              <a:rPr lang="en-US" sz="1600" i="1" dirty="0"/>
              <a:t>Langmuir</a:t>
            </a:r>
            <a:r>
              <a:rPr lang="en-US" sz="1600" dirty="0"/>
              <a:t> 2013, 29, 6, 1908-1919</a:t>
            </a:r>
          </a:p>
        </p:txBody>
      </p:sp>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Title 1">
            <a:extLst>
              <a:ext uri="{FF2B5EF4-FFF2-40B4-BE49-F238E27FC236}">
                <a16:creationId xmlns:a16="http://schemas.microsoft.com/office/drawing/2014/main" id="{B23B05BC-9BE5-AA40-A480-620A603ABB1F}"/>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89090" name="Content Placeholder 2">
            <a:extLst>
              <a:ext uri="{FF2B5EF4-FFF2-40B4-BE49-F238E27FC236}">
                <a16:creationId xmlns:a16="http://schemas.microsoft.com/office/drawing/2014/main" id="{D3221893-6048-DE4C-96AB-504A9803B86F}"/>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pic>
        <p:nvPicPr>
          <p:cNvPr id="89091" name="Picture 3" descr="dyes.png">
            <a:extLst>
              <a:ext uri="{FF2B5EF4-FFF2-40B4-BE49-F238E27FC236}">
                <a16:creationId xmlns:a16="http://schemas.microsoft.com/office/drawing/2014/main" id="{6D9AB773-CBD2-E44F-AE4E-9464632FFAE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8328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ate Placeholder 1">
            <a:extLst>
              <a:ext uri="{FF2B5EF4-FFF2-40B4-BE49-F238E27FC236}">
                <a16:creationId xmlns:a16="http://schemas.microsoft.com/office/drawing/2014/main" id="{A43340F6-6E88-1D46-B671-DC8EA723DBD8}"/>
              </a:ext>
            </a:extLst>
          </p:cNvPr>
          <p:cNvSpPr>
            <a:spLocks noGrp="1"/>
          </p:cNvSpPr>
          <p:nvPr>
            <p:ph type="dt" sz="half" idx="10"/>
          </p:nvPr>
        </p:nvSpPr>
        <p:spPr/>
        <p:txBody>
          <a:bodyPr/>
          <a:lstStyle/>
          <a:p>
            <a:pPr>
              <a:defRPr/>
            </a:pPr>
            <a:fld id="{A9CE38F4-BDEF-7541-B75B-5B1C78F82DAE}" type="datetime12">
              <a:rPr lang="en-US" smtClean="0"/>
              <a:t>5:16 PM</a:t>
            </a:fld>
            <a:endParaRPr lang="en-US"/>
          </a:p>
        </p:txBody>
      </p:sp>
      <p:sp>
        <p:nvSpPr>
          <p:cNvPr id="4" name="Slide Number Placeholder 3">
            <a:extLst>
              <a:ext uri="{FF2B5EF4-FFF2-40B4-BE49-F238E27FC236}">
                <a16:creationId xmlns:a16="http://schemas.microsoft.com/office/drawing/2014/main" id="{753C4838-2702-3941-A456-4D2731BD6F65}"/>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48</a:t>
            </a:fld>
            <a:endParaRPr lang="en-US" altLang="en-US"/>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Date Placeholder 3">
            <a:extLst>
              <a:ext uri="{FF2B5EF4-FFF2-40B4-BE49-F238E27FC236}">
                <a16:creationId xmlns:a16="http://schemas.microsoft.com/office/drawing/2014/main" id="{644391F4-4973-AB4B-B2D1-26EBE3806E03}"/>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DF53100-DE61-0E44-9442-65AAF3C334AC}" type="datetime12">
              <a:rPr lang="en-US" altLang="en-US" sz="1400" smtClean="0">
                <a:latin typeface="Times New Roman" panose="02020603050405020304" pitchFamily="18" charset="0"/>
              </a:rPr>
              <a:t>5:16 PM</a:t>
            </a:fld>
            <a:endParaRPr lang="en-US" altLang="en-US" sz="1400">
              <a:latin typeface="Times New Roman" panose="02020603050405020304" pitchFamily="18" charset="0"/>
            </a:endParaRPr>
          </a:p>
        </p:txBody>
      </p:sp>
      <p:sp>
        <p:nvSpPr>
          <p:cNvPr id="90114" name="Slide Number Placeholder 5">
            <a:extLst>
              <a:ext uri="{FF2B5EF4-FFF2-40B4-BE49-F238E27FC236}">
                <a16:creationId xmlns:a16="http://schemas.microsoft.com/office/drawing/2014/main" id="{D99BD45B-9041-124D-819A-C0B30DEE01E9}"/>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3764C9A7-C861-764E-A9EB-0D707C49B7B9}" type="slidenum">
              <a:rPr lang="en-US" altLang="en-US" sz="1400" smtClean="0">
                <a:latin typeface="Times New Roman" panose="02020603050405020304" pitchFamily="18" charset="0"/>
              </a:rPr>
              <a:pPr>
                <a:spcBef>
                  <a:spcPct val="0"/>
                </a:spcBef>
                <a:buFontTx/>
                <a:buNone/>
              </a:pPr>
              <a:t>49</a:t>
            </a:fld>
            <a:endParaRPr lang="en-US" altLang="en-US" sz="1400">
              <a:latin typeface="Times New Roman" panose="02020603050405020304" pitchFamily="18" charset="0"/>
            </a:endParaRPr>
          </a:p>
        </p:txBody>
      </p:sp>
      <p:sp>
        <p:nvSpPr>
          <p:cNvPr id="90115" name="Rectangle 2">
            <a:extLst>
              <a:ext uri="{FF2B5EF4-FFF2-40B4-BE49-F238E27FC236}">
                <a16:creationId xmlns:a16="http://schemas.microsoft.com/office/drawing/2014/main" id="{8D21E43F-AE6A-9744-8135-56DC4A97B653}"/>
              </a:ext>
            </a:extLst>
          </p:cNvPr>
          <p:cNvSpPr>
            <a:spLocks noGrp="1" noChangeArrowheads="1"/>
          </p:cNvSpPr>
          <p:nvPr>
            <p:ph type="title"/>
          </p:nvPr>
        </p:nvSpPr>
        <p:spPr>
          <a:xfrm>
            <a:off x="990600" y="111125"/>
            <a:ext cx="6908800" cy="5588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en-US" altLang="en-US"/>
              <a:t>Probes for Proteins</a:t>
            </a:r>
          </a:p>
        </p:txBody>
      </p:sp>
      <p:sp>
        <p:nvSpPr>
          <p:cNvPr id="90116" name="Rectangle 3">
            <a:extLst>
              <a:ext uri="{FF2B5EF4-FFF2-40B4-BE49-F238E27FC236}">
                <a16:creationId xmlns:a16="http://schemas.microsoft.com/office/drawing/2014/main" id="{F9800DC9-C35A-FD47-B61D-067D1B970FC0}"/>
              </a:ext>
            </a:extLst>
          </p:cNvPr>
          <p:cNvSpPr>
            <a:spLocks noGrp="1" noChangeArrowheads="1"/>
          </p:cNvSpPr>
          <p:nvPr>
            <p:ph type="body" idx="1"/>
          </p:nvPr>
        </p:nvSpPr>
        <p:spPr>
          <a:xfrm>
            <a:off x="228600" y="1323975"/>
            <a:ext cx="8534400" cy="41148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buFontTx/>
              <a:buNone/>
            </a:pPr>
            <a:r>
              <a:rPr lang="en-US" altLang="en-US" sz="2400"/>
              <a:t>FITC					488		525</a:t>
            </a:r>
          </a:p>
          <a:p>
            <a:pPr eaLnBrk="1" hangingPunct="1">
              <a:buFontTx/>
              <a:buNone/>
            </a:pPr>
            <a:r>
              <a:rPr lang="en-US" altLang="en-US" sz="2400"/>
              <a:t>PE					488		575</a:t>
            </a:r>
          </a:p>
          <a:p>
            <a:pPr eaLnBrk="1" hangingPunct="1">
              <a:buFontTx/>
              <a:buNone/>
            </a:pPr>
            <a:r>
              <a:rPr lang="en-US" altLang="en-US" sz="2400"/>
              <a:t>APC					630		650</a:t>
            </a:r>
          </a:p>
          <a:p>
            <a:pPr eaLnBrk="1" hangingPunct="1">
              <a:buFontTx/>
              <a:buNone/>
            </a:pPr>
            <a:r>
              <a:rPr lang="en-US" altLang="en-US" sz="2400"/>
              <a:t>PerCP</a:t>
            </a:r>
            <a:r>
              <a:rPr lang="en-US" altLang="en-US" sz="1800" baseline="30000"/>
              <a:t>™				</a:t>
            </a:r>
            <a:r>
              <a:rPr lang="en-US" altLang="en-US" sz="2400"/>
              <a:t>488		680	</a:t>
            </a:r>
          </a:p>
          <a:p>
            <a:pPr eaLnBrk="1" hangingPunct="1">
              <a:buFontTx/>
              <a:buNone/>
            </a:pPr>
            <a:r>
              <a:rPr lang="en-US" altLang="en-US" sz="2400"/>
              <a:t>Cascade Blue			360		450</a:t>
            </a:r>
          </a:p>
          <a:p>
            <a:pPr eaLnBrk="1" hangingPunct="1">
              <a:buFontTx/>
              <a:buNone/>
            </a:pPr>
            <a:r>
              <a:rPr lang="en-US" altLang="en-US" sz="2400"/>
              <a:t>Coumerin-phalloidin			350		450</a:t>
            </a:r>
          </a:p>
          <a:p>
            <a:pPr eaLnBrk="1" hangingPunct="1">
              <a:buFontTx/>
              <a:buNone/>
            </a:pPr>
            <a:r>
              <a:rPr lang="en-US" altLang="en-US" sz="2400"/>
              <a:t>Texas Red</a:t>
            </a:r>
            <a:r>
              <a:rPr lang="en-US" altLang="en-US" sz="1800" baseline="30000"/>
              <a:t>™</a:t>
            </a:r>
            <a:r>
              <a:rPr lang="en-US" altLang="en-US" sz="1800"/>
              <a:t>				</a:t>
            </a:r>
            <a:r>
              <a:rPr lang="en-US" altLang="en-US" sz="2400"/>
              <a:t>610		630</a:t>
            </a:r>
            <a:endParaRPr lang="en-US" altLang="en-US" sz="2400" baseline="30000"/>
          </a:p>
          <a:p>
            <a:pPr eaLnBrk="1" hangingPunct="1">
              <a:buFontTx/>
              <a:buNone/>
            </a:pPr>
            <a:r>
              <a:rPr lang="en-US" altLang="en-US" sz="2200"/>
              <a:t>Tetramethylrhodamine-amines	</a:t>
            </a:r>
            <a:r>
              <a:rPr lang="en-US" altLang="en-US" sz="2400"/>
              <a:t>550		575</a:t>
            </a:r>
          </a:p>
          <a:p>
            <a:pPr eaLnBrk="1" hangingPunct="1">
              <a:buFontTx/>
              <a:buNone/>
            </a:pPr>
            <a:r>
              <a:rPr lang="en-US" altLang="en-US" sz="2400"/>
              <a:t>CY3 </a:t>
            </a:r>
            <a:r>
              <a:rPr lang="en-US" altLang="en-US" sz="2000"/>
              <a:t>(indotrimethinecyanines)</a:t>
            </a:r>
            <a:r>
              <a:rPr lang="en-US" altLang="en-US" sz="2400"/>
              <a:t>		540		575</a:t>
            </a:r>
          </a:p>
          <a:p>
            <a:pPr eaLnBrk="1" hangingPunct="1">
              <a:buFontTx/>
              <a:buNone/>
            </a:pPr>
            <a:r>
              <a:rPr lang="en-US" altLang="en-US" sz="2400"/>
              <a:t>CY5 </a:t>
            </a:r>
            <a:r>
              <a:rPr lang="en-US" altLang="en-US" sz="2000"/>
              <a:t>(indopentamethinecyanines)</a:t>
            </a:r>
            <a:r>
              <a:rPr lang="en-US" altLang="en-US" sz="2400"/>
              <a:t>	640		670</a:t>
            </a:r>
          </a:p>
        </p:txBody>
      </p:sp>
      <p:sp>
        <p:nvSpPr>
          <p:cNvPr id="90117" name="Rectangle 4">
            <a:extLst>
              <a:ext uri="{FF2B5EF4-FFF2-40B4-BE49-F238E27FC236}">
                <a16:creationId xmlns:a16="http://schemas.microsoft.com/office/drawing/2014/main" id="{2CD2F248-B9F9-2B40-8510-4900A53AC9C0}"/>
              </a:ext>
            </a:extLst>
          </p:cNvPr>
          <p:cNvSpPr>
            <a:spLocks noChangeArrowheads="1"/>
          </p:cNvSpPr>
          <p:nvPr/>
        </p:nvSpPr>
        <p:spPr bwMode="auto">
          <a:xfrm>
            <a:off x="381000" y="833438"/>
            <a:ext cx="8382000"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i="1">
                <a:latin typeface="Times New Roman" panose="02020603050405020304" pitchFamily="18" charset="0"/>
              </a:rPr>
              <a:t>Probe					Excitation	Emission</a:t>
            </a:r>
          </a:p>
        </p:txBody>
      </p:sp>
      <p:sp>
        <p:nvSpPr>
          <p:cNvPr id="90118" name="Line 5">
            <a:extLst>
              <a:ext uri="{FF2B5EF4-FFF2-40B4-BE49-F238E27FC236}">
                <a16:creationId xmlns:a16="http://schemas.microsoft.com/office/drawing/2014/main" id="{7180C194-A959-0143-9B76-C930B1B1483E}"/>
              </a:ext>
            </a:extLst>
          </p:cNvPr>
          <p:cNvSpPr>
            <a:spLocks noChangeShapeType="1"/>
          </p:cNvSpPr>
          <p:nvPr/>
        </p:nvSpPr>
        <p:spPr bwMode="auto">
          <a:xfrm>
            <a:off x="1166813" y="1285875"/>
            <a:ext cx="6848475"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0119" name="Line 6">
            <a:extLst>
              <a:ext uri="{FF2B5EF4-FFF2-40B4-BE49-F238E27FC236}">
                <a16:creationId xmlns:a16="http://schemas.microsoft.com/office/drawing/2014/main" id="{8831BFB1-88C7-C74D-BBD3-6BEC53143261}"/>
              </a:ext>
            </a:extLst>
          </p:cNvPr>
          <p:cNvSpPr>
            <a:spLocks noChangeShapeType="1"/>
          </p:cNvSpPr>
          <p:nvPr/>
        </p:nvSpPr>
        <p:spPr bwMode="auto">
          <a:xfrm>
            <a:off x="1200150" y="1757363"/>
            <a:ext cx="6796088" cy="0"/>
          </a:xfrm>
          <a:prstGeom prst="line">
            <a:avLst/>
          </a:prstGeom>
          <a:noFill/>
          <a:ln w="12700">
            <a:solidFill>
              <a:srgbClr val="CECECE"/>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0120" name="Line 7">
            <a:extLst>
              <a:ext uri="{FF2B5EF4-FFF2-40B4-BE49-F238E27FC236}">
                <a16:creationId xmlns:a16="http://schemas.microsoft.com/office/drawing/2014/main" id="{4EC6C617-0831-2B42-ACA0-1CCAEF130DE8}"/>
              </a:ext>
            </a:extLst>
          </p:cNvPr>
          <p:cNvSpPr>
            <a:spLocks noChangeShapeType="1"/>
          </p:cNvSpPr>
          <p:nvPr/>
        </p:nvSpPr>
        <p:spPr bwMode="auto">
          <a:xfrm>
            <a:off x="1200150" y="5724525"/>
            <a:ext cx="6796088" cy="0"/>
          </a:xfrm>
          <a:prstGeom prst="line">
            <a:avLst/>
          </a:prstGeom>
          <a:noFill/>
          <a:ln w="12700">
            <a:solidFill>
              <a:srgbClr val="CECECE"/>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0121" name="Line 8">
            <a:extLst>
              <a:ext uri="{FF2B5EF4-FFF2-40B4-BE49-F238E27FC236}">
                <a16:creationId xmlns:a16="http://schemas.microsoft.com/office/drawing/2014/main" id="{13129AF9-0938-404D-A681-ACB13CA41DE9}"/>
              </a:ext>
            </a:extLst>
          </p:cNvPr>
          <p:cNvSpPr>
            <a:spLocks noChangeShapeType="1"/>
          </p:cNvSpPr>
          <p:nvPr/>
        </p:nvSpPr>
        <p:spPr bwMode="auto">
          <a:xfrm>
            <a:off x="1200150" y="5281613"/>
            <a:ext cx="6796088" cy="0"/>
          </a:xfrm>
          <a:prstGeom prst="line">
            <a:avLst/>
          </a:prstGeom>
          <a:noFill/>
          <a:ln w="12700">
            <a:solidFill>
              <a:srgbClr val="CECECE"/>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0122" name="Line 9">
            <a:extLst>
              <a:ext uri="{FF2B5EF4-FFF2-40B4-BE49-F238E27FC236}">
                <a16:creationId xmlns:a16="http://schemas.microsoft.com/office/drawing/2014/main" id="{B37DF7CB-D651-104E-8B7E-516673694F95}"/>
              </a:ext>
            </a:extLst>
          </p:cNvPr>
          <p:cNvSpPr>
            <a:spLocks noChangeShapeType="1"/>
          </p:cNvSpPr>
          <p:nvPr/>
        </p:nvSpPr>
        <p:spPr bwMode="auto">
          <a:xfrm>
            <a:off x="1200150" y="4824413"/>
            <a:ext cx="6796088" cy="0"/>
          </a:xfrm>
          <a:prstGeom prst="line">
            <a:avLst/>
          </a:prstGeom>
          <a:noFill/>
          <a:ln w="12700">
            <a:solidFill>
              <a:srgbClr val="CECECE"/>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0123" name="Line 10">
            <a:extLst>
              <a:ext uri="{FF2B5EF4-FFF2-40B4-BE49-F238E27FC236}">
                <a16:creationId xmlns:a16="http://schemas.microsoft.com/office/drawing/2014/main" id="{AD24AA41-ABD2-7049-AC73-424B6E78B21C}"/>
              </a:ext>
            </a:extLst>
          </p:cNvPr>
          <p:cNvSpPr>
            <a:spLocks noChangeShapeType="1"/>
          </p:cNvSpPr>
          <p:nvPr/>
        </p:nvSpPr>
        <p:spPr bwMode="auto">
          <a:xfrm>
            <a:off x="1200150" y="4395788"/>
            <a:ext cx="6796088" cy="0"/>
          </a:xfrm>
          <a:prstGeom prst="line">
            <a:avLst/>
          </a:prstGeom>
          <a:noFill/>
          <a:ln w="12700">
            <a:solidFill>
              <a:srgbClr val="CECECE"/>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0124" name="Line 11">
            <a:extLst>
              <a:ext uri="{FF2B5EF4-FFF2-40B4-BE49-F238E27FC236}">
                <a16:creationId xmlns:a16="http://schemas.microsoft.com/office/drawing/2014/main" id="{D2A6BE63-EA86-A84A-8A1F-175D9A7B9B83}"/>
              </a:ext>
            </a:extLst>
          </p:cNvPr>
          <p:cNvSpPr>
            <a:spLocks noChangeShapeType="1"/>
          </p:cNvSpPr>
          <p:nvPr/>
        </p:nvSpPr>
        <p:spPr bwMode="auto">
          <a:xfrm>
            <a:off x="1200150" y="3938588"/>
            <a:ext cx="6796088" cy="0"/>
          </a:xfrm>
          <a:prstGeom prst="line">
            <a:avLst/>
          </a:prstGeom>
          <a:noFill/>
          <a:ln w="12700">
            <a:solidFill>
              <a:srgbClr val="CECECE"/>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0125" name="Line 12">
            <a:extLst>
              <a:ext uri="{FF2B5EF4-FFF2-40B4-BE49-F238E27FC236}">
                <a16:creationId xmlns:a16="http://schemas.microsoft.com/office/drawing/2014/main" id="{CB47F06F-7DE0-0B42-A07C-47D60131AE90}"/>
              </a:ext>
            </a:extLst>
          </p:cNvPr>
          <p:cNvSpPr>
            <a:spLocks noChangeShapeType="1"/>
          </p:cNvSpPr>
          <p:nvPr/>
        </p:nvSpPr>
        <p:spPr bwMode="auto">
          <a:xfrm>
            <a:off x="1200150" y="3495675"/>
            <a:ext cx="6796088" cy="0"/>
          </a:xfrm>
          <a:prstGeom prst="line">
            <a:avLst/>
          </a:prstGeom>
          <a:noFill/>
          <a:ln w="12700">
            <a:solidFill>
              <a:srgbClr val="CECECE"/>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0126" name="Line 13">
            <a:extLst>
              <a:ext uri="{FF2B5EF4-FFF2-40B4-BE49-F238E27FC236}">
                <a16:creationId xmlns:a16="http://schemas.microsoft.com/office/drawing/2014/main" id="{54EA6D44-04FC-314E-ACFC-FB494947460A}"/>
              </a:ext>
            </a:extLst>
          </p:cNvPr>
          <p:cNvSpPr>
            <a:spLocks noChangeShapeType="1"/>
          </p:cNvSpPr>
          <p:nvPr/>
        </p:nvSpPr>
        <p:spPr bwMode="auto">
          <a:xfrm>
            <a:off x="1200150" y="3067050"/>
            <a:ext cx="6796088" cy="0"/>
          </a:xfrm>
          <a:prstGeom prst="line">
            <a:avLst/>
          </a:prstGeom>
          <a:noFill/>
          <a:ln w="12700">
            <a:solidFill>
              <a:srgbClr val="CECECE"/>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0127" name="Line 14">
            <a:extLst>
              <a:ext uri="{FF2B5EF4-FFF2-40B4-BE49-F238E27FC236}">
                <a16:creationId xmlns:a16="http://schemas.microsoft.com/office/drawing/2014/main" id="{108E8578-D7C7-CB4E-A76D-028C288F8D38}"/>
              </a:ext>
            </a:extLst>
          </p:cNvPr>
          <p:cNvSpPr>
            <a:spLocks noChangeShapeType="1"/>
          </p:cNvSpPr>
          <p:nvPr/>
        </p:nvSpPr>
        <p:spPr bwMode="auto">
          <a:xfrm>
            <a:off x="1200150" y="2638425"/>
            <a:ext cx="6796088" cy="0"/>
          </a:xfrm>
          <a:prstGeom prst="line">
            <a:avLst/>
          </a:prstGeom>
          <a:noFill/>
          <a:ln w="12700">
            <a:solidFill>
              <a:srgbClr val="CECECE"/>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0128" name="Line 15">
            <a:extLst>
              <a:ext uri="{FF2B5EF4-FFF2-40B4-BE49-F238E27FC236}">
                <a16:creationId xmlns:a16="http://schemas.microsoft.com/office/drawing/2014/main" id="{53ACFC13-C6E2-8249-AC80-54347265E27E}"/>
              </a:ext>
            </a:extLst>
          </p:cNvPr>
          <p:cNvSpPr>
            <a:spLocks noChangeShapeType="1"/>
          </p:cNvSpPr>
          <p:nvPr/>
        </p:nvSpPr>
        <p:spPr bwMode="auto">
          <a:xfrm>
            <a:off x="1200150" y="2195513"/>
            <a:ext cx="6796088" cy="0"/>
          </a:xfrm>
          <a:prstGeom prst="line">
            <a:avLst/>
          </a:prstGeom>
          <a:noFill/>
          <a:ln w="12700">
            <a:solidFill>
              <a:srgbClr val="CECECE"/>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0129" name="Rectangle 16">
            <a:extLst>
              <a:ext uri="{FF2B5EF4-FFF2-40B4-BE49-F238E27FC236}">
                <a16:creationId xmlns:a16="http://schemas.microsoft.com/office/drawing/2014/main" id="{8CDEDF82-AAC7-AF4D-88E9-9F8BFBF0F6D8}"/>
              </a:ext>
            </a:extLst>
          </p:cNvPr>
          <p:cNvSpPr>
            <a:spLocks noChangeArrowheads="1"/>
          </p:cNvSpPr>
          <p:nvPr/>
        </p:nvSpPr>
        <p:spPr bwMode="auto">
          <a:xfrm>
            <a:off x="5824538" y="1447800"/>
            <a:ext cx="812800" cy="304800"/>
          </a:xfrm>
          <a:prstGeom prst="rect">
            <a:avLst/>
          </a:prstGeom>
          <a:solidFill>
            <a:srgbClr val="0066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0130" name="Rectangle 17">
            <a:extLst>
              <a:ext uri="{FF2B5EF4-FFF2-40B4-BE49-F238E27FC236}">
                <a16:creationId xmlns:a16="http://schemas.microsoft.com/office/drawing/2014/main" id="{FAF3916B-4B30-6440-9A6B-200A1173ECA2}"/>
              </a:ext>
            </a:extLst>
          </p:cNvPr>
          <p:cNvSpPr>
            <a:spLocks noChangeArrowheads="1"/>
          </p:cNvSpPr>
          <p:nvPr/>
        </p:nvSpPr>
        <p:spPr bwMode="auto">
          <a:xfrm>
            <a:off x="7399338" y="1447800"/>
            <a:ext cx="812800" cy="304800"/>
          </a:xfrm>
          <a:prstGeom prst="rect">
            <a:avLst/>
          </a:prstGeom>
          <a:solidFill>
            <a:srgbClr val="66FF66"/>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0131" name="Rectangle 18">
            <a:extLst>
              <a:ext uri="{FF2B5EF4-FFF2-40B4-BE49-F238E27FC236}">
                <a16:creationId xmlns:a16="http://schemas.microsoft.com/office/drawing/2014/main" id="{B3BC1771-CD5A-C342-BF0B-8E80561CFFDA}"/>
              </a:ext>
            </a:extLst>
          </p:cNvPr>
          <p:cNvSpPr>
            <a:spLocks noChangeArrowheads="1"/>
          </p:cNvSpPr>
          <p:nvPr/>
        </p:nvSpPr>
        <p:spPr bwMode="auto">
          <a:xfrm>
            <a:off x="5824538" y="1828800"/>
            <a:ext cx="812800" cy="304800"/>
          </a:xfrm>
          <a:prstGeom prst="rect">
            <a:avLst/>
          </a:prstGeom>
          <a:solidFill>
            <a:srgbClr val="0066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0132" name="Rectangle 19">
            <a:extLst>
              <a:ext uri="{FF2B5EF4-FFF2-40B4-BE49-F238E27FC236}">
                <a16:creationId xmlns:a16="http://schemas.microsoft.com/office/drawing/2014/main" id="{F9DC52D8-6716-9647-B45C-98E46CA8B1A7}"/>
              </a:ext>
            </a:extLst>
          </p:cNvPr>
          <p:cNvSpPr>
            <a:spLocks noChangeArrowheads="1"/>
          </p:cNvSpPr>
          <p:nvPr/>
        </p:nvSpPr>
        <p:spPr bwMode="auto">
          <a:xfrm>
            <a:off x="7399338" y="5334000"/>
            <a:ext cx="812800" cy="304800"/>
          </a:xfrm>
          <a:prstGeom prst="rect">
            <a:avLst/>
          </a:prstGeom>
          <a:solidFill>
            <a:srgbClr val="8000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0133" name="Rectangle 20">
            <a:extLst>
              <a:ext uri="{FF2B5EF4-FFF2-40B4-BE49-F238E27FC236}">
                <a16:creationId xmlns:a16="http://schemas.microsoft.com/office/drawing/2014/main" id="{BF793363-CC2E-BF44-84C3-89D475C8DED1}"/>
              </a:ext>
            </a:extLst>
          </p:cNvPr>
          <p:cNvSpPr>
            <a:spLocks noChangeArrowheads="1"/>
          </p:cNvSpPr>
          <p:nvPr/>
        </p:nvSpPr>
        <p:spPr bwMode="auto">
          <a:xfrm>
            <a:off x="5824538" y="2286000"/>
            <a:ext cx="812800" cy="304800"/>
          </a:xfrm>
          <a:prstGeom prst="rect">
            <a:avLst/>
          </a:prstGeom>
          <a:solidFill>
            <a:srgbClr val="FF3300"/>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0134" name="Rectangle 21">
            <a:extLst>
              <a:ext uri="{FF2B5EF4-FFF2-40B4-BE49-F238E27FC236}">
                <a16:creationId xmlns:a16="http://schemas.microsoft.com/office/drawing/2014/main" id="{30E18DDF-3743-6D40-9A57-E8A92963DF25}"/>
              </a:ext>
            </a:extLst>
          </p:cNvPr>
          <p:cNvSpPr>
            <a:spLocks noChangeArrowheads="1"/>
          </p:cNvSpPr>
          <p:nvPr/>
        </p:nvSpPr>
        <p:spPr bwMode="auto">
          <a:xfrm>
            <a:off x="5824538" y="2743200"/>
            <a:ext cx="812800" cy="304800"/>
          </a:xfrm>
          <a:prstGeom prst="rect">
            <a:avLst/>
          </a:prstGeom>
          <a:solidFill>
            <a:srgbClr val="0066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0135" name="Rectangle 22">
            <a:extLst>
              <a:ext uri="{FF2B5EF4-FFF2-40B4-BE49-F238E27FC236}">
                <a16:creationId xmlns:a16="http://schemas.microsoft.com/office/drawing/2014/main" id="{5B874E1A-FD6D-A44C-A0DC-3F07D4FE23D2}"/>
              </a:ext>
            </a:extLst>
          </p:cNvPr>
          <p:cNvSpPr>
            <a:spLocks noChangeArrowheads="1"/>
          </p:cNvSpPr>
          <p:nvPr/>
        </p:nvSpPr>
        <p:spPr bwMode="auto">
          <a:xfrm>
            <a:off x="5824538" y="3124200"/>
            <a:ext cx="812800" cy="304800"/>
          </a:xfrm>
          <a:prstGeom prst="rect">
            <a:avLst/>
          </a:prstGeom>
          <a:solidFill>
            <a:srgbClr val="9966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0136" name="Rectangle 23">
            <a:extLst>
              <a:ext uri="{FF2B5EF4-FFF2-40B4-BE49-F238E27FC236}">
                <a16:creationId xmlns:a16="http://schemas.microsoft.com/office/drawing/2014/main" id="{C125AF49-2867-B14A-BFBC-22ABC32DE093}"/>
              </a:ext>
            </a:extLst>
          </p:cNvPr>
          <p:cNvSpPr>
            <a:spLocks noChangeArrowheads="1"/>
          </p:cNvSpPr>
          <p:nvPr/>
        </p:nvSpPr>
        <p:spPr bwMode="auto">
          <a:xfrm>
            <a:off x="5824538" y="3581400"/>
            <a:ext cx="812800" cy="304800"/>
          </a:xfrm>
          <a:prstGeom prst="rect">
            <a:avLst/>
          </a:prstGeom>
          <a:solidFill>
            <a:srgbClr val="9966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0137" name="Rectangle 24">
            <a:extLst>
              <a:ext uri="{FF2B5EF4-FFF2-40B4-BE49-F238E27FC236}">
                <a16:creationId xmlns:a16="http://schemas.microsoft.com/office/drawing/2014/main" id="{6D97BA3B-4D8B-DD41-90DA-1EAC03AFFA07}"/>
              </a:ext>
            </a:extLst>
          </p:cNvPr>
          <p:cNvSpPr>
            <a:spLocks noChangeArrowheads="1"/>
          </p:cNvSpPr>
          <p:nvPr/>
        </p:nvSpPr>
        <p:spPr bwMode="auto">
          <a:xfrm>
            <a:off x="5824538" y="4038600"/>
            <a:ext cx="812800" cy="304800"/>
          </a:xfrm>
          <a:prstGeom prst="rect">
            <a:avLst/>
          </a:prstGeom>
          <a:solidFill>
            <a:srgbClr val="FF3300"/>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0138" name="Rectangle 25">
            <a:extLst>
              <a:ext uri="{FF2B5EF4-FFF2-40B4-BE49-F238E27FC236}">
                <a16:creationId xmlns:a16="http://schemas.microsoft.com/office/drawing/2014/main" id="{78CD91CA-D7F4-364A-85EA-58DAC4D84FBD}"/>
              </a:ext>
            </a:extLst>
          </p:cNvPr>
          <p:cNvSpPr>
            <a:spLocks noChangeArrowheads="1"/>
          </p:cNvSpPr>
          <p:nvPr/>
        </p:nvSpPr>
        <p:spPr bwMode="auto">
          <a:xfrm>
            <a:off x="5824538" y="4495800"/>
            <a:ext cx="812800" cy="304800"/>
          </a:xfrm>
          <a:prstGeom prst="rect">
            <a:avLst/>
          </a:prstGeom>
          <a:solidFill>
            <a:srgbClr val="E5F60A"/>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0139" name="Rectangle 26">
            <a:extLst>
              <a:ext uri="{FF2B5EF4-FFF2-40B4-BE49-F238E27FC236}">
                <a16:creationId xmlns:a16="http://schemas.microsoft.com/office/drawing/2014/main" id="{BD2C5731-18BB-C943-93B9-4D39C599D624}"/>
              </a:ext>
            </a:extLst>
          </p:cNvPr>
          <p:cNvSpPr>
            <a:spLocks noChangeArrowheads="1"/>
          </p:cNvSpPr>
          <p:nvPr/>
        </p:nvSpPr>
        <p:spPr bwMode="auto">
          <a:xfrm>
            <a:off x="5824538" y="4953000"/>
            <a:ext cx="812800" cy="304800"/>
          </a:xfrm>
          <a:prstGeom prst="rect">
            <a:avLst/>
          </a:prstGeom>
          <a:solidFill>
            <a:srgbClr val="FFCC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0140" name="Rectangle 27">
            <a:extLst>
              <a:ext uri="{FF2B5EF4-FFF2-40B4-BE49-F238E27FC236}">
                <a16:creationId xmlns:a16="http://schemas.microsoft.com/office/drawing/2014/main" id="{7ECB5F73-BC32-3C40-9234-FD779B0A32C7}"/>
              </a:ext>
            </a:extLst>
          </p:cNvPr>
          <p:cNvSpPr>
            <a:spLocks noChangeArrowheads="1"/>
          </p:cNvSpPr>
          <p:nvPr/>
        </p:nvSpPr>
        <p:spPr bwMode="auto">
          <a:xfrm>
            <a:off x="5824538" y="5334000"/>
            <a:ext cx="812800" cy="304800"/>
          </a:xfrm>
          <a:prstGeom prst="rect">
            <a:avLst/>
          </a:prstGeom>
          <a:solidFill>
            <a:srgbClr val="FF3300"/>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0141" name="Rectangle 28">
            <a:extLst>
              <a:ext uri="{FF2B5EF4-FFF2-40B4-BE49-F238E27FC236}">
                <a16:creationId xmlns:a16="http://schemas.microsoft.com/office/drawing/2014/main" id="{815C48AA-D107-F249-BF8A-AD773CA31526}"/>
              </a:ext>
            </a:extLst>
          </p:cNvPr>
          <p:cNvSpPr>
            <a:spLocks noChangeArrowheads="1"/>
          </p:cNvSpPr>
          <p:nvPr/>
        </p:nvSpPr>
        <p:spPr bwMode="auto">
          <a:xfrm>
            <a:off x="7399338" y="2743200"/>
            <a:ext cx="812800" cy="304800"/>
          </a:xfrm>
          <a:prstGeom prst="rect">
            <a:avLst/>
          </a:prstGeom>
          <a:solidFill>
            <a:srgbClr val="8000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0142" name="Rectangle 29">
            <a:extLst>
              <a:ext uri="{FF2B5EF4-FFF2-40B4-BE49-F238E27FC236}">
                <a16:creationId xmlns:a16="http://schemas.microsoft.com/office/drawing/2014/main" id="{99737544-29AE-6443-A9A6-A5C54D0A1468}"/>
              </a:ext>
            </a:extLst>
          </p:cNvPr>
          <p:cNvSpPr>
            <a:spLocks noChangeArrowheads="1"/>
          </p:cNvSpPr>
          <p:nvPr/>
        </p:nvSpPr>
        <p:spPr bwMode="auto">
          <a:xfrm>
            <a:off x="7399338" y="3140075"/>
            <a:ext cx="812800" cy="304800"/>
          </a:xfrm>
          <a:prstGeom prst="rect">
            <a:avLst/>
          </a:prstGeom>
          <a:solidFill>
            <a:srgbClr val="6666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0143" name="Rectangle 30">
            <a:extLst>
              <a:ext uri="{FF2B5EF4-FFF2-40B4-BE49-F238E27FC236}">
                <a16:creationId xmlns:a16="http://schemas.microsoft.com/office/drawing/2014/main" id="{9BE48CCC-722F-AB4E-94C0-3BF3E5E8267A}"/>
              </a:ext>
            </a:extLst>
          </p:cNvPr>
          <p:cNvSpPr>
            <a:spLocks noChangeArrowheads="1"/>
          </p:cNvSpPr>
          <p:nvPr/>
        </p:nvSpPr>
        <p:spPr bwMode="auto">
          <a:xfrm>
            <a:off x="7399338" y="3581400"/>
            <a:ext cx="812800" cy="304800"/>
          </a:xfrm>
          <a:prstGeom prst="rect">
            <a:avLst/>
          </a:prstGeom>
          <a:solidFill>
            <a:srgbClr val="6666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0144" name="Rectangle 31">
            <a:extLst>
              <a:ext uri="{FF2B5EF4-FFF2-40B4-BE49-F238E27FC236}">
                <a16:creationId xmlns:a16="http://schemas.microsoft.com/office/drawing/2014/main" id="{20CD9340-3673-CB49-ADE7-F53853C1CC8C}"/>
              </a:ext>
            </a:extLst>
          </p:cNvPr>
          <p:cNvSpPr>
            <a:spLocks noChangeArrowheads="1"/>
          </p:cNvSpPr>
          <p:nvPr/>
        </p:nvSpPr>
        <p:spPr bwMode="auto">
          <a:xfrm>
            <a:off x="7399338" y="4038600"/>
            <a:ext cx="812800" cy="304800"/>
          </a:xfrm>
          <a:prstGeom prst="rect">
            <a:avLst/>
          </a:prstGeom>
          <a:solidFill>
            <a:srgbClr val="CC00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0145" name="Rectangle 32">
            <a:extLst>
              <a:ext uri="{FF2B5EF4-FFF2-40B4-BE49-F238E27FC236}">
                <a16:creationId xmlns:a16="http://schemas.microsoft.com/office/drawing/2014/main" id="{BBA0B633-7AE1-5C40-AA1E-F59E8CEEB965}"/>
              </a:ext>
            </a:extLst>
          </p:cNvPr>
          <p:cNvSpPr>
            <a:spLocks noChangeArrowheads="1"/>
          </p:cNvSpPr>
          <p:nvPr/>
        </p:nvSpPr>
        <p:spPr bwMode="auto">
          <a:xfrm>
            <a:off x="7399338" y="4495800"/>
            <a:ext cx="812800" cy="304800"/>
          </a:xfrm>
          <a:prstGeom prst="rect">
            <a:avLst/>
          </a:prstGeom>
          <a:solidFill>
            <a:srgbClr val="EC7614"/>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0146" name="Rectangle 35">
            <a:extLst>
              <a:ext uri="{FF2B5EF4-FFF2-40B4-BE49-F238E27FC236}">
                <a16:creationId xmlns:a16="http://schemas.microsoft.com/office/drawing/2014/main" id="{6EE4F29C-D58D-8D47-A8DF-B9AA65D1C009}"/>
              </a:ext>
            </a:extLst>
          </p:cNvPr>
          <p:cNvSpPr>
            <a:spLocks noChangeArrowheads="1"/>
          </p:cNvSpPr>
          <p:nvPr/>
        </p:nvSpPr>
        <p:spPr bwMode="auto">
          <a:xfrm>
            <a:off x="7399338" y="2286000"/>
            <a:ext cx="812800" cy="304800"/>
          </a:xfrm>
          <a:prstGeom prst="rect">
            <a:avLst/>
          </a:prstGeom>
          <a:solidFill>
            <a:srgbClr val="CC00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0147" name="Rectangle 36">
            <a:extLst>
              <a:ext uri="{FF2B5EF4-FFF2-40B4-BE49-F238E27FC236}">
                <a16:creationId xmlns:a16="http://schemas.microsoft.com/office/drawing/2014/main" id="{EF2CE92C-0C9B-7741-B658-5906B43A5A2D}"/>
              </a:ext>
            </a:extLst>
          </p:cNvPr>
          <p:cNvSpPr>
            <a:spLocks noChangeArrowheads="1"/>
          </p:cNvSpPr>
          <p:nvPr/>
        </p:nvSpPr>
        <p:spPr bwMode="auto">
          <a:xfrm>
            <a:off x="7391400" y="1828800"/>
            <a:ext cx="812800" cy="304800"/>
          </a:xfrm>
          <a:prstGeom prst="rect">
            <a:avLst/>
          </a:prstGeom>
          <a:solidFill>
            <a:srgbClr val="FFC000"/>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0149" name="Rectangle 32">
            <a:extLst>
              <a:ext uri="{FF2B5EF4-FFF2-40B4-BE49-F238E27FC236}">
                <a16:creationId xmlns:a16="http://schemas.microsoft.com/office/drawing/2014/main" id="{1BE93DCB-07BB-8745-B0FA-02334828FE93}"/>
              </a:ext>
            </a:extLst>
          </p:cNvPr>
          <p:cNvSpPr>
            <a:spLocks noChangeArrowheads="1"/>
          </p:cNvSpPr>
          <p:nvPr/>
        </p:nvSpPr>
        <p:spPr bwMode="auto">
          <a:xfrm>
            <a:off x="7391400" y="4953000"/>
            <a:ext cx="812800" cy="304800"/>
          </a:xfrm>
          <a:prstGeom prst="rect">
            <a:avLst/>
          </a:prstGeom>
          <a:solidFill>
            <a:srgbClr val="EC7614"/>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a:extLst>
              <a:ext uri="{FF2B5EF4-FFF2-40B4-BE49-F238E27FC236}">
                <a16:creationId xmlns:a16="http://schemas.microsoft.com/office/drawing/2014/main" id="{9A38FA69-A474-A246-A063-2382C2CC84B0}"/>
              </a:ext>
            </a:extLst>
          </p:cNvPr>
          <p:cNvSpPr>
            <a:spLocks noGrp="1" noChangeArrowheads="1"/>
          </p:cNvSpPr>
          <p:nvPr>
            <p:ph type="title"/>
          </p:nvPr>
        </p:nvSpPr>
        <p:spPr>
          <a:xfrm>
            <a:off x="595313" y="250825"/>
            <a:ext cx="7772400" cy="720725"/>
          </a:xfrm>
        </p:spPr>
        <p:txBody>
          <a:bodyPr/>
          <a:lstStyle/>
          <a:p>
            <a:r>
              <a:rPr lang="en-US" altLang="en-US"/>
              <a:t>Fluorescence Lifetime</a:t>
            </a:r>
          </a:p>
        </p:txBody>
      </p:sp>
      <p:sp>
        <p:nvSpPr>
          <p:cNvPr id="14338" name="Rectangle 3">
            <a:extLst>
              <a:ext uri="{FF2B5EF4-FFF2-40B4-BE49-F238E27FC236}">
                <a16:creationId xmlns:a16="http://schemas.microsoft.com/office/drawing/2014/main" id="{0E8CE2AB-D930-7947-9A4F-B12A826C162E}"/>
              </a:ext>
            </a:extLst>
          </p:cNvPr>
          <p:cNvSpPr>
            <a:spLocks noGrp="1" noChangeArrowheads="1"/>
          </p:cNvSpPr>
          <p:nvPr>
            <p:ph type="body" idx="1"/>
          </p:nvPr>
        </p:nvSpPr>
        <p:spPr>
          <a:xfrm>
            <a:off x="165100" y="971550"/>
            <a:ext cx="8634413" cy="4826000"/>
          </a:xfrm>
        </p:spPr>
        <p:txBody>
          <a:bodyPr/>
          <a:lstStyle/>
          <a:p>
            <a:r>
              <a:rPr lang="en-US" altLang="en-US" sz="1600" dirty="0"/>
              <a:t>Absorption associated with electronic transitions (electrons changing states) occurs in about 1 </a:t>
            </a:r>
            <a:r>
              <a:rPr lang="en-US" altLang="en-US" sz="1600" dirty="0" err="1">
                <a:solidFill>
                  <a:srgbClr val="FF0000"/>
                </a:solidFill>
              </a:rPr>
              <a:t>femptosecond</a:t>
            </a:r>
            <a:r>
              <a:rPr lang="en-US" altLang="en-US" sz="1600" dirty="0"/>
              <a:t> (10</a:t>
            </a:r>
            <a:r>
              <a:rPr lang="en-US" altLang="en-US" sz="1600" baseline="30000" dirty="0"/>
              <a:t>-15</a:t>
            </a:r>
            <a:r>
              <a:rPr lang="en-US" altLang="en-US" sz="1600" dirty="0"/>
              <a:t> s)</a:t>
            </a:r>
          </a:p>
          <a:p>
            <a:r>
              <a:rPr lang="en-US" altLang="en-US" sz="1600" dirty="0"/>
              <a:t>Fluorescence lifetime is defined as the time in which the initial fluorescence intensity of a fluorophore decays to </a:t>
            </a:r>
            <a:r>
              <a:rPr lang="en-US" altLang="en-US" sz="1600" b="1" dirty="0"/>
              <a:t>1/e</a:t>
            </a:r>
            <a:r>
              <a:rPr lang="en-US" altLang="en-US" sz="1600" dirty="0"/>
              <a:t> (</a:t>
            </a:r>
            <a:r>
              <a:rPr lang="en-US" altLang="en-US" sz="1600" dirty="0" err="1"/>
              <a:t>approx</a:t>
            </a:r>
            <a:r>
              <a:rPr lang="en-US" altLang="en-US" sz="1600" dirty="0"/>
              <a:t> 37 percent) of the initial intensity</a:t>
            </a:r>
          </a:p>
          <a:p>
            <a:r>
              <a:rPr lang="en-US" altLang="en-US" sz="1600" dirty="0"/>
              <a:t>The lifetime of a molecule depends on how the molecule disposes of the extra energy</a:t>
            </a:r>
          </a:p>
          <a:p>
            <a:r>
              <a:rPr lang="en-US" altLang="en-US" sz="1600" dirty="0"/>
              <a:t>Because of the </a:t>
            </a:r>
            <a:r>
              <a:rPr lang="en-US" altLang="en-US" sz="1600" dirty="0">
                <a:solidFill>
                  <a:srgbClr val="FF0000"/>
                </a:solidFill>
              </a:rPr>
              <a:t>uncertainty principle</a:t>
            </a:r>
            <a:r>
              <a:rPr lang="en-US" altLang="en-US" sz="1600" dirty="0"/>
              <a:t>, the more rapidly the energy is changing, the less precisely we can define the energy</a:t>
            </a:r>
          </a:p>
          <a:p>
            <a:r>
              <a:rPr lang="en-US" altLang="en-US" sz="1600" dirty="0"/>
              <a:t>So, </a:t>
            </a:r>
            <a:r>
              <a:rPr lang="en-US" altLang="en-US" sz="1600" dirty="0">
                <a:solidFill>
                  <a:srgbClr val="FF0000"/>
                </a:solidFill>
              </a:rPr>
              <a:t>long-lifetime-excited-states</a:t>
            </a:r>
            <a:r>
              <a:rPr lang="en-US" altLang="en-US" sz="1600" dirty="0"/>
              <a:t> have narrow absorption peaks, and </a:t>
            </a:r>
            <a:r>
              <a:rPr lang="en-US" altLang="en-US" sz="1600" dirty="0">
                <a:solidFill>
                  <a:srgbClr val="9933FF"/>
                </a:solidFill>
              </a:rPr>
              <a:t>short-lifetime-excited-states</a:t>
            </a:r>
            <a:r>
              <a:rPr lang="en-US" altLang="en-US" sz="1600" dirty="0"/>
              <a:t> have broad absorption peaks</a:t>
            </a:r>
          </a:p>
        </p:txBody>
      </p:sp>
      <p:sp>
        <p:nvSpPr>
          <p:cNvPr id="56324" name="Text Box 4">
            <a:extLst>
              <a:ext uri="{FF2B5EF4-FFF2-40B4-BE49-F238E27FC236}">
                <a16:creationId xmlns:a16="http://schemas.microsoft.com/office/drawing/2014/main" id="{2F5B7613-CAB5-D84C-8E64-FE21824D7204}"/>
              </a:ext>
            </a:extLst>
          </p:cNvPr>
          <p:cNvSpPr txBox="1">
            <a:spLocks noChangeArrowheads="1"/>
          </p:cNvSpPr>
          <p:nvPr/>
        </p:nvSpPr>
        <p:spPr bwMode="auto">
          <a:xfrm>
            <a:off x="7202488" y="6359525"/>
            <a:ext cx="1728787" cy="304800"/>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altLang="en-US" sz="2000">
                <a:latin typeface="Times New Roman" charset="0"/>
                <a:sym typeface="Symbol" charset="2"/>
              </a:rPr>
              <a:t>Shapiro p 85</a:t>
            </a:r>
          </a:p>
        </p:txBody>
      </p:sp>
      <p:pic>
        <p:nvPicPr>
          <p:cNvPr id="14340" name="Picture 1" descr="Screenshot 2016-01-31 14.57.45.png">
            <a:extLst>
              <a:ext uri="{FF2B5EF4-FFF2-40B4-BE49-F238E27FC236}">
                <a16:creationId xmlns:a16="http://schemas.microsoft.com/office/drawing/2014/main" id="{B33E627A-90DD-A546-A728-FA6A7C5F78A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25688" y="3651250"/>
            <a:ext cx="58674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Rectangle 2">
            <a:extLst>
              <a:ext uri="{FF2B5EF4-FFF2-40B4-BE49-F238E27FC236}">
                <a16:creationId xmlns:a16="http://schemas.microsoft.com/office/drawing/2014/main" id="{82C185FF-C9DA-5C4F-97A6-2738591CEE81}"/>
              </a:ext>
            </a:extLst>
          </p:cNvPr>
          <p:cNvSpPr>
            <a:spLocks noChangeArrowheads="1"/>
          </p:cNvSpPr>
          <p:nvPr/>
        </p:nvSpPr>
        <p:spPr bwMode="auto">
          <a:xfrm>
            <a:off x="1949450" y="6327775"/>
            <a:ext cx="5768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200">
                <a:solidFill>
                  <a:srgbClr val="3366FF"/>
                </a:solidFill>
                <a:latin typeface="Times New Roman" panose="02020603050405020304" pitchFamily="18" charset="0"/>
                <a:ea typeface="ＭＳ Ｐゴシック" panose="020B0600070205080204" pitchFamily="34" charset="-128"/>
              </a:rPr>
              <a:t>http://micro.magnet.fsu.edu/primer/techniques/fluorescence/fluorescenceintro.html</a:t>
            </a:r>
          </a:p>
        </p:txBody>
      </p:sp>
      <p:sp>
        <p:nvSpPr>
          <p:cNvPr id="2" name="Date Placeholder 1">
            <a:extLst>
              <a:ext uri="{FF2B5EF4-FFF2-40B4-BE49-F238E27FC236}">
                <a16:creationId xmlns:a16="http://schemas.microsoft.com/office/drawing/2014/main" id="{20E965D1-CEF3-804D-83F8-2BCC9B4FBC14}"/>
              </a:ext>
            </a:extLst>
          </p:cNvPr>
          <p:cNvSpPr>
            <a:spLocks noGrp="1"/>
          </p:cNvSpPr>
          <p:nvPr>
            <p:ph type="dt" sz="half" idx="10"/>
          </p:nvPr>
        </p:nvSpPr>
        <p:spPr/>
        <p:txBody>
          <a:bodyPr/>
          <a:lstStyle/>
          <a:p>
            <a:pPr>
              <a:defRPr/>
            </a:pPr>
            <a:fld id="{72AFD450-B94C-DC48-92E7-2DA6AD46E555}" type="datetime12">
              <a:rPr lang="en-US" smtClean="0"/>
              <a:t>5:16 PM</a:t>
            </a:fld>
            <a:endParaRPr lang="en-US"/>
          </a:p>
        </p:txBody>
      </p:sp>
      <p:sp>
        <p:nvSpPr>
          <p:cNvPr id="4" name="Slide Number Placeholder 3">
            <a:extLst>
              <a:ext uri="{FF2B5EF4-FFF2-40B4-BE49-F238E27FC236}">
                <a16:creationId xmlns:a16="http://schemas.microsoft.com/office/drawing/2014/main" id="{C9222807-B07D-2E48-8CD7-ABE0F2878964}"/>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5</a:t>
            </a:fld>
            <a:endParaRPr lang="en-US" altLang="en-US"/>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Date Placeholder 3">
            <a:extLst>
              <a:ext uri="{FF2B5EF4-FFF2-40B4-BE49-F238E27FC236}">
                <a16:creationId xmlns:a16="http://schemas.microsoft.com/office/drawing/2014/main" id="{A7B36E0D-37EE-F347-AAD7-B23936F3B40A}"/>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FE9232B-294E-9248-A5B0-65F772883F72}" type="datetime12">
              <a:rPr lang="en-US" altLang="en-US" sz="1400" smtClean="0">
                <a:latin typeface="Times New Roman" panose="02020603050405020304" pitchFamily="18" charset="0"/>
              </a:rPr>
              <a:t>5:16 PM</a:t>
            </a:fld>
            <a:endParaRPr lang="en-US" altLang="en-US" sz="1400">
              <a:latin typeface="Times New Roman" panose="02020603050405020304" pitchFamily="18" charset="0"/>
            </a:endParaRPr>
          </a:p>
        </p:txBody>
      </p:sp>
      <p:sp>
        <p:nvSpPr>
          <p:cNvPr id="92162" name="Slide Number Placeholder 5">
            <a:extLst>
              <a:ext uri="{FF2B5EF4-FFF2-40B4-BE49-F238E27FC236}">
                <a16:creationId xmlns:a16="http://schemas.microsoft.com/office/drawing/2014/main" id="{5237EC0A-E181-584A-8EAC-BC923032E58E}"/>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74F5A35E-16E8-F64D-99F4-CF97548E94DD}" type="slidenum">
              <a:rPr lang="en-US" altLang="en-US" sz="1400" smtClean="0">
                <a:latin typeface="Times New Roman" panose="02020603050405020304" pitchFamily="18" charset="0"/>
              </a:rPr>
              <a:pPr>
                <a:spcBef>
                  <a:spcPct val="0"/>
                </a:spcBef>
                <a:buFontTx/>
                <a:buNone/>
              </a:pPr>
              <a:t>50</a:t>
            </a:fld>
            <a:endParaRPr lang="en-US" altLang="en-US" sz="1400">
              <a:latin typeface="Times New Roman" panose="02020603050405020304" pitchFamily="18" charset="0"/>
            </a:endParaRPr>
          </a:p>
        </p:txBody>
      </p:sp>
      <p:sp>
        <p:nvSpPr>
          <p:cNvPr id="92163" name="Rectangle 2">
            <a:extLst>
              <a:ext uri="{FF2B5EF4-FFF2-40B4-BE49-F238E27FC236}">
                <a16:creationId xmlns:a16="http://schemas.microsoft.com/office/drawing/2014/main" id="{6E818571-53C5-F046-8512-62E76BDE17CF}"/>
              </a:ext>
            </a:extLst>
          </p:cNvPr>
          <p:cNvSpPr>
            <a:spLocks noGrp="1" noChangeArrowheads="1"/>
          </p:cNvSpPr>
          <p:nvPr>
            <p:ph type="ctrTitle"/>
          </p:nvPr>
        </p:nvSpPr>
        <p:spPr>
          <a:xfrm>
            <a:off x="1025525" y="88900"/>
            <a:ext cx="6908800" cy="88265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en-US" altLang="en-US"/>
              <a:t>Specific Organelle Probes</a:t>
            </a:r>
          </a:p>
        </p:txBody>
      </p:sp>
      <p:sp>
        <p:nvSpPr>
          <p:cNvPr id="92164" name="Rectangle 3">
            <a:extLst>
              <a:ext uri="{FF2B5EF4-FFF2-40B4-BE49-F238E27FC236}">
                <a16:creationId xmlns:a16="http://schemas.microsoft.com/office/drawing/2014/main" id="{CFD20EA3-1D59-FD4B-AD36-6E37CA45C9E7}"/>
              </a:ext>
            </a:extLst>
          </p:cNvPr>
          <p:cNvSpPr>
            <a:spLocks noGrp="1" noChangeArrowheads="1"/>
          </p:cNvSpPr>
          <p:nvPr>
            <p:ph type="subTitle" idx="1"/>
          </p:nvPr>
        </p:nvSpPr>
        <p:spPr>
          <a:xfrm>
            <a:off x="350838" y="1676400"/>
            <a:ext cx="7785100" cy="17526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marL="342900" indent="-342900" algn="l" eaLnBrk="1" hangingPunct="1"/>
            <a:r>
              <a:rPr lang="en-US" altLang="en-US" sz="2600"/>
              <a:t>BODIPY	   	Golgi		505		511	</a:t>
            </a:r>
          </a:p>
          <a:p>
            <a:pPr marL="342900" indent="-342900" algn="l" eaLnBrk="1" hangingPunct="1"/>
            <a:r>
              <a:rPr lang="en-US" altLang="en-US" sz="2600"/>
              <a:t>NBD		   	Golgi		488		525</a:t>
            </a:r>
          </a:p>
          <a:p>
            <a:pPr marL="342900" indent="-342900" algn="l" eaLnBrk="1" hangingPunct="1"/>
            <a:r>
              <a:rPr lang="en-US" altLang="en-US" sz="2600"/>
              <a:t>DPH 		   	Lipid		350		420</a:t>
            </a:r>
          </a:p>
          <a:p>
            <a:pPr marL="342900" indent="-342900" algn="l" eaLnBrk="1" hangingPunct="1"/>
            <a:r>
              <a:rPr lang="en-US" altLang="en-US" sz="2600"/>
              <a:t>TMA-DPH	      	Lipid		350		420</a:t>
            </a:r>
          </a:p>
          <a:p>
            <a:pPr marL="342900" indent="-342900" algn="l" eaLnBrk="1" hangingPunct="1"/>
            <a:r>
              <a:rPr lang="en-US" altLang="en-US" sz="2600"/>
              <a:t>Rhodamine 123	</a:t>
            </a:r>
            <a:r>
              <a:rPr lang="en-US" altLang="en-US" sz="2400"/>
              <a:t>Mitochondria</a:t>
            </a:r>
            <a:r>
              <a:rPr lang="en-US" altLang="en-US" sz="2600"/>
              <a:t>	488		525</a:t>
            </a:r>
          </a:p>
          <a:p>
            <a:pPr marL="342900" indent="-342900" algn="l" eaLnBrk="1" hangingPunct="1"/>
            <a:r>
              <a:rPr lang="en-US" altLang="en-US" sz="2600"/>
              <a:t>DiO			Lipid		488		500</a:t>
            </a:r>
          </a:p>
          <a:p>
            <a:pPr marL="342900" indent="-342900" algn="l" eaLnBrk="1" hangingPunct="1"/>
            <a:r>
              <a:rPr lang="en-US" altLang="en-US" sz="2600"/>
              <a:t>diI-Cn-(5)		Lipid		550		565</a:t>
            </a:r>
          </a:p>
          <a:p>
            <a:pPr marL="342900" indent="-342900" algn="l" eaLnBrk="1" hangingPunct="1"/>
            <a:r>
              <a:rPr lang="en-US" altLang="en-US" sz="2600"/>
              <a:t>diO-Cn-(3)		Lipid		488		500</a:t>
            </a:r>
          </a:p>
          <a:p>
            <a:pPr marL="342900" indent="-342900" algn="l" eaLnBrk="1" hangingPunct="1"/>
            <a:endParaRPr lang="en-US" altLang="en-US" sz="2600"/>
          </a:p>
        </p:txBody>
      </p:sp>
      <p:sp>
        <p:nvSpPr>
          <p:cNvPr id="92165" name="Line 4">
            <a:extLst>
              <a:ext uri="{FF2B5EF4-FFF2-40B4-BE49-F238E27FC236}">
                <a16:creationId xmlns:a16="http://schemas.microsoft.com/office/drawing/2014/main" id="{A946F658-3891-C841-AE6F-0691DDE2FCD5}"/>
              </a:ext>
            </a:extLst>
          </p:cNvPr>
          <p:cNvSpPr>
            <a:spLocks noChangeShapeType="1"/>
          </p:cNvSpPr>
          <p:nvPr/>
        </p:nvSpPr>
        <p:spPr bwMode="auto">
          <a:xfrm>
            <a:off x="996950" y="1671638"/>
            <a:ext cx="64389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166" name="Rectangle 5">
            <a:extLst>
              <a:ext uri="{FF2B5EF4-FFF2-40B4-BE49-F238E27FC236}">
                <a16:creationId xmlns:a16="http://schemas.microsoft.com/office/drawing/2014/main" id="{3B210E24-605C-BC44-BE93-2EA01DE9C702}"/>
              </a:ext>
            </a:extLst>
          </p:cNvPr>
          <p:cNvSpPr>
            <a:spLocks noChangeArrowheads="1"/>
          </p:cNvSpPr>
          <p:nvPr/>
        </p:nvSpPr>
        <p:spPr bwMode="auto">
          <a:xfrm>
            <a:off x="1214438" y="1181100"/>
            <a:ext cx="6280150"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b="1" i="1">
                <a:latin typeface="Times New Roman" panose="02020603050405020304" pitchFamily="18" charset="0"/>
              </a:rPr>
              <a:t>Probe		   	 Site	     Excitation	   Emission</a:t>
            </a:r>
          </a:p>
        </p:txBody>
      </p:sp>
      <p:grpSp>
        <p:nvGrpSpPr>
          <p:cNvPr id="92167" name="Group 6">
            <a:extLst>
              <a:ext uri="{FF2B5EF4-FFF2-40B4-BE49-F238E27FC236}">
                <a16:creationId xmlns:a16="http://schemas.microsoft.com/office/drawing/2014/main" id="{6CBB0D9A-3D50-3E44-AC7B-11390386FFFE}"/>
              </a:ext>
            </a:extLst>
          </p:cNvPr>
          <p:cNvGrpSpPr>
            <a:grpSpLocks/>
          </p:cNvGrpSpPr>
          <p:nvPr/>
        </p:nvGrpSpPr>
        <p:grpSpPr bwMode="auto">
          <a:xfrm>
            <a:off x="1009650" y="2138363"/>
            <a:ext cx="6438900" cy="3381375"/>
            <a:chOff x="715" y="1347"/>
            <a:chExt cx="4564" cy="2130"/>
          </a:xfrm>
        </p:grpSpPr>
        <p:sp>
          <p:nvSpPr>
            <p:cNvPr id="92186" name="Line 7">
              <a:extLst>
                <a:ext uri="{FF2B5EF4-FFF2-40B4-BE49-F238E27FC236}">
                  <a16:creationId xmlns:a16="http://schemas.microsoft.com/office/drawing/2014/main" id="{62AC7F5D-E2F3-D645-95E5-566E1DCB8472}"/>
                </a:ext>
              </a:extLst>
            </p:cNvPr>
            <p:cNvSpPr>
              <a:spLocks noChangeShapeType="1"/>
            </p:cNvSpPr>
            <p:nvPr/>
          </p:nvSpPr>
          <p:spPr bwMode="auto">
            <a:xfrm>
              <a:off x="715" y="1347"/>
              <a:ext cx="4564" cy="0"/>
            </a:xfrm>
            <a:prstGeom prst="line">
              <a:avLst/>
            </a:prstGeom>
            <a:noFill/>
            <a:ln w="12700">
              <a:solidFill>
                <a:srgbClr val="CECECE"/>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187" name="Line 8">
              <a:extLst>
                <a:ext uri="{FF2B5EF4-FFF2-40B4-BE49-F238E27FC236}">
                  <a16:creationId xmlns:a16="http://schemas.microsoft.com/office/drawing/2014/main" id="{C3370B4C-58C6-D645-8FE8-B14D731CBF51}"/>
                </a:ext>
              </a:extLst>
            </p:cNvPr>
            <p:cNvSpPr>
              <a:spLocks noChangeShapeType="1"/>
            </p:cNvSpPr>
            <p:nvPr/>
          </p:nvSpPr>
          <p:spPr bwMode="auto">
            <a:xfrm>
              <a:off x="715" y="3477"/>
              <a:ext cx="4564" cy="0"/>
            </a:xfrm>
            <a:prstGeom prst="line">
              <a:avLst/>
            </a:prstGeom>
            <a:noFill/>
            <a:ln w="12700">
              <a:solidFill>
                <a:srgbClr val="CECECE"/>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188" name="Line 9">
              <a:extLst>
                <a:ext uri="{FF2B5EF4-FFF2-40B4-BE49-F238E27FC236}">
                  <a16:creationId xmlns:a16="http://schemas.microsoft.com/office/drawing/2014/main" id="{34F56519-7CA4-E74D-86A1-4F86D8D45D16}"/>
                </a:ext>
              </a:extLst>
            </p:cNvPr>
            <p:cNvSpPr>
              <a:spLocks noChangeShapeType="1"/>
            </p:cNvSpPr>
            <p:nvPr/>
          </p:nvSpPr>
          <p:spPr bwMode="auto">
            <a:xfrm>
              <a:off x="715" y="1656"/>
              <a:ext cx="4564" cy="0"/>
            </a:xfrm>
            <a:prstGeom prst="line">
              <a:avLst/>
            </a:prstGeom>
            <a:noFill/>
            <a:ln w="12700">
              <a:solidFill>
                <a:srgbClr val="CECECE"/>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189" name="Line 10">
              <a:extLst>
                <a:ext uri="{FF2B5EF4-FFF2-40B4-BE49-F238E27FC236}">
                  <a16:creationId xmlns:a16="http://schemas.microsoft.com/office/drawing/2014/main" id="{5D7CAE9E-E549-4A4E-9008-1C0B0D5A6FE7}"/>
                </a:ext>
              </a:extLst>
            </p:cNvPr>
            <p:cNvSpPr>
              <a:spLocks noChangeShapeType="1"/>
            </p:cNvSpPr>
            <p:nvPr/>
          </p:nvSpPr>
          <p:spPr bwMode="auto">
            <a:xfrm>
              <a:off x="715" y="1959"/>
              <a:ext cx="4564" cy="0"/>
            </a:xfrm>
            <a:prstGeom prst="line">
              <a:avLst/>
            </a:prstGeom>
            <a:noFill/>
            <a:ln w="12700">
              <a:solidFill>
                <a:srgbClr val="CECECE"/>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190" name="Line 11">
              <a:extLst>
                <a:ext uri="{FF2B5EF4-FFF2-40B4-BE49-F238E27FC236}">
                  <a16:creationId xmlns:a16="http://schemas.microsoft.com/office/drawing/2014/main" id="{782721A1-5924-9F45-BB1E-C05637FEAFAC}"/>
                </a:ext>
              </a:extLst>
            </p:cNvPr>
            <p:cNvSpPr>
              <a:spLocks noChangeShapeType="1"/>
            </p:cNvSpPr>
            <p:nvPr/>
          </p:nvSpPr>
          <p:spPr bwMode="auto">
            <a:xfrm>
              <a:off x="715" y="2271"/>
              <a:ext cx="4564" cy="0"/>
            </a:xfrm>
            <a:prstGeom prst="line">
              <a:avLst/>
            </a:prstGeom>
            <a:noFill/>
            <a:ln w="12700">
              <a:solidFill>
                <a:srgbClr val="CECECE"/>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191" name="Line 12">
              <a:extLst>
                <a:ext uri="{FF2B5EF4-FFF2-40B4-BE49-F238E27FC236}">
                  <a16:creationId xmlns:a16="http://schemas.microsoft.com/office/drawing/2014/main" id="{0F7D3393-FF38-EA4B-BCA0-D6819A49B0F7}"/>
                </a:ext>
              </a:extLst>
            </p:cNvPr>
            <p:cNvSpPr>
              <a:spLocks noChangeShapeType="1"/>
            </p:cNvSpPr>
            <p:nvPr/>
          </p:nvSpPr>
          <p:spPr bwMode="auto">
            <a:xfrm>
              <a:off x="715" y="2565"/>
              <a:ext cx="4564" cy="0"/>
            </a:xfrm>
            <a:prstGeom prst="line">
              <a:avLst/>
            </a:prstGeom>
            <a:noFill/>
            <a:ln w="12700">
              <a:solidFill>
                <a:srgbClr val="CECECE"/>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192" name="Line 13">
              <a:extLst>
                <a:ext uri="{FF2B5EF4-FFF2-40B4-BE49-F238E27FC236}">
                  <a16:creationId xmlns:a16="http://schemas.microsoft.com/office/drawing/2014/main" id="{EC4664F3-AD14-7B4E-A0AD-0DE068B2FF93}"/>
                </a:ext>
              </a:extLst>
            </p:cNvPr>
            <p:cNvSpPr>
              <a:spLocks noChangeShapeType="1"/>
            </p:cNvSpPr>
            <p:nvPr/>
          </p:nvSpPr>
          <p:spPr bwMode="auto">
            <a:xfrm>
              <a:off x="715" y="2868"/>
              <a:ext cx="4564" cy="0"/>
            </a:xfrm>
            <a:prstGeom prst="line">
              <a:avLst/>
            </a:prstGeom>
            <a:noFill/>
            <a:ln w="12700">
              <a:solidFill>
                <a:srgbClr val="CECECE"/>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193" name="Line 14">
              <a:extLst>
                <a:ext uri="{FF2B5EF4-FFF2-40B4-BE49-F238E27FC236}">
                  <a16:creationId xmlns:a16="http://schemas.microsoft.com/office/drawing/2014/main" id="{6B7DC09F-92D6-EA41-B3DE-D2DB7F3CAEC7}"/>
                </a:ext>
              </a:extLst>
            </p:cNvPr>
            <p:cNvSpPr>
              <a:spLocks noChangeShapeType="1"/>
            </p:cNvSpPr>
            <p:nvPr/>
          </p:nvSpPr>
          <p:spPr bwMode="auto">
            <a:xfrm>
              <a:off x="715" y="3180"/>
              <a:ext cx="4564" cy="0"/>
            </a:xfrm>
            <a:prstGeom prst="line">
              <a:avLst/>
            </a:prstGeom>
            <a:noFill/>
            <a:ln w="12700">
              <a:solidFill>
                <a:srgbClr val="CECECE"/>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92168" name="Rectangle 15">
            <a:extLst>
              <a:ext uri="{FF2B5EF4-FFF2-40B4-BE49-F238E27FC236}">
                <a16:creationId xmlns:a16="http://schemas.microsoft.com/office/drawing/2014/main" id="{DBD12816-A835-3547-B30E-9363F110F18A}"/>
              </a:ext>
            </a:extLst>
          </p:cNvPr>
          <p:cNvSpPr>
            <a:spLocks noChangeArrowheads="1"/>
          </p:cNvSpPr>
          <p:nvPr/>
        </p:nvSpPr>
        <p:spPr bwMode="auto">
          <a:xfrm>
            <a:off x="4167188" y="5519738"/>
            <a:ext cx="2963862" cy="828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200" i="1">
                <a:latin typeface="Times New Roman" panose="02020603050405020304" pitchFamily="18" charset="0"/>
              </a:rPr>
              <a:t>BODIPY - borate-dipyrromethene complexes</a:t>
            </a:r>
          </a:p>
          <a:p>
            <a:pPr>
              <a:spcBef>
                <a:spcPct val="0"/>
              </a:spcBef>
              <a:buFontTx/>
              <a:buNone/>
            </a:pPr>
            <a:r>
              <a:rPr lang="en-US" altLang="en-US" sz="1200" i="1">
                <a:latin typeface="Times New Roman" panose="02020603050405020304" pitchFamily="18" charset="0"/>
              </a:rPr>
              <a:t>NBD - nitrobenzoxadiazole</a:t>
            </a:r>
          </a:p>
          <a:p>
            <a:pPr>
              <a:spcBef>
                <a:spcPct val="0"/>
              </a:spcBef>
              <a:buFontTx/>
              <a:buNone/>
            </a:pPr>
            <a:r>
              <a:rPr lang="en-US" altLang="en-US" sz="1200" i="1">
                <a:latin typeface="Times New Roman" panose="02020603050405020304" pitchFamily="18" charset="0"/>
              </a:rPr>
              <a:t>DPH - diphenylhexatriene</a:t>
            </a:r>
          </a:p>
          <a:p>
            <a:pPr>
              <a:spcBef>
                <a:spcPct val="0"/>
              </a:spcBef>
              <a:buFontTx/>
              <a:buNone/>
            </a:pPr>
            <a:r>
              <a:rPr lang="en-US" altLang="en-US" sz="1200" i="1">
                <a:latin typeface="Times New Roman" panose="02020603050405020304" pitchFamily="18" charset="0"/>
              </a:rPr>
              <a:t>TMA - trimethylammonium</a:t>
            </a:r>
          </a:p>
        </p:txBody>
      </p:sp>
      <p:sp>
        <p:nvSpPr>
          <p:cNvPr id="92169" name="Rectangle 16">
            <a:extLst>
              <a:ext uri="{FF2B5EF4-FFF2-40B4-BE49-F238E27FC236}">
                <a16:creationId xmlns:a16="http://schemas.microsoft.com/office/drawing/2014/main" id="{A08BCEDB-D9CB-3847-8524-182E23C3A31C}"/>
              </a:ext>
            </a:extLst>
          </p:cNvPr>
          <p:cNvSpPr>
            <a:spLocks noChangeArrowheads="1"/>
          </p:cNvSpPr>
          <p:nvPr/>
        </p:nvSpPr>
        <p:spPr bwMode="auto">
          <a:xfrm>
            <a:off x="7569200" y="1725613"/>
            <a:ext cx="812800" cy="304800"/>
          </a:xfrm>
          <a:prstGeom prst="rect">
            <a:avLst/>
          </a:prstGeom>
          <a:solidFill>
            <a:srgbClr val="00FF99"/>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2170" name="Rectangle 17">
            <a:extLst>
              <a:ext uri="{FF2B5EF4-FFF2-40B4-BE49-F238E27FC236}">
                <a16:creationId xmlns:a16="http://schemas.microsoft.com/office/drawing/2014/main" id="{6946FB5B-1D30-BF42-8B36-C1764220C153}"/>
              </a:ext>
            </a:extLst>
          </p:cNvPr>
          <p:cNvSpPr>
            <a:spLocks noChangeArrowheads="1"/>
          </p:cNvSpPr>
          <p:nvPr/>
        </p:nvSpPr>
        <p:spPr bwMode="auto">
          <a:xfrm>
            <a:off x="7569200" y="2719388"/>
            <a:ext cx="812800" cy="304800"/>
          </a:xfrm>
          <a:prstGeom prst="rect">
            <a:avLst/>
          </a:prstGeom>
          <a:solidFill>
            <a:srgbClr val="99CC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2171" name="Rectangle 18">
            <a:extLst>
              <a:ext uri="{FF2B5EF4-FFF2-40B4-BE49-F238E27FC236}">
                <a16:creationId xmlns:a16="http://schemas.microsoft.com/office/drawing/2014/main" id="{47B242FF-BA91-1D4E-A7E6-D447298C87E2}"/>
              </a:ext>
            </a:extLst>
          </p:cNvPr>
          <p:cNvSpPr>
            <a:spLocks noChangeArrowheads="1"/>
          </p:cNvSpPr>
          <p:nvPr/>
        </p:nvSpPr>
        <p:spPr bwMode="auto">
          <a:xfrm>
            <a:off x="7569200" y="3230563"/>
            <a:ext cx="812800" cy="304800"/>
          </a:xfrm>
          <a:prstGeom prst="rect">
            <a:avLst/>
          </a:prstGeom>
          <a:solidFill>
            <a:srgbClr val="99CC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2172" name="Rectangle 19">
            <a:extLst>
              <a:ext uri="{FF2B5EF4-FFF2-40B4-BE49-F238E27FC236}">
                <a16:creationId xmlns:a16="http://schemas.microsoft.com/office/drawing/2014/main" id="{FDBC5817-3C07-AE4A-A1AB-3EAF07F34FAC}"/>
              </a:ext>
            </a:extLst>
          </p:cNvPr>
          <p:cNvSpPr>
            <a:spLocks noChangeArrowheads="1"/>
          </p:cNvSpPr>
          <p:nvPr/>
        </p:nvSpPr>
        <p:spPr bwMode="auto">
          <a:xfrm>
            <a:off x="7569200" y="3689350"/>
            <a:ext cx="812800" cy="304800"/>
          </a:xfrm>
          <a:prstGeom prst="rect">
            <a:avLst/>
          </a:prstGeom>
          <a:solidFill>
            <a:srgbClr val="66FF66"/>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2173" name="Rectangle 20">
            <a:extLst>
              <a:ext uri="{FF2B5EF4-FFF2-40B4-BE49-F238E27FC236}">
                <a16:creationId xmlns:a16="http://schemas.microsoft.com/office/drawing/2014/main" id="{C1873DDC-245F-1643-BE15-892D2814B2B3}"/>
              </a:ext>
            </a:extLst>
          </p:cNvPr>
          <p:cNvSpPr>
            <a:spLocks noChangeArrowheads="1"/>
          </p:cNvSpPr>
          <p:nvPr/>
        </p:nvSpPr>
        <p:spPr bwMode="auto">
          <a:xfrm>
            <a:off x="7569200" y="4198938"/>
            <a:ext cx="812800" cy="304800"/>
          </a:xfrm>
          <a:prstGeom prst="rect">
            <a:avLst/>
          </a:prstGeom>
          <a:solidFill>
            <a:srgbClr val="00FF99"/>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2174" name="Rectangle 21">
            <a:extLst>
              <a:ext uri="{FF2B5EF4-FFF2-40B4-BE49-F238E27FC236}">
                <a16:creationId xmlns:a16="http://schemas.microsoft.com/office/drawing/2014/main" id="{038B81F8-743D-FB44-A86A-4C8A2B5B3524}"/>
              </a:ext>
            </a:extLst>
          </p:cNvPr>
          <p:cNvSpPr>
            <a:spLocks noChangeArrowheads="1"/>
          </p:cNvSpPr>
          <p:nvPr/>
        </p:nvSpPr>
        <p:spPr bwMode="auto">
          <a:xfrm>
            <a:off x="7569200" y="4708525"/>
            <a:ext cx="812800" cy="304800"/>
          </a:xfrm>
          <a:prstGeom prst="rect">
            <a:avLst/>
          </a:prstGeom>
          <a:solidFill>
            <a:srgbClr val="FFFF00"/>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2175" name="Rectangle 22">
            <a:extLst>
              <a:ext uri="{FF2B5EF4-FFF2-40B4-BE49-F238E27FC236}">
                <a16:creationId xmlns:a16="http://schemas.microsoft.com/office/drawing/2014/main" id="{32489626-F26F-EF4D-859D-11243A850A9B}"/>
              </a:ext>
            </a:extLst>
          </p:cNvPr>
          <p:cNvSpPr>
            <a:spLocks noChangeArrowheads="1"/>
          </p:cNvSpPr>
          <p:nvPr/>
        </p:nvSpPr>
        <p:spPr bwMode="auto">
          <a:xfrm>
            <a:off x="7569200" y="5178425"/>
            <a:ext cx="812800" cy="304800"/>
          </a:xfrm>
          <a:prstGeom prst="rect">
            <a:avLst/>
          </a:prstGeom>
          <a:solidFill>
            <a:srgbClr val="00FF99"/>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2176" name="Rectangle 23">
            <a:extLst>
              <a:ext uri="{FF2B5EF4-FFF2-40B4-BE49-F238E27FC236}">
                <a16:creationId xmlns:a16="http://schemas.microsoft.com/office/drawing/2014/main" id="{278912A3-A3E3-A54F-AC10-BA4F73CAF6B9}"/>
              </a:ext>
            </a:extLst>
          </p:cNvPr>
          <p:cNvSpPr>
            <a:spLocks noChangeArrowheads="1"/>
          </p:cNvSpPr>
          <p:nvPr/>
        </p:nvSpPr>
        <p:spPr bwMode="auto">
          <a:xfrm>
            <a:off x="7569200" y="2263775"/>
            <a:ext cx="812800" cy="304800"/>
          </a:xfrm>
          <a:prstGeom prst="rect">
            <a:avLst/>
          </a:prstGeom>
          <a:solidFill>
            <a:srgbClr val="66FF66"/>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2177" name="Rectangle 24">
            <a:extLst>
              <a:ext uri="{FF2B5EF4-FFF2-40B4-BE49-F238E27FC236}">
                <a16:creationId xmlns:a16="http://schemas.microsoft.com/office/drawing/2014/main" id="{9E152D0C-DEF1-3940-BA70-D1727698484C}"/>
              </a:ext>
            </a:extLst>
          </p:cNvPr>
          <p:cNvSpPr>
            <a:spLocks noChangeArrowheads="1"/>
          </p:cNvSpPr>
          <p:nvPr/>
        </p:nvSpPr>
        <p:spPr bwMode="auto">
          <a:xfrm>
            <a:off x="5616575" y="1722438"/>
            <a:ext cx="812800" cy="304800"/>
          </a:xfrm>
          <a:prstGeom prst="rect">
            <a:avLst/>
          </a:prstGeom>
          <a:solidFill>
            <a:srgbClr val="00FF99"/>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2178" name="Rectangle 25">
            <a:extLst>
              <a:ext uri="{FF2B5EF4-FFF2-40B4-BE49-F238E27FC236}">
                <a16:creationId xmlns:a16="http://schemas.microsoft.com/office/drawing/2014/main" id="{5A130DFF-1D14-1542-8858-7315AEB43BA9}"/>
              </a:ext>
            </a:extLst>
          </p:cNvPr>
          <p:cNvSpPr>
            <a:spLocks noChangeArrowheads="1"/>
          </p:cNvSpPr>
          <p:nvPr/>
        </p:nvSpPr>
        <p:spPr bwMode="auto">
          <a:xfrm>
            <a:off x="5616575" y="2716213"/>
            <a:ext cx="812800" cy="304800"/>
          </a:xfrm>
          <a:prstGeom prst="rect">
            <a:avLst/>
          </a:prstGeom>
          <a:solidFill>
            <a:srgbClr val="CC99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2179" name="Rectangle 26">
            <a:extLst>
              <a:ext uri="{FF2B5EF4-FFF2-40B4-BE49-F238E27FC236}">
                <a16:creationId xmlns:a16="http://schemas.microsoft.com/office/drawing/2014/main" id="{F6484A84-B229-C14F-9C4D-39539B1D16E5}"/>
              </a:ext>
            </a:extLst>
          </p:cNvPr>
          <p:cNvSpPr>
            <a:spLocks noChangeArrowheads="1"/>
          </p:cNvSpPr>
          <p:nvPr/>
        </p:nvSpPr>
        <p:spPr bwMode="auto">
          <a:xfrm>
            <a:off x="5616575" y="3227388"/>
            <a:ext cx="812800" cy="304800"/>
          </a:xfrm>
          <a:prstGeom prst="rect">
            <a:avLst/>
          </a:prstGeom>
          <a:solidFill>
            <a:srgbClr val="CC99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2180" name="Rectangle 27">
            <a:extLst>
              <a:ext uri="{FF2B5EF4-FFF2-40B4-BE49-F238E27FC236}">
                <a16:creationId xmlns:a16="http://schemas.microsoft.com/office/drawing/2014/main" id="{975D24C4-9654-454F-B8F9-396E9F0E9F3D}"/>
              </a:ext>
            </a:extLst>
          </p:cNvPr>
          <p:cNvSpPr>
            <a:spLocks noChangeArrowheads="1"/>
          </p:cNvSpPr>
          <p:nvPr/>
        </p:nvSpPr>
        <p:spPr bwMode="auto">
          <a:xfrm>
            <a:off x="5616575" y="3686175"/>
            <a:ext cx="812800" cy="304800"/>
          </a:xfrm>
          <a:prstGeom prst="rect">
            <a:avLst/>
          </a:prstGeom>
          <a:solidFill>
            <a:srgbClr val="6666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2181" name="Rectangle 28">
            <a:extLst>
              <a:ext uri="{FF2B5EF4-FFF2-40B4-BE49-F238E27FC236}">
                <a16:creationId xmlns:a16="http://schemas.microsoft.com/office/drawing/2014/main" id="{A8C09659-BBA2-304E-88DC-562430A382B2}"/>
              </a:ext>
            </a:extLst>
          </p:cNvPr>
          <p:cNvSpPr>
            <a:spLocks noChangeArrowheads="1"/>
          </p:cNvSpPr>
          <p:nvPr/>
        </p:nvSpPr>
        <p:spPr bwMode="auto">
          <a:xfrm>
            <a:off x="5616575" y="4195763"/>
            <a:ext cx="812800" cy="304800"/>
          </a:xfrm>
          <a:prstGeom prst="rect">
            <a:avLst/>
          </a:prstGeom>
          <a:solidFill>
            <a:srgbClr val="6666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2182" name="Rectangle 29">
            <a:extLst>
              <a:ext uri="{FF2B5EF4-FFF2-40B4-BE49-F238E27FC236}">
                <a16:creationId xmlns:a16="http://schemas.microsoft.com/office/drawing/2014/main" id="{F10B1B0D-625E-D743-A417-E4D0DA615E1C}"/>
              </a:ext>
            </a:extLst>
          </p:cNvPr>
          <p:cNvSpPr>
            <a:spLocks noChangeArrowheads="1"/>
          </p:cNvSpPr>
          <p:nvPr/>
        </p:nvSpPr>
        <p:spPr bwMode="auto">
          <a:xfrm>
            <a:off x="5614988" y="4648200"/>
            <a:ext cx="812800" cy="304800"/>
          </a:xfrm>
          <a:prstGeom prst="rect">
            <a:avLst/>
          </a:prstGeom>
          <a:solidFill>
            <a:srgbClr val="B4C327"/>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2183" name="Rectangle 30">
            <a:extLst>
              <a:ext uri="{FF2B5EF4-FFF2-40B4-BE49-F238E27FC236}">
                <a16:creationId xmlns:a16="http://schemas.microsoft.com/office/drawing/2014/main" id="{1B0410E4-517E-9948-8234-7CCFAB10223C}"/>
              </a:ext>
            </a:extLst>
          </p:cNvPr>
          <p:cNvSpPr>
            <a:spLocks noChangeArrowheads="1"/>
          </p:cNvSpPr>
          <p:nvPr/>
        </p:nvSpPr>
        <p:spPr bwMode="auto">
          <a:xfrm>
            <a:off x="5616575" y="5175250"/>
            <a:ext cx="812800" cy="304800"/>
          </a:xfrm>
          <a:prstGeom prst="rect">
            <a:avLst/>
          </a:prstGeom>
          <a:solidFill>
            <a:srgbClr val="6666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
        <p:nvSpPr>
          <p:cNvPr id="92184" name="Rectangle 31">
            <a:extLst>
              <a:ext uri="{FF2B5EF4-FFF2-40B4-BE49-F238E27FC236}">
                <a16:creationId xmlns:a16="http://schemas.microsoft.com/office/drawing/2014/main" id="{3B970A0A-42F4-704D-B47E-551259538ABA}"/>
              </a:ext>
            </a:extLst>
          </p:cNvPr>
          <p:cNvSpPr>
            <a:spLocks noChangeArrowheads="1"/>
          </p:cNvSpPr>
          <p:nvPr/>
        </p:nvSpPr>
        <p:spPr bwMode="auto">
          <a:xfrm>
            <a:off x="5616575" y="2260600"/>
            <a:ext cx="812800" cy="304800"/>
          </a:xfrm>
          <a:prstGeom prst="rect">
            <a:avLst/>
          </a:prstGeom>
          <a:solidFill>
            <a:schemeClr val="accent2"/>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endParaRPr>
          </a:p>
        </p:txBody>
      </p:sp>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Title 1">
            <a:extLst>
              <a:ext uri="{FF2B5EF4-FFF2-40B4-BE49-F238E27FC236}">
                <a16:creationId xmlns:a16="http://schemas.microsoft.com/office/drawing/2014/main" id="{EA2EC9D6-EE2A-3647-B5A1-5AC08F34E646}"/>
              </a:ext>
            </a:extLst>
          </p:cNvPr>
          <p:cNvSpPr>
            <a:spLocks noGrp="1" noChangeArrowheads="1"/>
          </p:cNvSpPr>
          <p:nvPr>
            <p:ph type="title"/>
          </p:nvPr>
        </p:nvSpPr>
        <p:spPr/>
        <p:txBody>
          <a:bodyPr/>
          <a:lstStyle/>
          <a:p>
            <a:r>
              <a:rPr lang="en-US" altLang="en-US"/>
              <a:t>Fluorescence Overlap</a:t>
            </a:r>
          </a:p>
        </p:txBody>
      </p:sp>
      <p:sp>
        <p:nvSpPr>
          <p:cNvPr id="94210" name="Date Placeholder 3">
            <a:extLst>
              <a:ext uri="{FF2B5EF4-FFF2-40B4-BE49-F238E27FC236}">
                <a16:creationId xmlns:a16="http://schemas.microsoft.com/office/drawing/2014/main" id="{F53F3499-154C-164A-A623-16D6A50762FE}"/>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6BEBA57-626F-EA4F-BD24-98866FEC0520}" type="datetime12">
              <a:rPr lang="en-US" altLang="en-US" sz="1400" smtClean="0">
                <a:latin typeface="Times New Roman" panose="02020603050405020304" pitchFamily="18" charset="0"/>
              </a:rPr>
              <a:t>5:16 PM</a:t>
            </a:fld>
            <a:endParaRPr lang="en-US" altLang="en-US" sz="1400">
              <a:latin typeface="Times New Roman" panose="02020603050405020304" pitchFamily="18" charset="0"/>
            </a:endParaRPr>
          </a:p>
        </p:txBody>
      </p:sp>
      <p:sp>
        <p:nvSpPr>
          <p:cNvPr id="94212" name="Slide Number Placeholder 5">
            <a:extLst>
              <a:ext uri="{FF2B5EF4-FFF2-40B4-BE49-F238E27FC236}">
                <a16:creationId xmlns:a16="http://schemas.microsoft.com/office/drawing/2014/main" id="{AEA06C70-50C3-314F-A3E8-479F147078FE}"/>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6CE0D4DE-0A98-0B40-A47F-47B4C8FEAF87}" type="slidenum">
              <a:rPr lang="en-US" altLang="en-US" sz="1400" smtClean="0">
                <a:latin typeface="Times New Roman" panose="02020603050405020304" pitchFamily="18" charset="0"/>
              </a:rPr>
              <a:pPr>
                <a:spcBef>
                  <a:spcPct val="0"/>
                </a:spcBef>
                <a:buFontTx/>
                <a:buNone/>
              </a:pPr>
              <a:t>51</a:t>
            </a:fld>
            <a:endParaRPr lang="en-US" altLang="en-US" sz="1400">
              <a:latin typeface="Times New Roman" panose="02020603050405020304" pitchFamily="18" charset="0"/>
            </a:endParaRPr>
          </a:p>
        </p:txBody>
      </p:sp>
      <p:graphicFrame>
        <p:nvGraphicFramePr>
          <p:cNvPr id="94213" name="Content Placeholder 6">
            <a:extLst>
              <a:ext uri="{FF2B5EF4-FFF2-40B4-BE49-F238E27FC236}">
                <a16:creationId xmlns:a16="http://schemas.microsoft.com/office/drawing/2014/main" id="{CDA87174-8430-FE44-9B7F-3FD412033DD5}"/>
              </a:ext>
            </a:extLst>
          </p:cNvPr>
          <p:cNvGraphicFramePr>
            <a:graphicFrameLocks noGrp="1" noChangeAspect="1"/>
          </p:cNvGraphicFramePr>
          <p:nvPr>
            <p:ph idx="1"/>
          </p:nvPr>
        </p:nvGraphicFramePr>
        <p:xfrm>
          <a:off x="838200" y="2265363"/>
          <a:ext cx="7772400" cy="3546475"/>
        </p:xfrm>
        <a:graphic>
          <a:graphicData uri="http://schemas.openxmlformats.org/presentationml/2006/ole">
            <mc:AlternateContent xmlns:mc="http://schemas.openxmlformats.org/markup-compatibility/2006">
              <mc:Choice xmlns:v="urn:schemas-microsoft-com:vml" Requires="v">
                <p:oleObj name="Document" r:id="rId3" imgW="182880000" imgH="83426300" progId="XaraX.Document">
                  <p:link updateAutomatic="1"/>
                </p:oleObj>
              </mc:Choice>
              <mc:Fallback>
                <p:oleObj name="Document" r:id="rId3" imgW="182880000" imgH="83426300" progId="XaraX.Document">
                  <p:link updateAutomatic="1"/>
                  <p:pic>
                    <p:nvPicPr>
                      <p:cNvPr id="0" name="Content Placeholder 6"/>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2265363"/>
                        <a:ext cx="7772400" cy="3546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Title 1">
            <a:extLst>
              <a:ext uri="{FF2B5EF4-FFF2-40B4-BE49-F238E27FC236}">
                <a16:creationId xmlns:a16="http://schemas.microsoft.com/office/drawing/2014/main" id="{CAB90B8A-A81E-514A-B821-A1947C70DBF2}"/>
              </a:ext>
            </a:extLst>
          </p:cNvPr>
          <p:cNvSpPr>
            <a:spLocks noGrp="1" noChangeArrowheads="1"/>
          </p:cNvSpPr>
          <p:nvPr>
            <p:ph type="title"/>
          </p:nvPr>
        </p:nvSpPr>
        <p:spPr/>
        <p:txBody>
          <a:bodyPr/>
          <a:lstStyle/>
          <a:p>
            <a:r>
              <a:rPr lang="en-US" altLang="en-US"/>
              <a:t>Fluorescence Overlap</a:t>
            </a:r>
          </a:p>
        </p:txBody>
      </p:sp>
      <p:sp>
        <p:nvSpPr>
          <p:cNvPr id="96258" name="Date Placeholder 3">
            <a:extLst>
              <a:ext uri="{FF2B5EF4-FFF2-40B4-BE49-F238E27FC236}">
                <a16:creationId xmlns:a16="http://schemas.microsoft.com/office/drawing/2014/main" id="{E8AD6AFA-8F36-EC4B-A11D-6B3BA4D78646}"/>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455D5A6-5DCA-8D41-AA34-FD815FD970AC}" type="datetime12">
              <a:rPr lang="en-US" altLang="en-US" sz="1400" smtClean="0">
                <a:latin typeface="Times New Roman" panose="02020603050405020304" pitchFamily="18" charset="0"/>
              </a:rPr>
              <a:t>5:16 PM</a:t>
            </a:fld>
            <a:endParaRPr lang="en-US" altLang="en-US" sz="1400">
              <a:latin typeface="Times New Roman" panose="02020603050405020304" pitchFamily="18" charset="0"/>
            </a:endParaRPr>
          </a:p>
        </p:txBody>
      </p:sp>
      <p:sp>
        <p:nvSpPr>
          <p:cNvPr id="96260" name="Slide Number Placeholder 5">
            <a:extLst>
              <a:ext uri="{FF2B5EF4-FFF2-40B4-BE49-F238E27FC236}">
                <a16:creationId xmlns:a16="http://schemas.microsoft.com/office/drawing/2014/main" id="{EEE08287-F3C5-FF40-91B2-30ADE347430D}"/>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44270C16-9E03-6B48-932D-8573F4461AC8}" type="slidenum">
              <a:rPr lang="en-US" altLang="en-US" sz="1400" smtClean="0">
                <a:latin typeface="Times New Roman" panose="02020603050405020304" pitchFamily="18" charset="0"/>
              </a:rPr>
              <a:pPr>
                <a:spcBef>
                  <a:spcPct val="0"/>
                </a:spcBef>
                <a:buFontTx/>
                <a:buNone/>
              </a:pPr>
              <a:t>52</a:t>
            </a:fld>
            <a:endParaRPr lang="en-US" altLang="en-US" sz="1400">
              <a:latin typeface="Times New Roman" panose="02020603050405020304" pitchFamily="18" charset="0"/>
            </a:endParaRPr>
          </a:p>
        </p:txBody>
      </p:sp>
      <p:graphicFrame>
        <p:nvGraphicFramePr>
          <p:cNvPr id="96261" name="Content Placeholder 6">
            <a:extLst>
              <a:ext uri="{FF2B5EF4-FFF2-40B4-BE49-F238E27FC236}">
                <a16:creationId xmlns:a16="http://schemas.microsoft.com/office/drawing/2014/main" id="{245EC0F3-3D3E-864D-8169-FBC1090F9C9F}"/>
              </a:ext>
            </a:extLst>
          </p:cNvPr>
          <p:cNvGraphicFramePr>
            <a:graphicFrameLocks noGrp="1" noChangeAspect="1"/>
          </p:cNvGraphicFramePr>
          <p:nvPr>
            <p:ph idx="1"/>
          </p:nvPr>
        </p:nvGraphicFramePr>
        <p:xfrm>
          <a:off x="838200" y="2265363"/>
          <a:ext cx="7772400" cy="3546475"/>
        </p:xfrm>
        <a:graphic>
          <a:graphicData uri="http://schemas.openxmlformats.org/presentationml/2006/ole">
            <mc:AlternateContent xmlns:mc="http://schemas.openxmlformats.org/markup-compatibility/2006">
              <mc:Choice xmlns:v="urn:schemas-microsoft-com:vml" Requires="v">
                <p:oleObj name="Document" r:id="rId3" imgW="182880000" imgH="83426300" progId="XaraX.Document">
                  <p:link updateAutomatic="1"/>
                </p:oleObj>
              </mc:Choice>
              <mc:Fallback>
                <p:oleObj name="Document" r:id="rId3" imgW="182880000" imgH="83426300" progId="XaraX.Document">
                  <p:link updateAutomatic="1"/>
                  <p:pic>
                    <p:nvPicPr>
                      <p:cNvPr id="0" name="Content Placeholder 6"/>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2265363"/>
                        <a:ext cx="7772400" cy="3546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Title 1">
            <a:extLst>
              <a:ext uri="{FF2B5EF4-FFF2-40B4-BE49-F238E27FC236}">
                <a16:creationId xmlns:a16="http://schemas.microsoft.com/office/drawing/2014/main" id="{574BB255-8B9C-D345-8A5A-7049E0F1F09B}"/>
              </a:ext>
            </a:extLst>
          </p:cNvPr>
          <p:cNvSpPr>
            <a:spLocks noGrp="1" noChangeArrowheads="1"/>
          </p:cNvSpPr>
          <p:nvPr>
            <p:ph type="title"/>
          </p:nvPr>
        </p:nvSpPr>
        <p:spPr/>
        <p:txBody>
          <a:bodyPr/>
          <a:lstStyle/>
          <a:p>
            <a:r>
              <a:rPr lang="en-US" altLang="en-US"/>
              <a:t>Fluorescence Overlap</a:t>
            </a:r>
          </a:p>
        </p:txBody>
      </p:sp>
      <p:sp>
        <p:nvSpPr>
          <p:cNvPr id="98306" name="Date Placeholder 3">
            <a:extLst>
              <a:ext uri="{FF2B5EF4-FFF2-40B4-BE49-F238E27FC236}">
                <a16:creationId xmlns:a16="http://schemas.microsoft.com/office/drawing/2014/main" id="{C9E17347-AC9C-9949-8027-E3F95F14EBC2}"/>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FDC1FBC-0C1B-4643-9443-33311E8BC100}" type="datetime12">
              <a:rPr lang="en-US" altLang="en-US" sz="1400" smtClean="0">
                <a:latin typeface="Times New Roman" panose="02020603050405020304" pitchFamily="18" charset="0"/>
              </a:rPr>
              <a:t>5:16 PM</a:t>
            </a:fld>
            <a:endParaRPr lang="en-US" altLang="en-US" sz="1400">
              <a:latin typeface="Times New Roman" panose="02020603050405020304" pitchFamily="18" charset="0"/>
            </a:endParaRPr>
          </a:p>
        </p:txBody>
      </p:sp>
      <p:sp>
        <p:nvSpPr>
          <p:cNvPr id="98308" name="Slide Number Placeholder 5">
            <a:extLst>
              <a:ext uri="{FF2B5EF4-FFF2-40B4-BE49-F238E27FC236}">
                <a16:creationId xmlns:a16="http://schemas.microsoft.com/office/drawing/2014/main" id="{D371906E-F75B-6A4F-B8DE-F598FFA2FA17}"/>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2C5D5A0D-6370-6E4E-8FA5-1830BC53143A}" type="slidenum">
              <a:rPr lang="en-US" altLang="en-US" sz="1400" smtClean="0">
                <a:latin typeface="Times New Roman" panose="02020603050405020304" pitchFamily="18" charset="0"/>
              </a:rPr>
              <a:pPr>
                <a:spcBef>
                  <a:spcPct val="0"/>
                </a:spcBef>
                <a:buFontTx/>
                <a:buNone/>
              </a:pPr>
              <a:t>53</a:t>
            </a:fld>
            <a:endParaRPr lang="en-US" altLang="en-US" sz="1400">
              <a:latin typeface="Times New Roman" panose="02020603050405020304" pitchFamily="18" charset="0"/>
            </a:endParaRPr>
          </a:p>
        </p:txBody>
      </p:sp>
      <p:graphicFrame>
        <p:nvGraphicFramePr>
          <p:cNvPr id="98309" name="Content Placeholder 6">
            <a:extLst>
              <a:ext uri="{FF2B5EF4-FFF2-40B4-BE49-F238E27FC236}">
                <a16:creationId xmlns:a16="http://schemas.microsoft.com/office/drawing/2014/main" id="{E4590D13-77CB-234E-9DD4-32B5CD2D0AFC}"/>
              </a:ext>
            </a:extLst>
          </p:cNvPr>
          <p:cNvGraphicFramePr>
            <a:graphicFrameLocks noGrp="1" noChangeAspect="1"/>
          </p:cNvGraphicFramePr>
          <p:nvPr>
            <p:ph idx="1"/>
          </p:nvPr>
        </p:nvGraphicFramePr>
        <p:xfrm>
          <a:off x="1981200" y="787400"/>
          <a:ext cx="5722938" cy="5308600"/>
        </p:xfrm>
        <a:graphic>
          <a:graphicData uri="http://schemas.openxmlformats.org/presentationml/2006/ole">
            <mc:AlternateContent xmlns:mc="http://schemas.openxmlformats.org/markup-compatibility/2006">
              <mc:Choice xmlns:v="urn:schemas-microsoft-com:vml" Requires="v">
                <p:oleObj name="Document" r:id="rId3" imgW="170218100" imgH="157911800" progId="XaraX.Document">
                  <p:link updateAutomatic="1"/>
                </p:oleObj>
              </mc:Choice>
              <mc:Fallback>
                <p:oleObj name="Document" r:id="rId3" imgW="170218100" imgH="157911800" progId="XaraX.Document">
                  <p:link updateAutomatic="1"/>
                  <p:pic>
                    <p:nvPicPr>
                      <p:cNvPr id="0" name="Content Placeholder 6"/>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787400"/>
                        <a:ext cx="5722938" cy="5308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98310" name="Rectangle 26">
            <a:extLst>
              <a:ext uri="{FF2B5EF4-FFF2-40B4-BE49-F238E27FC236}">
                <a16:creationId xmlns:a16="http://schemas.microsoft.com/office/drawing/2014/main" id="{B9FE7511-2505-BE4D-BD8D-570EC0C45543}"/>
              </a:ext>
            </a:extLst>
          </p:cNvPr>
          <p:cNvSpPr>
            <a:spLocks noChangeArrowheads="1"/>
          </p:cNvSpPr>
          <p:nvPr/>
        </p:nvSpPr>
        <p:spPr bwMode="auto">
          <a:xfrm>
            <a:off x="2438400" y="6173788"/>
            <a:ext cx="304800" cy="150812"/>
          </a:xfrm>
          <a:prstGeom prst="rect">
            <a:avLst/>
          </a:prstGeom>
          <a:solidFill>
            <a:srgbClr val="92D05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a:latin typeface="Times New Roman" panose="02020603050405020304" pitchFamily="18" charset="0"/>
              </a:rPr>
              <a:t>a</a:t>
            </a:r>
          </a:p>
        </p:txBody>
      </p:sp>
      <p:sp>
        <p:nvSpPr>
          <p:cNvPr id="98311" name="Rectangle 27">
            <a:extLst>
              <a:ext uri="{FF2B5EF4-FFF2-40B4-BE49-F238E27FC236}">
                <a16:creationId xmlns:a16="http://schemas.microsoft.com/office/drawing/2014/main" id="{24BDCBAD-D75A-CD40-8589-578C69B8B6F4}"/>
              </a:ext>
            </a:extLst>
          </p:cNvPr>
          <p:cNvSpPr>
            <a:spLocks noChangeArrowheads="1"/>
          </p:cNvSpPr>
          <p:nvPr/>
        </p:nvSpPr>
        <p:spPr bwMode="auto">
          <a:xfrm>
            <a:off x="2438400" y="6478588"/>
            <a:ext cx="304800" cy="150812"/>
          </a:xfrm>
          <a:prstGeom prst="rect">
            <a:avLst/>
          </a:prstGeom>
          <a:solidFill>
            <a:srgbClr val="FFC0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400">
                <a:latin typeface="Times New Roman" panose="02020603050405020304" pitchFamily="18" charset="0"/>
              </a:rPr>
              <a:t>b</a:t>
            </a:r>
          </a:p>
        </p:txBody>
      </p:sp>
      <p:sp>
        <p:nvSpPr>
          <p:cNvPr id="98312" name="Text Box 28">
            <a:extLst>
              <a:ext uri="{FF2B5EF4-FFF2-40B4-BE49-F238E27FC236}">
                <a16:creationId xmlns:a16="http://schemas.microsoft.com/office/drawing/2014/main" id="{E258B397-ED9C-A648-8FAF-73EDC475F3DA}"/>
              </a:ext>
            </a:extLst>
          </p:cNvPr>
          <p:cNvSpPr txBox="1">
            <a:spLocks noChangeArrowheads="1"/>
          </p:cNvSpPr>
          <p:nvPr/>
        </p:nvSpPr>
        <p:spPr bwMode="auto">
          <a:xfrm>
            <a:off x="2895600" y="6019800"/>
            <a:ext cx="3195638"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400">
                <a:latin typeface="Times New Roman" panose="02020603050405020304" pitchFamily="18" charset="0"/>
              </a:rPr>
              <a:t>Overlap of FITC fluorescence in PE PMT</a:t>
            </a:r>
          </a:p>
        </p:txBody>
      </p:sp>
      <p:sp>
        <p:nvSpPr>
          <p:cNvPr id="98313" name="Text Box 29">
            <a:extLst>
              <a:ext uri="{FF2B5EF4-FFF2-40B4-BE49-F238E27FC236}">
                <a16:creationId xmlns:a16="http://schemas.microsoft.com/office/drawing/2014/main" id="{C75095A1-D866-9041-B154-31F067146C78}"/>
              </a:ext>
            </a:extLst>
          </p:cNvPr>
          <p:cNvSpPr txBox="1">
            <a:spLocks noChangeArrowheads="1"/>
          </p:cNvSpPr>
          <p:nvPr/>
        </p:nvSpPr>
        <p:spPr bwMode="auto">
          <a:xfrm>
            <a:off x="2895600" y="6324600"/>
            <a:ext cx="3195638"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400">
                <a:latin typeface="Times New Roman" panose="02020603050405020304" pitchFamily="18" charset="0"/>
              </a:rPr>
              <a:t>Overlap of PE fluorescence in FITC PMT</a:t>
            </a:r>
          </a:p>
        </p:txBody>
      </p:sp>
      <p:sp>
        <p:nvSpPr>
          <p:cNvPr id="12" name="TextBox 11">
            <a:extLst>
              <a:ext uri="{FF2B5EF4-FFF2-40B4-BE49-F238E27FC236}">
                <a16:creationId xmlns:a16="http://schemas.microsoft.com/office/drawing/2014/main" id="{ADEA2A0B-2729-324E-B9C2-AD7DF3B6B8B2}"/>
              </a:ext>
            </a:extLst>
          </p:cNvPr>
          <p:cNvSpPr txBox="1"/>
          <p:nvPr/>
        </p:nvSpPr>
        <p:spPr>
          <a:xfrm>
            <a:off x="7086600" y="3505200"/>
            <a:ext cx="1552575" cy="1016000"/>
          </a:xfrm>
          <a:prstGeom prst="rect">
            <a:avLst/>
          </a:prstGeom>
          <a:noFill/>
        </p:spPr>
        <p:txBody>
          <a:bodyPr>
            <a:spAutoFit/>
          </a:bodyPr>
          <a:lstStyle/>
          <a:p>
            <a:pPr eaLnBrk="1" hangingPunct="1">
              <a:defRPr/>
            </a:pPr>
            <a:r>
              <a:rPr lang="en-US" sz="2000" dirty="0">
                <a:latin typeface="+mj-lt"/>
              </a:rPr>
              <a:t>This is your </a:t>
            </a:r>
            <a:r>
              <a:rPr lang="en-US" sz="2000" dirty="0" err="1">
                <a:latin typeface="+mj-lt"/>
              </a:rPr>
              <a:t>bandpass</a:t>
            </a:r>
            <a:r>
              <a:rPr lang="en-US" sz="2000" dirty="0">
                <a:latin typeface="+mj-lt"/>
              </a:rPr>
              <a:t> filter</a:t>
            </a:r>
          </a:p>
        </p:txBody>
      </p:sp>
      <p:cxnSp>
        <p:nvCxnSpPr>
          <p:cNvPr id="14" name="Straight Arrow Connector 13">
            <a:extLst>
              <a:ext uri="{FF2B5EF4-FFF2-40B4-BE49-F238E27FC236}">
                <a16:creationId xmlns:a16="http://schemas.microsoft.com/office/drawing/2014/main" id="{CE51BF35-25BC-0244-A9E6-0126F2A77745}"/>
              </a:ext>
            </a:extLst>
          </p:cNvPr>
          <p:cNvCxnSpPr/>
          <p:nvPr/>
        </p:nvCxnSpPr>
        <p:spPr>
          <a:xfrm flipH="1" flipV="1">
            <a:off x="5791200" y="3581400"/>
            <a:ext cx="1371600" cy="228600"/>
          </a:xfrm>
          <a:prstGeom prst="straightConnector1">
            <a:avLst/>
          </a:prstGeom>
          <a:ln w="38100">
            <a:solidFill>
              <a:srgbClr val="FF33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Date Placeholder 3">
            <a:extLst>
              <a:ext uri="{FF2B5EF4-FFF2-40B4-BE49-F238E27FC236}">
                <a16:creationId xmlns:a16="http://schemas.microsoft.com/office/drawing/2014/main" id="{5292902E-B9DA-F342-BD4F-A8038919558F}"/>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E5FB14C-9B82-4848-8D27-6E1376A705DE}" type="datetime12">
              <a:rPr lang="en-US" altLang="en-US" sz="1400" smtClean="0">
                <a:latin typeface="Times New Roman" panose="02020603050405020304" pitchFamily="18" charset="0"/>
              </a:rPr>
              <a:t>5:16 PM</a:t>
            </a:fld>
            <a:endParaRPr lang="en-US" altLang="en-US" sz="1400">
              <a:latin typeface="Times New Roman" panose="02020603050405020304" pitchFamily="18" charset="0"/>
            </a:endParaRPr>
          </a:p>
        </p:txBody>
      </p:sp>
      <p:sp>
        <p:nvSpPr>
          <p:cNvPr id="100354" name="Slide Number Placeholder 5">
            <a:extLst>
              <a:ext uri="{FF2B5EF4-FFF2-40B4-BE49-F238E27FC236}">
                <a16:creationId xmlns:a16="http://schemas.microsoft.com/office/drawing/2014/main" id="{1D9F436A-A480-684D-A977-5F393E6083DE}"/>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D47D94CB-AAC5-2641-8A63-2DEDDF2AE893}" type="slidenum">
              <a:rPr lang="en-US" altLang="en-US" sz="1400" smtClean="0">
                <a:latin typeface="Times New Roman" panose="02020603050405020304" pitchFamily="18" charset="0"/>
              </a:rPr>
              <a:pPr>
                <a:spcBef>
                  <a:spcPct val="0"/>
                </a:spcBef>
                <a:buFontTx/>
                <a:buNone/>
              </a:pPr>
              <a:t>54</a:t>
            </a:fld>
            <a:endParaRPr lang="en-US" altLang="en-US" sz="1400">
              <a:latin typeface="Times New Roman" panose="02020603050405020304" pitchFamily="18" charset="0"/>
            </a:endParaRPr>
          </a:p>
        </p:txBody>
      </p:sp>
      <p:sp>
        <p:nvSpPr>
          <p:cNvPr id="100355" name="Rectangle 2">
            <a:extLst>
              <a:ext uri="{FF2B5EF4-FFF2-40B4-BE49-F238E27FC236}">
                <a16:creationId xmlns:a16="http://schemas.microsoft.com/office/drawing/2014/main" id="{3E278F05-60C1-F947-A447-8661C9A5AF8B}"/>
              </a:ext>
            </a:extLst>
          </p:cNvPr>
          <p:cNvSpPr>
            <a:spLocks noGrp="1" noChangeArrowheads="1"/>
          </p:cNvSpPr>
          <p:nvPr>
            <p:ph type="title"/>
          </p:nvPr>
        </p:nvSpPr>
        <p:spPr>
          <a:xfrm>
            <a:off x="609600" y="228600"/>
            <a:ext cx="8077200" cy="5334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en-US" altLang="en-US"/>
              <a:t>Fluorescence</a:t>
            </a:r>
          </a:p>
        </p:txBody>
      </p:sp>
      <p:sp>
        <p:nvSpPr>
          <p:cNvPr id="100356" name="Rectangle 3">
            <a:extLst>
              <a:ext uri="{FF2B5EF4-FFF2-40B4-BE49-F238E27FC236}">
                <a16:creationId xmlns:a16="http://schemas.microsoft.com/office/drawing/2014/main" id="{9909A172-F1BD-B748-8C1A-3A38666E0818}"/>
              </a:ext>
            </a:extLst>
          </p:cNvPr>
          <p:cNvSpPr>
            <a:spLocks noGrp="1" noChangeArrowheads="1"/>
          </p:cNvSpPr>
          <p:nvPr>
            <p:ph type="body" idx="1"/>
          </p:nvPr>
        </p:nvSpPr>
        <p:spPr>
          <a:xfrm>
            <a:off x="0" y="838200"/>
            <a:ext cx="9144000" cy="16764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en-US" altLang="en-US" sz="2400"/>
              <a:t>The </a:t>
            </a:r>
            <a:r>
              <a:rPr lang="en-US" altLang="en-US" sz="2400">
                <a:solidFill>
                  <a:srgbClr val="FF0000"/>
                </a:solidFill>
              </a:rPr>
              <a:t>longer</a:t>
            </a:r>
            <a:r>
              <a:rPr lang="en-US" altLang="en-US" sz="2400"/>
              <a:t> the wavelength the </a:t>
            </a:r>
            <a:r>
              <a:rPr lang="en-US" altLang="en-US" sz="2400">
                <a:solidFill>
                  <a:srgbClr val="FF0000"/>
                </a:solidFill>
              </a:rPr>
              <a:t>lower</a:t>
            </a:r>
            <a:r>
              <a:rPr lang="en-US" altLang="en-US" sz="2400"/>
              <a:t> the energy</a:t>
            </a:r>
          </a:p>
          <a:p>
            <a:pPr eaLnBrk="1" hangingPunct="1"/>
            <a:r>
              <a:rPr lang="en-US" altLang="en-US" sz="2400"/>
              <a:t>The </a:t>
            </a:r>
            <a:r>
              <a:rPr lang="en-US" altLang="en-US" sz="2400">
                <a:solidFill>
                  <a:srgbClr val="FF0000"/>
                </a:solidFill>
              </a:rPr>
              <a:t>shorter</a:t>
            </a:r>
            <a:r>
              <a:rPr lang="en-US" altLang="en-US" sz="2400"/>
              <a:t> the wavelength the </a:t>
            </a:r>
            <a:r>
              <a:rPr lang="en-US" altLang="en-US" sz="2400">
                <a:solidFill>
                  <a:srgbClr val="FF0000"/>
                </a:solidFill>
              </a:rPr>
              <a:t>higher</a:t>
            </a:r>
            <a:r>
              <a:rPr lang="en-US" altLang="en-US" sz="2400"/>
              <a:t> the energy</a:t>
            </a:r>
          </a:p>
          <a:p>
            <a:pPr lvl="1" eaLnBrk="1" hangingPunct="1"/>
            <a:r>
              <a:rPr lang="en-US" altLang="en-US" sz="2000"/>
              <a:t>eg. UV light from sun - this causes the sunburn, not the red visible light</a:t>
            </a:r>
          </a:p>
          <a:p>
            <a:pPr eaLnBrk="1" hangingPunct="1"/>
            <a:r>
              <a:rPr lang="en-US" altLang="en-US" sz="2400"/>
              <a:t>The spectrum is independent of precise excitation line but the intensity of emission is not</a:t>
            </a:r>
          </a:p>
        </p:txBody>
      </p:sp>
      <p:graphicFrame>
        <p:nvGraphicFramePr>
          <p:cNvPr id="100357" name="Object 4">
            <a:extLst>
              <a:ext uri="{FF2B5EF4-FFF2-40B4-BE49-F238E27FC236}">
                <a16:creationId xmlns:a16="http://schemas.microsoft.com/office/drawing/2014/main" id="{92961B5F-B7F2-6F48-A557-FA40B813A06E}"/>
              </a:ext>
            </a:extLst>
          </p:cNvPr>
          <p:cNvGraphicFramePr>
            <a:graphicFrameLocks noChangeAspect="1"/>
          </p:cNvGraphicFramePr>
          <p:nvPr/>
        </p:nvGraphicFramePr>
        <p:xfrm>
          <a:off x="1066800" y="2895600"/>
          <a:ext cx="7616825" cy="3382963"/>
        </p:xfrm>
        <a:graphic>
          <a:graphicData uri="http://schemas.openxmlformats.org/presentationml/2006/ole">
            <mc:AlternateContent xmlns:mc="http://schemas.openxmlformats.org/markup-compatibility/2006">
              <mc:Choice xmlns:v="urn:schemas-microsoft-com:vml" Requires="v">
                <p:oleObj name="Document" r:id="rId3" imgW="5080000" imgH="2254250" progId="XaraX.Document">
                  <p:link updateAutomatic="1"/>
                </p:oleObj>
              </mc:Choice>
              <mc:Fallback>
                <p:oleObj name="Document" r:id="rId3" imgW="5080000" imgH="2254250" progId="XaraX.Document">
                  <p:link updateAutomatic="1"/>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2895600"/>
                        <a:ext cx="7616825" cy="3382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Date Placeholder 3">
            <a:extLst>
              <a:ext uri="{FF2B5EF4-FFF2-40B4-BE49-F238E27FC236}">
                <a16:creationId xmlns:a16="http://schemas.microsoft.com/office/drawing/2014/main" id="{9F8DE239-9383-4F4F-83F2-9D4550F5C53F}"/>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C745B20-8642-734C-AD12-5D8341CBF15C}" type="datetime12">
              <a:rPr lang="en-US" altLang="en-US" sz="1400" smtClean="0">
                <a:latin typeface="Times New Roman" panose="02020603050405020304" pitchFamily="18" charset="0"/>
              </a:rPr>
              <a:t>5:16 PM</a:t>
            </a:fld>
            <a:endParaRPr lang="en-US" altLang="en-US" sz="1400">
              <a:latin typeface="Times New Roman" panose="02020603050405020304" pitchFamily="18" charset="0"/>
            </a:endParaRPr>
          </a:p>
        </p:txBody>
      </p:sp>
      <p:sp>
        <p:nvSpPr>
          <p:cNvPr id="102402" name="Slide Number Placeholder 5">
            <a:extLst>
              <a:ext uri="{FF2B5EF4-FFF2-40B4-BE49-F238E27FC236}">
                <a16:creationId xmlns:a16="http://schemas.microsoft.com/office/drawing/2014/main" id="{D9AE1D67-6339-DD44-9ABE-E90754BE41DF}"/>
              </a:ext>
            </a:extLst>
          </p:cNvPr>
          <p:cNvSpPr>
            <a:spLocks noGrp="1"/>
          </p:cNvSpPr>
          <p:nvPr>
            <p:ph type="sldNum" sz="quarter" idx="12"/>
          </p:nvPr>
        </p:nvSpPr>
        <p:spPr>
          <a:xfrm>
            <a:off x="6973888" y="6351588"/>
            <a:ext cx="1905000" cy="457200"/>
          </a:xfrm>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ADA9590C-7C30-4745-BF25-0824D2BBA6BB}" type="slidenum">
              <a:rPr lang="en-US" altLang="en-US" sz="1400" smtClean="0">
                <a:latin typeface="Times New Roman" panose="02020603050405020304" pitchFamily="18" charset="0"/>
              </a:rPr>
              <a:pPr>
                <a:spcBef>
                  <a:spcPct val="0"/>
                </a:spcBef>
                <a:buFontTx/>
                <a:buNone/>
              </a:pPr>
              <a:t>55</a:t>
            </a:fld>
            <a:endParaRPr lang="en-US" altLang="en-US" sz="1400">
              <a:latin typeface="Times New Roman" panose="02020603050405020304" pitchFamily="18" charset="0"/>
            </a:endParaRPr>
          </a:p>
        </p:txBody>
      </p:sp>
      <p:sp>
        <p:nvSpPr>
          <p:cNvPr id="102403" name="Rectangle 2">
            <a:extLst>
              <a:ext uri="{FF2B5EF4-FFF2-40B4-BE49-F238E27FC236}">
                <a16:creationId xmlns:a16="http://schemas.microsoft.com/office/drawing/2014/main" id="{376D7CBD-2B77-AC46-A342-5F01351AED5C}"/>
              </a:ext>
            </a:extLst>
          </p:cNvPr>
          <p:cNvSpPr>
            <a:spLocks noGrp="1" noChangeArrowheads="1"/>
          </p:cNvSpPr>
          <p:nvPr>
            <p:ph type="title"/>
          </p:nvPr>
        </p:nvSpPr>
        <p:spPr>
          <a:xfrm>
            <a:off x="533400" y="0"/>
            <a:ext cx="7772400" cy="914400"/>
          </a:xfrm>
        </p:spPr>
        <p:txBody>
          <a:bodyPr/>
          <a:lstStyle/>
          <a:p>
            <a:pPr eaLnBrk="1" hangingPunct="1"/>
            <a:r>
              <a:rPr lang="en-US" altLang="en-US"/>
              <a:t>Mixing fluorochromes</a:t>
            </a:r>
          </a:p>
        </p:txBody>
      </p:sp>
      <p:sp>
        <p:nvSpPr>
          <p:cNvPr id="102404" name="Rectangle 3">
            <a:extLst>
              <a:ext uri="{FF2B5EF4-FFF2-40B4-BE49-F238E27FC236}">
                <a16:creationId xmlns:a16="http://schemas.microsoft.com/office/drawing/2014/main" id="{32821DFB-87F4-EB40-A4BA-3D6E008220B7}"/>
              </a:ext>
            </a:extLst>
          </p:cNvPr>
          <p:cNvSpPr>
            <a:spLocks noGrp="1" noChangeArrowheads="1"/>
          </p:cNvSpPr>
          <p:nvPr>
            <p:ph type="body" idx="1"/>
          </p:nvPr>
        </p:nvSpPr>
        <p:spPr>
          <a:xfrm>
            <a:off x="762000" y="1295400"/>
            <a:ext cx="8153400" cy="2133600"/>
          </a:xfrm>
        </p:spPr>
        <p:txBody>
          <a:bodyPr/>
          <a:lstStyle/>
          <a:p>
            <a:pPr eaLnBrk="1" hangingPunct="1">
              <a:buFontTx/>
              <a:buNone/>
            </a:pPr>
            <a:r>
              <a:rPr lang="en-US" altLang="en-US" sz="2400"/>
              <a:t>     When there are two molecules with different absorption spectra, it is important to consider where a fixed wavelength excitation should be placed. It is possible to increase or decrease the sensitivity of one molecule or another. </a:t>
            </a:r>
          </a:p>
        </p:txBody>
      </p:sp>
      <p:pic>
        <p:nvPicPr>
          <p:cNvPr id="2" name="Picture 4" descr="warning">
            <a:extLst>
              <a:ext uri="{FF2B5EF4-FFF2-40B4-BE49-F238E27FC236}">
                <a16:creationId xmlns:a16="http://schemas.microsoft.com/office/drawing/2014/main" id="{5CE3A10B-CA50-F442-9FB4-7B01D6F2A4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0400" y="6535738"/>
            <a:ext cx="304800"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02406" name="Object 5">
            <a:extLst>
              <a:ext uri="{FF2B5EF4-FFF2-40B4-BE49-F238E27FC236}">
                <a16:creationId xmlns:a16="http://schemas.microsoft.com/office/drawing/2014/main" id="{F5B64A04-3B67-6F45-9E74-58D27A5285EE}"/>
              </a:ext>
            </a:extLst>
          </p:cNvPr>
          <p:cNvGraphicFramePr>
            <a:graphicFrameLocks noChangeAspect="1"/>
          </p:cNvGraphicFramePr>
          <p:nvPr/>
        </p:nvGraphicFramePr>
        <p:xfrm>
          <a:off x="993775" y="2925763"/>
          <a:ext cx="7616825" cy="3475037"/>
        </p:xfrm>
        <a:graphic>
          <a:graphicData uri="http://schemas.openxmlformats.org/presentationml/2006/ole">
            <mc:AlternateContent xmlns:mc="http://schemas.openxmlformats.org/markup-compatibility/2006">
              <mc:Choice xmlns:v="urn:schemas-microsoft-com:vml" Requires="v">
                <p:oleObj name="Document" r:id="rId4" imgW="5080000" imgH="2317750" progId="XaraX.Document">
                  <p:link updateAutomatic="1"/>
                </p:oleObj>
              </mc:Choice>
              <mc:Fallback>
                <p:oleObj name="Document" r:id="rId4" imgW="5080000" imgH="2317750" progId="XaraX.Document">
                  <p:link updateAutomatic="1"/>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3775" y="2925763"/>
                        <a:ext cx="7616825" cy="3475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xit" presetSubtype="10" fill="hold" nodeType="afterEffect">
                                  <p:stCondLst>
                                    <p:cond delay="0"/>
                                  </p:stCondLst>
                                  <p:childTnLst>
                                    <p:animEffect transition="out" filter="blinds(horizontal)">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Date Placeholder 3">
            <a:extLst>
              <a:ext uri="{FF2B5EF4-FFF2-40B4-BE49-F238E27FC236}">
                <a16:creationId xmlns:a16="http://schemas.microsoft.com/office/drawing/2014/main" id="{4081DA40-A07A-144B-9ACF-DABFDC19B69B}"/>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F37BDBE-7F79-5B4F-A82C-9701F3794E6F}" type="datetime12">
              <a:rPr lang="en-US" altLang="en-US" sz="1400" smtClean="0">
                <a:latin typeface="Times New Roman" panose="02020603050405020304" pitchFamily="18" charset="0"/>
              </a:rPr>
              <a:t>5:16 PM</a:t>
            </a:fld>
            <a:endParaRPr lang="en-US" altLang="en-US" sz="1400">
              <a:latin typeface="Times New Roman" panose="02020603050405020304" pitchFamily="18" charset="0"/>
            </a:endParaRPr>
          </a:p>
        </p:txBody>
      </p:sp>
      <p:sp>
        <p:nvSpPr>
          <p:cNvPr id="104450" name="Slide Number Placeholder 5">
            <a:extLst>
              <a:ext uri="{FF2B5EF4-FFF2-40B4-BE49-F238E27FC236}">
                <a16:creationId xmlns:a16="http://schemas.microsoft.com/office/drawing/2014/main" id="{7F21DCC4-23F8-F645-AE53-CE80DF81FB77}"/>
              </a:ext>
            </a:extLst>
          </p:cNvPr>
          <p:cNvSpPr>
            <a:spLocks noGrp="1"/>
          </p:cNvSpPr>
          <p:nvPr>
            <p:ph type="sldNum" sz="quarter" idx="12"/>
          </p:nvPr>
        </p:nvSpPr>
        <p:spPr>
          <a:xfrm>
            <a:off x="7086600" y="6373813"/>
            <a:ext cx="1905000" cy="457200"/>
          </a:xfrm>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81C48F86-7036-AE4B-B78C-9BD121BA54AB}" type="slidenum">
              <a:rPr lang="en-US" altLang="en-US" sz="1400" smtClean="0">
                <a:latin typeface="Times New Roman" panose="02020603050405020304" pitchFamily="18" charset="0"/>
              </a:rPr>
              <a:pPr>
                <a:spcBef>
                  <a:spcPct val="0"/>
                </a:spcBef>
                <a:buFontTx/>
                <a:buNone/>
              </a:pPr>
              <a:t>56</a:t>
            </a:fld>
            <a:endParaRPr lang="en-US" altLang="en-US" sz="1400">
              <a:latin typeface="Times New Roman" panose="02020603050405020304" pitchFamily="18" charset="0"/>
            </a:endParaRPr>
          </a:p>
        </p:txBody>
      </p:sp>
      <p:sp>
        <p:nvSpPr>
          <p:cNvPr id="104451" name="Rectangle 2">
            <a:extLst>
              <a:ext uri="{FF2B5EF4-FFF2-40B4-BE49-F238E27FC236}">
                <a16:creationId xmlns:a16="http://schemas.microsoft.com/office/drawing/2014/main" id="{64CEEBD3-8CEA-9A41-993D-DC56D32FAA51}"/>
              </a:ext>
            </a:extLst>
          </p:cNvPr>
          <p:cNvSpPr>
            <a:spLocks noGrp="1" noChangeArrowheads="1"/>
          </p:cNvSpPr>
          <p:nvPr>
            <p:ph type="title"/>
          </p:nvPr>
        </p:nvSpPr>
        <p:spPr>
          <a:xfrm>
            <a:off x="685800" y="-76200"/>
            <a:ext cx="7772400" cy="1143000"/>
          </a:xfrm>
        </p:spPr>
        <p:txBody>
          <a:bodyPr/>
          <a:lstStyle/>
          <a:p>
            <a:pPr eaLnBrk="1" hangingPunct="1"/>
            <a:r>
              <a:rPr lang="en-US" altLang="en-US"/>
              <a:t>Mixing fluorochromes</a:t>
            </a:r>
          </a:p>
        </p:txBody>
      </p:sp>
      <p:sp>
        <p:nvSpPr>
          <p:cNvPr id="104452" name="Rectangle 3">
            <a:extLst>
              <a:ext uri="{FF2B5EF4-FFF2-40B4-BE49-F238E27FC236}">
                <a16:creationId xmlns:a16="http://schemas.microsoft.com/office/drawing/2014/main" id="{236A982B-F8D2-7642-89F8-CF0FB6AA2320}"/>
              </a:ext>
            </a:extLst>
          </p:cNvPr>
          <p:cNvSpPr>
            <a:spLocks noGrp="1" noChangeArrowheads="1"/>
          </p:cNvSpPr>
          <p:nvPr>
            <p:ph type="body" idx="1"/>
          </p:nvPr>
        </p:nvSpPr>
        <p:spPr>
          <a:xfrm>
            <a:off x="762000" y="1295400"/>
            <a:ext cx="8153400" cy="2133600"/>
          </a:xfrm>
        </p:spPr>
        <p:txBody>
          <a:bodyPr/>
          <a:lstStyle/>
          <a:p>
            <a:pPr eaLnBrk="1" hangingPunct="1">
              <a:buFontTx/>
              <a:buNone/>
            </a:pPr>
            <a:r>
              <a:rPr lang="en-US" altLang="en-US" sz="2400"/>
              <a:t>     When there are two molecules with different absorption spectra, it is important to consider where a fixed wavelength excitation should be placed. It is possible to increase or decrease the sensitivity of one molecule or another. </a:t>
            </a:r>
          </a:p>
        </p:txBody>
      </p:sp>
      <p:pic>
        <p:nvPicPr>
          <p:cNvPr id="53252" name="Picture 4" descr="warning">
            <a:extLst>
              <a:ext uri="{FF2B5EF4-FFF2-40B4-BE49-F238E27FC236}">
                <a16:creationId xmlns:a16="http://schemas.microsoft.com/office/drawing/2014/main" id="{7F123BB2-145E-6744-BD5F-B3240DAB75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4200" y="6535738"/>
            <a:ext cx="304800"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04454" name="Object 5">
            <a:extLst>
              <a:ext uri="{FF2B5EF4-FFF2-40B4-BE49-F238E27FC236}">
                <a16:creationId xmlns:a16="http://schemas.microsoft.com/office/drawing/2014/main" id="{902179CE-B4F1-2F4A-BBDD-2F3CB9BB2DCF}"/>
              </a:ext>
            </a:extLst>
          </p:cNvPr>
          <p:cNvGraphicFramePr>
            <a:graphicFrameLocks noChangeAspect="1"/>
          </p:cNvGraphicFramePr>
          <p:nvPr/>
        </p:nvGraphicFramePr>
        <p:xfrm>
          <a:off x="990600" y="2925763"/>
          <a:ext cx="7616825" cy="3475037"/>
        </p:xfrm>
        <a:graphic>
          <a:graphicData uri="http://schemas.openxmlformats.org/presentationml/2006/ole">
            <mc:AlternateContent xmlns:mc="http://schemas.openxmlformats.org/markup-compatibility/2006">
              <mc:Choice xmlns:v="urn:schemas-microsoft-com:vml" Requires="v">
                <p:oleObj name="Document" r:id="rId4" imgW="5080000" imgH="2317750" progId="XaraX.Document">
                  <p:link updateAutomatic="1"/>
                </p:oleObj>
              </mc:Choice>
              <mc:Fallback>
                <p:oleObj name="Document" r:id="rId4" imgW="5080000" imgH="2317750" progId="XaraX.Document">
                  <p:link updateAutomatic="1"/>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0600" y="2925763"/>
                        <a:ext cx="7616825" cy="3475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xit" presetSubtype="10" fill="hold" nodeType="withEffect">
                                  <p:stCondLst>
                                    <p:cond delay="0"/>
                                  </p:stCondLst>
                                  <p:childTnLst>
                                    <p:animEffect transition="out" filter="blinds(horizontal)">
                                      <p:cBhvr>
                                        <p:cTn id="6" dur="500"/>
                                        <p:tgtEl>
                                          <p:spTgt spid="53252"/>
                                        </p:tgtEl>
                                      </p:cBhvr>
                                    </p:animEffect>
                                    <p:set>
                                      <p:cBhvr>
                                        <p:cTn id="7" dur="1" fill="hold">
                                          <p:stCondLst>
                                            <p:cond delay="499"/>
                                          </p:stCondLst>
                                        </p:cTn>
                                        <p:tgtEl>
                                          <p:spTgt spid="5325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Date Placeholder 3">
            <a:extLst>
              <a:ext uri="{FF2B5EF4-FFF2-40B4-BE49-F238E27FC236}">
                <a16:creationId xmlns:a16="http://schemas.microsoft.com/office/drawing/2014/main" id="{02154F9D-F841-2848-85F9-048CE7724D18}"/>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32D2162-F552-4940-9175-12E70EDCB6DB}" type="datetime12">
              <a:rPr lang="en-US" altLang="en-US" sz="1400" smtClean="0">
                <a:latin typeface="Times New Roman" panose="02020603050405020304" pitchFamily="18" charset="0"/>
              </a:rPr>
              <a:t>5:16 PM</a:t>
            </a:fld>
            <a:endParaRPr lang="en-US" altLang="en-US" sz="1400">
              <a:latin typeface="Times New Roman" panose="02020603050405020304" pitchFamily="18" charset="0"/>
            </a:endParaRPr>
          </a:p>
        </p:txBody>
      </p:sp>
      <p:sp>
        <p:nvSpPr>
          <p:cNvPr id="106498" name="Slide Number Placeholder 5">
            <a:extLst>
              <a:ext uri="{FF2B5EF4-FFF2-40B4-BE49-F238E27FC236}">
                <a16:creationId xmlns:a16="http://schemas.microsoft.com/office/drawing/2014/main" id="{53EFBE0C-8D94-8A46-89BA-0D80540107F0}"/>
              </a:ext>
            </a:extLst>
          </p:cNvPr>
          <p:cNvSpPr>
            <a:spLocks noGrp="1"/>
          </p:cNvSpPr>
          <p:nvPr>
            <p:ph type="sldNum" sz="quarter" idx="12"/>
          </p:nvPr>
        </p:nvSpPr>
        <p:spPr>
          <a:xfrm>
            <a:off x="7207250" y="6400800"/>
            <a:ext cx="1905000" cy="457200"/>
          </a:xfrm>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0C989E50-8B76-5F4E-9165-19AA265ADBBF}" type="slidenum">
              <a:rPr lang="en-US" altLang="en-US" sz="1400" smtClean="0">
                <a:latin typeface="Times New Roman" panose="02020603050405020304" pitchFamily="18" charset="0"/>
              </a:rPr>
              <a:pPr>
                <a:spcBef>
                  <a:spcPct val="0"/>
                </a:spcBef>
                <a:buFontTx/>
                <a:buNone/>
              </a:pPr>
              <a:t>57</a:t>
            </a:fld>
            <a:endParaRPr lang="en-US" altLang="en-US" sz="1400">
              <a:latin typeface="Times New Roman" panose="02020603050405020304" pitchFamily="18" charset="0"/>
            </a:endParaRPr>
          </a:p>
        </p:txBody>
      </p:sp>
      <p:sp>
        <p:nvSpPr>
          <p:cNvPr id="106499" name="Rectangle 2">
            <a:extLst>
              <a:ext uri="{FF2B5EF4-FFF2-40B4-BE49-F238E27FC236}">
                <a16:creationId xmlns:a16="http://schemas.microsoft.com/office/drawing/2014/main" id="{1F1A3228-A041-D345-A8A2-30C89536CC1E}"/>
              </a:ext>
            </a:extLst>
          </p:cNvPr>
          <p:cNvSpPr>
            <a:spLocks noGrp="1" noChangeArrowheads="1"/>
          </p:cNvSpPr>
          <p:nvPr>
            <p:ph type="title"/>
          </p:nvPr>
        </p:nvSpPr>
        <p:spPr>
          <a:xfrm>
            <a:off x="685800" y="152400"/>
            <a:ext cx="7772400" cy="762000"/>
          </a:xfrm>
        </p:spPr>
        <p:txBody>
          <a:bodyPr/>
          <a:lstStyle/>
          <a:p>
            <a:pPr eaLnBrk="1" hangingPunct="1"/>
            <a:r>
              <a:rPr lang="en-US" altLang="en-US"/>
              <a:t>Mixing fluorochromes</a:t>
            </a:r>
          </a:p>
        </p:txBody>
      </p:sp>
      <p:sp>
        <p:nvSpPr>
          <p:cNvPr id="106500" name="Rectangle 3">
            <a:extLst>
              <a:ext uri="{FF2B5EF4-FFF2-40B4-BE49-F238E27FC236}">
                <a16:creationId xmlns:a16="http://schemas.microsoft.com/office/drawing/2014/main" id="{3A6C0899-6540-F245-AB63-32370FE0E2EA}"/>
              </a:ext>
            </a:extLst>
          </p:cNvPr>
          <p:cNvSpPr>
            <a:spLocks noGrp="1" noChangeArrowheads="1"/>
          </p:cNvSpPr>
          <p:nvPr>
            <p:ph type="body" idx="1"/>
          </p:nvPr>
        </p:nvSpPr>
        <p:spPr>
          <a:xfrm>
            <a:off x="762000" y="1295400"/>
            <a:ext cx="8153400" cy="2133600"/>
          </a:xfrm>
        </p:spPr>
        <p:txBody>
          <a:bodyPr/>
          <a:lstStyle/>
          <a:p>
            <a:pPr eaLnBrk="1" hangingPunct="1">
              <a:buFontTx/>
              <a:buNone/>
            </a:pPr>
            <a:r>
              <a:rPr lang="en-US" altLang="en-US" sz="2400"/>
              <a:t>     When there are two molecules with different absorption spectra, it is important to consider where a fixed wavelength excitation should be placed. It is possible to increase or decrease the sensitivity of one molecule or another. </a:t>
            </a:r>
          </a:p>
        </p:txBody>
      </p:sp>
      <p:graphicFrame>
        <p:nvGraphicFramePr>
          <p:cNvPr id="106501" name="Object 4">
            <a:extLst>
              <a:ext uri="{FF2B5EF4-FFF2-40B4-BE49-F238E27FC236}">
                <a16:creationId xmlns:a16="http://schemas.microsoft.com/office/drawing/2014/main" id="{0F1F1B86-DC62-8341-B5F9-2A03F0E30825}"/>
              </a:ext>
            </a:extLst>
          </p:cNvPr>
          <p:cNvGraphicFramePr>
            <a:graphicFrameLocks noChangeAspect="1"/>
          </p:cNvGraphicFramePr>
          <p:nvPr/>
        </p:nvGraphicFramePr>
        <p:xfrm>
          <a:off x="993775" y="2925763"/>
          <a:ext cx="7616825" cy="3475037"/>
        </p:xfrm>
        <a:graphic>
          <a:graphicData uri="http://schemas.openxmlformats.org/presentationml/2006/ole">
            <mc:AlternateContent xmlns:mc="http://schemas.openxmlformats.org/markup-compatibility/2006">
              <mc:Choice xmlns:v="urn:schemas-microsoft-com:vml" Requires="v">
                <p:oleObj name="Document" r:id="rId3" imgW="5080000" imgH="2317750" progId="XaraX.Document">
                  <p:link updateAutomatic="1"/>
                </p:oleObj>
              </mc:Choice>
              <mc:Fallback>
                <p:oleObj name="Document" r:id="rId3" imgW="5080000" imgH="2317750" progId="XaraX.Document">
                  <p:link updateAutomatic="1"/>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3775" y="2925763"/>
                        <a:ext cx="7616825" cy="3475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Date Placeholder 3">
            <a:extLst>
              <a:ext uri="{FF2B5EF4-FFF2-40B4-BE49-F238E27FC236}">
                <a16:creationId xmlns:a16="http://schemas.microsoft.com/office/drawing/2014/main" id="{CCEB5B4A-B05A-C347-931D-89527859D917}"/>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1F6ED92-4AAB-3E41-B07C-3C5221EE6308}" type="datetime12">
              <a:rPr lang="en-US" altLang="en-US" sz="1400" smtClean="0">
                <a:latin typeface="Times New Roman" panose="02020603050405020304" pitchFamily="18" charset="0"/>
              </a:rPr>
              <a:t>5:16 PM</a:t>
            </a:fld>
            <a:endParaRPr lang="en-US" altLang="en-US" sz="1400">
              <a:latin typeface="Times New Roman" panose="02020603050405020304" pitchFamily="18" charset="0"/>
            </a:endParaRPr>
          </a:p>
        </p:txBody>
      </p:sp>
      <p:sp>
        <p:nvSpPr>
          <p:cNvPr id="108546" name="Slide Number Placeholder 5">
            <a:extLst>
              <a:ext uri="{FF2B5EF4-FFF2-40B4-BE49-F238E27FC236}">
                <a16:creationId xmlns:a16="http://schemas.microsoft.com/office/drawing/2014/main" id="{3967A6DA-DD84-C54B-874F-7EF5B2410D74}"/>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B663F32D-AD33-5140-A150-DF694A76E3AB}" type="slidenum">
              <a:rPr lang="en-US" altLang="en-US" sz="1400" smtClean="0">
                <a:latin typeface="Times New Roman" panose="02020603050405020304" pitchFamily="18" charset="0"/>
              </a:rPr>
              <a:pPr>
                <a:spcBef>
                  <a:spcPct val="0"/>
                </a:spcBef>
                <a:buFontTx/>
                <a:buNone/>
              </a:pPr>
              <a:t>58</a:t>
            </a:fld>
            <a:endParaRPr lang="en-US" altLang="en-US" sz="1400">
              <a:latin typeface="Times New Roman" panose="02020603050405020304" pitchFamily="18" charset="0"/>
            </a:endParaRPr>
          </a:p>
        </p:txBody>
      </p:sp>
      <p:sp>
        <p:nvSpPr>
          <p:cNvPr id="108547" name="Rectangle 2">
            <a:extLst>
              <a:ext uri="{FF2B5EF4-FFF2-40B4-BE49-F238E27FC236}">
                <a16:creationId xmlns:a16="http://schemas.microsoft.com/office/drawing/2014/main" id="{2C4D8A49-4FA4-CC4E-BAFD-50689AE9B32A}"/>
              </a:ext>
            </a:extLst>
          </p:cNvPr>
          <p:cNvSpPr>
            <a:spLocks noGrp="1" noChangeArrowheads="1"/>
          </p:cNvSpPr>
          <p:nvPr>
            <p:ph type="ctrTitle"/>
          </p:nvPr>
        </p:nvSpPr>
        <p:spPr/>
        <p:txBody>
          <a:bodyPr/>
          <a:lstStyle/>
          <a:p>
            <a:pPr eaLnBrk="1" hangingPunct="1"/>
            <a:endParaRPr lang="en-US" altLang="en-US"/>
          </a:p>
        </p:txBody>
      </p:sp>
      <p:sp>
        <p:nvSpPr>
          <p:cNvPr id="108548" name="Rectangle 3">
            <a:extLst>
              <a:ext uri="{FF2B5EF4-FFF2-40B4-BE49-F238E27FC236}">
                <a16:creationId xmlns:a16="http://schemas.microsoft.com/office/drawing/2014/main" id="{F099F3F9-CB19-3349-97E0-F74422E5D69D}"/>
              </a:ext>
            </a:extLst>
          </p:cNvPr>
          <p:cNvSpPr>
            <a:spLocks noGrp="1" noChangeArrowheads="1"/>
          </p:cNvSpPr>
          <p:nvPr>
            <p:ph type="subTitle" idx="1"/>
          </p:nvPr>
        </p:nvSpPr>
        <p:spPr/>
        <p:txBody>
          <a:bodyPr/>
          <a:lstStyle/>
          <a:p>
            <a:pPr eaLnBrk="1" hangingPunct="1"/>
            <a:endParaRPr lang="en-US" altLang="en-US"/>
          </a:p>
        </p:txBody>
      </p:sp>
      <p:sp>
        <p:nvSpPr>
          <p:cNvPr id="108549" name="Text Box 4">
            <a:extLst>
              <a:ext uri="{FF2B5EF4-FFF2-40B4-BE49-F238E27FC236}">
                <a16:creationId xmlns:a16="http://schemas.microsoft.com/office/drawing/2014/main" id="{360DF5DD-E54A-374B-8265-A573C200D032}"/>
              </a:ext>
            </a:extLst>
          </p:cNvPr>
          <p:cNvSpPr txBox="1">
            <a:spLocks noChangeArrowheads="1"/>
          </p:cNvSpPr>
          <p:nvPr/>
        </p:nvSpPr>
        <p:spPr bwMode="auto">
          <a:xfrm>
            <a:off x="2057400" y="6172200"/>
            <a:ext cx="5048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a:t>J. Paul Robinson, Class lecture notes, BMS 631</a:t>
            </a:r>
          </a:p>
        </p:txBody>
      </p:sp>
      <p:graphicFrame>
        <p:nvGraphicFramePr>
          <p:cNvPr id="108550" name="Object 5">
            <a:extLst>
              <a:ext uri="{FF2B5EF4-FFF2-40B4-BE49-F238E27FC236}">
                <a16:creationId xmlns:a16="http://schemas.microsoft.com/office/drawing/2014/main" id="{84BCEE3E-4CE8-254F-AA2B-07EDA8705008}"/>
              </a:ext>
            </a:extLst>
          </p:cNvPr>
          <p:cNvGraphicFramePr>
            <a:graphicFrameLocks noChangeAspect="1"/>
          </p:cNvGraphicFramePr>
          <p:nvPr/>
        </p:nvGraphicFramePr>
        <p:xfrm>
          <a:off x="0" y="1343025"/>
          <a:ext cx="9144000" cy="4170363"/>
        </p:xfrm>
        <a:graphic>
          <a:graphicData uri="http://schemas.openxmlformats.org/presentationml/2006/ole">
            <mc:AlternateContent xmlns:mc="http://schemas.openxmlformats.org/markup-compatibility/2006">
              <mc:Choice xmlns:v="urn:schemas-microsoft-com:vml" Requires="v">
                <p:oleObj name="Document" r:id="rId3" imgW="5080000" imgH="2317750" progId="XaraX.Document">
                  <p:embed/>
                </p:oleObj>
              </mc:Choice>
              <mc:Fallback>
                <p:oleObj name="Document" r:id="rId3" imgW="5080000" imgH="2317750" progId="XaraX.Document">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343025"/>
                        <a:ext cx="9144000" cy="4170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8551" name="Text Box 6">
            <a:extLst>
              <a:ext uri="{FF2B5EF4-FFF2-40B4-BE49-F238E27FC236}">
                <a16:creationId xmlns:a16="http://schemas.microsoft.com/office/drawing/2014/main" id="{52347C9C-E483-2641-BFF4-9AAA0F91840E}"/>
              </a:ext>
            </a:extLst>
          </p:cNvPr>
          <p:cNvSpPr txBox="1">
            <a:spLocks noChangeArrowheads="1"/>
          </p:cNvSpPr>
          <p:nvPr/>
        </p:nvSpPr>
        <p:spPr bwMode="auto">
          <a:xfrm>
            <a:off x="457200" y="152400"/>
            <a:ext cx="776446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a:t>Excitation of 3 Dyes with emission spectra</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Date Placeholder 3">
            <a:extLst>
              <a:ext uri="{FF2B5EF4-FFF2-40B4-BE49-F238E27FC236}">
                <a16:creationId xmlns:a16="http://schemas.microsoft.com/office/drawing/2014/main" id="{10FA3AF0-BF03-094A-A88D-4BA3066E11A8}"/>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6207EA5-F36C-834C-AB46-80950B3DC442}" type="datetime12">
              <a:rPr lang="en-US" altLang="en-US" sz="1400" smtClean="0">
                <a:latin typeface="Times New Roman" panose="02020603050405020304" pitchFamily="18" charset="0"/>
              </a:rPr>
              <a:t>5:16 PM</a:t>
            </a:fld>
            <a:endParaRPr lang="en-US" altLang="en-US" sz="1400">
              <a:latin typeface="Times New Roman" panose="02020603050405020304" pitchFamily="18" charset="0"/>
            </a:endParaRPr>
          </a:p>
        </p:txBody>
      </p:sp>
      <p:sp>
        <p:nvSpPr>
          <p:cNvPr id="110594" name="Slide Number Placeholder 5">
            <a:extLst>
              <a:ext uri="{FF2B5EF4-FFF2-40B4-BE49-F238E27FC236}">
                <a16:creationId xmlns:a16="http://schemas.microsoft.com/office/drawing/2014/main" id="{F7F668B8-6A70-9749-8F6B-517FB9FE1AF0}"/>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6F8BA612-FF1E-2D49-A876-5BB30156B932}" type="slidenum">
              <a:rPr lang="en-US" altLang="en-US" sz="1400" smtClean="0">
                <a:latin typeface="Times New Roman" panose="02020603050405020304" pitchFamily="18" charset="0"/>
              </a:rPr>
              <a:pPr>
                <a:spcBef>
                  <a:spcPct val="0"/>
                </a:spcBef>
                <a:buFontTx/>
                <a:buNone/>
              </a:pPr>
              <a:t>59</a:t>
            </a:fld>
            <a:endParaRPr lang="en-US" altLang="en-US" sz="1400">
              <a:latin typeface="Times New Roman" panose="02020603050405020304" pitchFamily="18" charset="0"/>
            </a:endParaRPr>
          </a:p>
        </p:txBody>
      </p:sp>
      <p:sp>
        <p:nvSpPr>
          <p:cNvPr id="110595" name="Rectangle 2">
            <a:extLst>
              <a:ext uri="{FF2B5EF4-FFF2-40B4-BE49-F238E27FC236}">
                <a16:creationId xmlns:a16="http://schemas.microsoft.com/office/drawing/2014/main" id="{940FAA22-C089-2B45-8BA0-08EA7D3250D6}"/>
              </a:ext>
            </a:extLst>
          </p:cNvPr>
          <p:cNvSpPr>
            <a:spLocks noGrp="1" noChangeArrowheads="1"/>
          </p:cNvSpPr>
          <p:nvPr>
            <p:ph type="title"/>
          </p:nvPr>
        </p:nvSpPr>
        <p:spPr/>
        <p:txBody>
          <a:bodyPr/>
          <a:lstStyle/>
          <a:p>
            <a:pPr eaLnBrk="1" hangingPunct="1"/>
            <a:r>
              <a:rPr lang="en-US" altLang="en-US"/>
              <a:t>Change of Excitation</a:t>
            </a:r>
          </a:p>
        </p:txBody>
      </p:sp>
      <p:graphicFrame>
        <p:nvGraphicFramePr>
          <p:cNvPr id="110596" name="Object 3">
            <a:extLst>
              <a:ext uri="{FF2B5EF4-FFF2-40B4-BE49-F238E27FC236}">
                <a16:creationId xmlns:a16="http://schemas.microsoft.com/office/drawing/2014/main" id="{0CB03B31-3A6D-FC49-878E-F6CF066380B0}"/>
              </a:ext>
            </a:extLst>
          </p:cNvPr>
          <p:cNvGraphicFramePr>
            <a:graphicFrameLocks noGrp="1" noChangeAspect="1"/>
          </p:cNvGraphicFramePr>
          <p:nvPr>
            <p:ph idx="1"/>
          </p:nvPr>
        </p:nvGraphicFramePr>
        <p:xfrm>
          <a:off x="0" y="1371600"/>
          <a:ext cx="9144000" cy="4170363"/>
        </p:xfrm>
        <a:graphic>
          <a:graphicData uri="http://schemas.openxmlformats.org/presentationml/2006/ole">
            <mc:AlternateContent xmlns:mc="http://schemas.openxmlformats.org/markup-compatibility/2006">
              <mc:Choice xmlns:v="urn:schemas-microsoft-com:vml" Requires="v">
                <p:oleObj name="Document" r:id="rId3" imgW="5080000" imgH="2317750" progId="XaraX.Document">
                  <p:embed/>
                </p:oleObj>
              </mc:Choice>
              <mc:Fallback>
                <p:oleObj name="Document" r:id="rId3" imgW="5080000" imgH="2317750" progId="XaraX.Document">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371600"/>
                        <a:ext cx="9144000" cy="4170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0597" name="Text Box 4">
            <a:extLst>
              <a:ext uri="{FF2B5EF4-FFF2-40B4-BE49-F238E27FC236}">
                <a16:creationId xmlns:a16="http://schemas.microsoft.com/office/drawing/2014/main" id="{B49FE7A8-6CFB-1348-9FA3-D98D3C40F6E2}"/>
              </a:ext>
            </a:extLst>
          </p:cNvPr>
          <p:cNvSpPr txBox="1">
            <a:spLocks noChangeArrowheads="1"/>
          </p:cNvSpPr>
          <p:nvPr/>
        </p:nvSpPr>
        <p:spPr bwMode="auto">
          <a:xfrm>
            <a:off x="2057400" y="6172200"/>
            <a:ext cx="5048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a:t>J. Paul Robinson, Class lecture notes, BMS 631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a:extLst>
              <a:ext uri="{FF2B5EF4-FFF2-40B4-BE49-F238E27FC236}">
                <a16:creationId xmlns:a16="http://schemas.microsoft.com/office/drawing/2014/main" id="{027B6D64-F3E3-064F-BAFB-777208A08C17}"/>
              </a:ext>
            </a:extLst>
          </p:cNvPr>
          <p:cNvSpPr>
            <a:spLocks noGrp="1" noChangeArrowheads="1"/>
          </p:cNvSpPr>
          <p:nvPr>
            <p:ph type="title"/>
          </p:nvPr>
        </p:nvSpPr>
        <p:spPr>
          <a:xfrm>
            <a:off x="896938" y="-187325"/>
            <a:ext cx="6908800" cy="881063"/>
          </a:xfrm>
        </p:spPr>
        <p:txBody>
          <a:bodyPr/>
          <a:lstStyle/>
          <a:p>
            <a:r>
              <a:rPr lang="en-US" altLang="en-US">
                <a:ea typeface="ＭＳ Ｐゴシック" panose="020B0600070205080204" pitchFamily="34" charset="-128"/>
              </a:rPr>
              <a:t>Fluorescence Lifetimes</a:t>
            </a:r>
          </a:p>
        </p:txBody>
      </p:sp>
      <p:sp>
        <p:nvSpPr>
          <p:cNvPr id="16386" name="Content Placeholder 2">
            <a:extLst>
              <a:ext uri="{FF2B5EF4-FFF2-40B4-BE49-F238E27FC236}">
                <a16:creationId xmlns:a16="http://schemas.microsoft.com/office/drawing/2014/main" id="{FCC9A8A2-185B-024C-B565-78A91A27C919}"/>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pic>
        <p:nvPicPr>
          <p:cNvPr id="4" name="Picture 3">
            <a:extLst>
              <a:ext uri="{FF2B5EF4-FFF2-40B4-BE49-F238E27FC236}">
                <a16:creationId xmlns:a16="http://schemas.microsoft.com/office/drawing/2014/main" id="{D421D234-E190-3249-BCCF-C9D0964F4699}"/>
              </a:ext>
            </a:extLst>
          </p:cNvPr>
          <p:cNvPicPr>
            <a:picLocks noChangeAspect="1"/>
          </p:cNvPicPr>
          <p:nvPr/>
        </p:nvPicPr>
        <p:blipFill>
          <a:blip r:embed="rId2"/>
          <a:stretch>
            <a:fillRect/>
          </a:stretch>
        </p:blipFill>
        <p:spPr>
          <a:xfrm>
            <a:off x="1374775" y="762000"/>
            <a:ext cx="5630863" cy="5440363"/>
          </a:xfrm>
          <a:prstGeom prst="rect">
            <a:avLst/>
          </a:prstGeom>
          <a:ln>
            <a:solidFill>
              <a:schemeClr val="bg1">
                <a:lumMod val="50000"/>
              </a:schemeClr>
            </a:solidFill>
          </a:ln>
        </p:spPr>
      </p:pic>
      <p:sp>
        <p:nvSpPr>
          <p:cNvPr id="16388" name="TextBox 4">
            <a:extLst>
              <a:ext uri="{FF2B5EF4-FFF2-40B4-BE49-F238E27FC236}">
                <a16:creationId xmlns:a16="http://schemas.microsoft.com/office/drawing/2014/main" id="{04B2770A-46FB-1C46-8372-57D02136659D}"/>
              </a:ext>
            </a:extLst>
          </p:cNvPr>
          <p:cNvSpPr txBox="1">
            <a:spLocks noChangeArrowheads="1"/>
          </p:cNvSpPr>
          <p:nvPr/>
        </p:nvSpPr>
        <p:spPr bwMode="auto">
          <a:xfrm>
            <a:off x="5249863" y="6149975"/>
            <a:ext cx="34448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100" i="1">
                <a:solidFill>
                  <a:srgbClr val="0070C0"/>
                </a:solidFill>
                <a:latin typeface="Times New Roman" panose="02020603050405020304" pitchFamily="18" charset="0"/>
                <a:ea typeface="ＭＳ Ｐゴシック" panose="020B0600070205080204" pitchFamily="34" charset="-128"/>
              </a:rPr>
              <a:t>https://www.ncbi.nlm.nih.gov/pmc/articles/PMC2924670/</a:t>
            </a:r>
          </a:p>
        </p:txBody>
      </p:sp>
      <p:sp>
        <p:nvSpPr>
          <p:cNvPr id="16389" name="Date Placeholder 1">
            <a:extLst>
              <a:ext uri="{FF2B5EF4-FFF2-40B4-BE49-F238E27FC236}">
                <a16:creationId xmlns:a16="http://schemas.microsoft.com/office/drawing/2014/main" id="{53952ECC-4767-5344-870D-C6B3EEA105C8}"/>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CA46F09-E271-0446-A810-855CECD140D8}" type="datetime12">
              <a:rPr lang="en-US" altLang="en-US" sz="1400" smtClean="0">
                <a:latin typeface="Times New Roman" panose="02020603050405020304" pitchFamily="18" charset="0"/>
              </a:rPr>
              <a:t>5:16 PM</a:t>
            </a:fld>
            <a:endParaRPr lang="en-US" altLang="en-US" sz="1400">
              <a:latin typeface="Times New Roman" panose="02020603050405020304" pitchFamily="18" charset="0"/>
            </a:endParaRPr>
          </a:p>
        </p:txBody>
      </p:sp>
      <p:sp>
        <p:nvSpPr>
          <p:cNvPr id="16391" name="Slide Number Placeholder 4">
            <a:extLst>
              <a:ext uri="{FF2B5EF4-FFF2-40B4-BE49-F238E27FC236}">
                <a16:creationId xmlns:a16="http://schemas.microsoft.com/office/drawing/2014/main" id="{58A02807-A1F4-E94E-B57B-F243A225B575}"/>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5D6E46FD-80B7-0945-ABE8-F203DE7B04C0}" type="slidenum">
              <a:rPr lang="en-US" altLang="en-US" sz="1400" smtClean="0">
                <a:latin typeface="Times New Roman" panose="02020603050405020304" pitchFamily="18" charset="0"/>
              </a:rPr>
              <a:pPr>
                <a:spcBef>
                  <a:spcPct val="0"/>
                </a:spcBef>
                <a:buFontTx/>
                <a:buNone/>
              </a:pPr>
              <a:t>6</a:t>
            </a:fld>
            <a:endParaRPr lang="en-US" altLang="en-US" sz="1400">
              <a:latin typeface="Times New Roman" panose="02020603050405020304" pitchFamily="18" charset="0"/>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Title 1">
            <a:extLst>
              <a:ext uri="{FF2B5EF4-FFF2-40B4-BE49-F238E27FC236}">
                <a16:creationId xmlns:a16="http://schemas.microsoft.com/office/drawing/2014/main" id="{5B23DD8D-45DF-B74E-89FC-07762176929B}"/>
              </a:ext>
            </a:extLst>
          </p:cNvPr>
          <p:cNvSpPr>
            <a:spLocks noGrp="1" noChangeArrowheads="1"/>
          </p:cNvSpPr>
          <p:nvPr>
            <p:ph type="title"/>
          </p:nvPr>
        </p:nvSpPr>
        <p:spPr>
          <a:xfrm>
            <a:off x="606425" y="112713"/>
            <a:ext cx="7772400" cy="393700"/>
          </a:xfrm>
        </p:spPr>
        <p:txBody>
          <a:bodyPr/>
          <a:lstStyle/>
          <a:p>
            <a:r>
              <a:rPr lang="en-US" altLang="en-US" sz="2400">
                <a:ea typeface="ＭＳ Ｐゴシック" panose="020B0600070205080204" pitchFamily="34" charset="-128"/>
              </a:rPr>
              <a:t>Tandem conjugates</a:t>
            </a:r>
          </a:p>
        </p:txBody>
      </p:sp>
      <p:sp>
        <p:nvSpPr>
          <p:cNvPr id="112642" name="Content Placeholder 2">
            <a:extLst>
              <a:ext uri="{FF2B5EF4-FFF2-40B4-BE49-F238E27FC236}">
                <a16:creationId xmlns:a16="http://schemas.microsoft.com/office/drawing/2014/main" id="{8EC015C3-2BB5-614C-8698-F4FA88ABFFA9}"/>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pic>
        <p:nvPicPr>
          <p:cNvPr id="112643" name="Picture 3" descr="one.png">
            <a:extLst>
              <a:ext uri="{FF2B5EF4-FFF2-40B4-BE49-F238E27FC236}">
                <a16:creationId xmlns:a16="http://schemas.microsoft.com/office/drawing/2014/main" id="{0A0619AF-470D-0D4A-A359-8B7F0FF300E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827088"/>
            <a:ext cx="9144000" cy="402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ate Placeholder 1">
            <a:extLst>
              <a:ext uri="{FF2B5EF4-FFF2-40B4-BE49-F238E27FC236}">
                <a16:creationId xmlns:a16="http://schemas.microsoft.com/office/drawing/2014/main" id="{1B2DCF59-0A81-C145-BC4F-1ECD24BC4FE3}"/>
              </a:ext>
            </a:extLst>
          </p:cNvPr>
          <p:cNvSpPr>
            <a:spLocks noGrp="1"/>
          </p:cNvSpPr>
          <p:nvPr>
            <p:ph type="dt" sz="half" idx="10"/>
          </p:nvPr>
        </p:nvSpPr>
        <p:spPr/>
        <p:txBody>
          <a:bodyPr/>
          <a:lstStyle/>
          <a:p>
            <a:pPr>
              <a:defRPr/>
            </a:pPr>
            <a:fld id="{7FB1EEA0-EDB3-6B46-825D-687A13D30BAC}" type="datetime12">
              <a:rPr lang="en-US" smtClean="0"/>
              <a:t>5:16 PM</a:t>
            </a:fld>
            <a:endParaRPr lang="en-US"/>
          </a:p>
        </p:txBody>
      </p:sp>
      <p:sp>
        <p:nvSpPr>
          <p:cNvPr id="4" name="Slide Number Placeholder 3">
            <a:extLst>
              <a:ext uri="{FF2B5EF4-FFF2-40B4-BE49-F238E27FC236}">
                <a16:creationId xmlns:a16="http://schemas.microsoft.com/office/drawing/2014/main" id="{C46A4718-5DD8-D347-BBCC-51D7400956F8}"/>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60</a:t>
            </a:fld>
            <a:endParaRPr lang="en-US" altLang="en-US"/>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Title 1">
            <a:extLst>
              <a:ext uri="{FF2B5EF4-FFF2-40B4-BE49-F238E27FC236}">
                <a16:creationId xmlns:a16="http://schemas.microsoft.com/office/drawing/2014/main" id="{B4187369-9D4D-F942-89E4-2382FDCB441C}"/>
              </a:ext>
            </a:extLst>
          </p:cNvPr>
          <p:cNvSpPr>
            <a:spLocks noGrp="1" noChangeArrowheads="1"/>
          </p:cNvSpPr>
          <p:nvPr>
            <p:ph type="title"/>
          </p:nvPr>
        </p:nvSpPr>
        <p:spPr>
          <a:xfrm>
            <a:off x="508000" y="0"/>
            <a:ext cx="7772400" cy="514350"/>
          </a:xfrm>
        </p:spPr>
        <p:txBody>
          <a:bodyPr/>
          <a:lstStyle/>
          <a:p>
            <a:r>
              <a:rPr lang="en-US" altLang="en-US" sz="2800">
                <a:ea typeface="ＭＳ Ｐゴシック" panose="020B0600070205080204" pitchFamily="34" charset="-128"/>
              </a:rPr>
              <a:t>APC is exited nicely by 632 nm</a:t>
            </a:r>
          </a:p>
        </p:txBody>
      </p:sp>
      <p:pic>
        <p:nvPicPr>
          <p:cNvPr id="113666" name="Picture 3" descr="Screenshot 2016-01-31 14.10.47.png">
            <a:extLst>
              <a:ext uri="{FF2B5EF4-FFF2-40B4-BE49-F238E27FC236}">
                <a16:creationId xmlns:a16="http://schemas.microsoft.com/office/drawing/2014/main" id="{08D210BF-DB3C-5542-9B67-C661997A008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320800"/>
            <a:ext cx="9144000" cy="538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3667" name="Down Arrow 4">
            <a:extLst>
              <a:ext uri="{FF2B5EF4-FFF2-40B4-BE49-F238E27FC236}">
                <a16:creationId xmlns:a16="http://schemas.microsoft.com/office/drawing/2014/main" id="{CDDBDF94-C941-CC4E-BBEE-5CFD0B39D737}"/>
              </a:ext>
            </a:extLst>
          </p:cNvPr>
          <p:cNvSpPr>
            <a:spLocks noChangeArrowheads="1"/>
          </p:cNvSpPr>
          <p:nvPr/>
        </p:nvSpPr>
        <p:spPr bwMode="auto">
          <a:xfrm>
            <a:off x="5648325" y="817563"/>
            <a:ext cx="363538" cy="647700"/>
          </a:xfrm>
          <a:prstGeom prst="downArrow">
            <a:avLst>
              <a:gd name="adj1" fmla="val 50000"/>
              <a:gd name="adj2" fmla="val 50035"/>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2400">
              <a:solidFill>
                <a:srgbClr val="3366FF"/>
              </a:solidFill>
              <a:latin typeface="Times New Roman" panose="02020603050405020304" pitchFamily="18" charset="0"/>
              <a:ea typeface="ＭＳ Ｐゴシック" panose="020B0600070205080204" pitchFamily="34" charset="-128"/>
            </a:endParaRPr>
          </a:p>
        </p:txBody>
      </p:sp>
      <p:sp>
        <p:nvSpPr>
          <p:cNvPr id="113668" name="TextBox 5">
            <a:extLst>
              <a:ext uri="{FF2B5EF4-FFF2-40B4-BE49-F238E27FC236}">
                <a16:creationId xmlns:a16="http://schemas.microsoft.com/office/drawing/2014/main" id="{EFF475A8-3199-BE48-B49D-D5BF449A3A5B}"/>
              </a:ext>
            </a:extLst>
          </p:cNvPr>
          <p:cNvSpPr txBox="1">
            <a:spLocks noChangeArrowheads="1"/>
          </p:cNvSpPr>
          <p:nvPr/>
        </p:nvSpPr>
        <p:spPr bwMode="auto">
          <a:xfrm>
            <a:off x="7407275" y="5826125"/>
            <a:ext cx="164147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100" i="1">
                <a:latin typeface="Times New Roman" panose="02020603050405020304" pitchFamily="18" charset="0"/>
                <a:ea typeface="ＭＳ Ｐゴシック" panose="020B0600070205080204" pitchFamily="34" charset="-128"/>
              </a:rPr>
              <a:t>From BD Spectra viewer</a:t>
            </a:r>
          </a:p>
        </p:txBody>
      </p:sp>
      <p:sp>
        <p:nvSpPr>
          <p:cNvPr id="2" name="Date Placeholder 1">
            <a:extLst>
              <a:ext uri="{FF2B5EF4-FFF2-40B4-BE49-F238E27FC236}">
                <a16:creationId xmlns:a16="http://schemas.microsoft.com/office/drawing/2014/main" id="{6108075E-9837-1643-9DE8-ACE55BA97DF8}"/>
              </a:ext>
            </a:extLst>
          </p:cNvPr>
          <p:cNvSpPr>
            <a:spLocks noGrp="1"/>
          </p:cNvSpPr>
          <p:nvPr>
            <p:ph type="dt" sz="half" idx="10"/>
          </p:nvPr>
        </p:nvSpPr>
        <p:spPr/>
        <p:txBody>
          <a:bodyPr/>
          <a:lstStyle/>
          <a:p>
            <a:pPr>
              <a:defRPr/>
            </a:pPr>
            <a:fld id="{00498D63-8890-3846-A94D-F9266A04B010}" type="datetime12">
              <a:rPr lang="en-US" smtClean="0"/>
              <a:t>5:16 PM</a:t>
            </a:fld>
            <a:endParaRPr lang="en-US"/>
          </a:p>
        </p:txBody>
      </p:sp>
      <p:sp>
        <p:nvSpPr>
          <p:cNvPr id="3" name="Footer Placeholder 2">
            <a:extLst>
              <a:ext uri="{FF2B5EF4-FFF2-40B4-BE49-F238E27FC236}">
                <a16:creationId xmlns:a16="http://schemas.microsoft.com/office/drawing/2014/main" id="{E014FA38-ED73-7047-ACCB-14B6DF1B4587}"/>
              </a:ext>
            </a:extLst>
          </p:cNvPr>
          <p:cNvSpPr>
            <a:spLocks noGrp="1"/>
          </p:cNvSpPr>
          <p:nvPr>
            <p:ph type="ftr" sz="quarter" idx="11"/>
          </p:nvPr>
        </p:nvSpPr>
        <p:spPr/>
        <p:txBody>
          <a:bodyPr/>
          <a:lstStyle/>
          <a:p>
            <a:pPr>
              <a:defRPr/>
            </a:pPr>
            <a:r>
              <a:rPr lang="en-US"/>
              <a:t>© 1990-2020 J. Paul Robinson, Purdue University</a:t>
            </a:r>
            <a:endParaRPr lang="en-US" dirty="0">
              <a:cs typeface="+mn-cs"/>
            </a:endParaRPr>
          </a:p>
        </p:txBody>
      </p:sp>
      <p:sp>
        <p:nvSpPr>
          <p:cNvPr id="4" name="Slide Number Placeholder 3">
            <a:extLst>
              <a:ext uri="{FF2B5EF4-FFF2-40B4-BE49-F238E27FC236}">
                <a16:creationId xmlns:a16="http://schemas.microsoft.com/office/drawing/2014/main" id="{003C3AC9-F512-EE4A-8AAF-5CDA9AF262C1}"/>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61</a:t>
            </a:fld>
            <a:endParaRPr lang="en-US" altLang="en-US"/>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Title 1">
            <a:extLst>
              <a:ext uri="{FF2B5EF4-FFF2-40B4-BE49-F238E27FC236}">
                <a16:creationId xmlns:a16="http://schemas.microsoft.com/office/drawing/2014/main" id="{9629CEEB-B5AC-DC4D-A17B-73A8BB06AA55}"/>
              </a:ext>
            </a:extLst>
          </p:cNvPr>
          <p:cNvSpPr>
            <a:spLocks noGrp="1" noChangeArrowheads="1"/>
          </p:cNvSpPr>
          <p:nvPr>
            <p:ph type="title"/>
          </p:nvPr>
        </p:nvSpPr>
        <p:spPr>
          <a:xfrm>
            <a:off x="463550" y="0"/>
            <a:ext cx="7772400" cy="469900"/>
          </a:xfrm>
        </p:spPr>
        <p:txBody>
          <a:bodyPr/>
          <a:lstStyle/>
          <a:p>
            <a:r>
              <a:rPr lang="en-US" altLang="en-US" sz="2800">
                <a:ea typeface="ＭＳ Ｐゴシック" panose="020B0600070205080204" pitchFamily="34" charset="-128"/>
              </a:rPr>
              <a:t>APC and the Tandem</a:t>
            </a:r>
          </a:p>
        </p:txBody>
      </p:sp>
      <p:pic>
        <p:nvPicPr>
          <p:cNvPr id="114690" name="Picture 3" descr="Screenshot 2016-01-31 14.11.02.png">
            <a:extLst>
              <a:ext uri="{FF2B5EF4-FFF2-40B4-BE49-F238E27FC236}">
                <a16:creationId xmlns:a16="http://schemas.microsoft.com/office/drawing/2014/main" id="{79113E0D-ADA2-5746-A8B7-DD1ADA4F29B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995363"/>
            <a:ext cx="9144000" cy="530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691" name="Down Arrow 4">
            <a:extLst>
              <a:ext uri="{FF2B5EF4-FFF2-40B4-BE49-F238E27FC236}">
                <a16:creationId xmlns:a16="http://schemas.microsoft.com/office/drawing/2014/main" id="{78E881E4-FFE5-CC48-8947-E4204C18A6C4}"/>
              </a:ext>
            </a:extLst>
          </p:cNvPr>
          <p:cNvSpPr>
            <a:spLocks noChangeArrowheads="1"/>
          </p:cNvSpPr>
          <p:nvPr/>
        </p:nvSpPr>
        <p:spPr bwMode="auto">
          <a:xfrm>
            <a:off x="5630863" y="585788"/>
            <a:ext cx="363537" cy="649287"/>
          </a:xfrm>
          <a:prstGeom prst="downArrow">
            <a:avLst>
              <a:gd name="adj1" fmla="val 50000"/>
              <a:gd name="adj2" fmla="val 50158"/>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2400">
              <a:solidFill>
                <a:srgbClr val="3366FF"/>
              </a:solidFill>
              <a:latin typeface="Times New Roman" panose="02020603050405020304" pitchFamily="18" charset="0"/>
              <a:ea typeface="ＭＳ Ｐゴシック" panose="020B0600070205080204" pitchFamily="34" charset="-128"/>
            </a:endParaRPr>
          </a:p>
        </p:txBody>
      </p:sp>
      <p:sp>
        <p:nvSpPr>
          <p:cNvPr id="114692" name="TextBox 5">
            <a:extLst>
              <a:ext uri="{FF2B5EF4-FFF2-40B4-BE49-F238E27FC236}">
                <a16:creationId xmlns:a16="http://schemas.microsoft.com/office/drawing/2014/main" id="{3BAC7F72-D971-AB46-83C7-ED86BFD2F553}"/>
              </a:ext>
            </a:extLst>
          </p:cNvPr>
          <p:cNvSpPr txBox="1">
            <a:spLocks noChangeArrowheads="1"/>
          </p:cNvSpPr>
          <p:nvPr/>
        </p:nvSpPr>
        <p:spPr bwMode="auto">
          <a:xfrm>
            <a:off x="7273925" y="6100763"/>
            <a:ext cx="164147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100" i="1">
                <a:latin typeface="Times New Roman" panose="02020603050405020304" pitchFamily="18" charset="0"/>
                <a:ea typeface="ＭＳ Ｐゴシック" panose="020B0600070205080204" pitchFamily="34" charset="-128"/>
              </a:rPr>
              <a:t>From BD Spectra viewer</a:t>
            </a:r>
          </a:p>
        </p:txBody>
      </p:sp>
      <p:sp>
        <p:nvSpPr>
          <p:cNvPr id="2" name="Date Placeholder 1">
            <a:extLst>
              <a:ext uri="{FF2B5EF4-FFF2-40B4-BE49-F238E27FC236}">
                <a16:creationId xmlns:a16="http://schemas.microsoft.com/office/drawing/2014/main" id="{E648B566-AC4A-F340-B2C6-03814017CE76}"/>
              </a:ext>
            </a:extLst>
          </p:cNvPr>
          <p:cNvSpPr>
            <a:spLocks noGrp="1"/>
          </p:cNvSpPr>
          <p:nvPr>
            <p:ph type="dt" sz="half" idx="10"/>
          </p:nvPr>
        </p:nvSpPr>
        <p:spPr/>
        <p:txBody>
          <a:bodyPr/>
          <a:lstStyle/>
          <a:p>
            <a:pPr>
              <a:defRPr/>
            </a:pPr>
            <a:fld id="{0654329A-8563-8A4E-AB0E-7D2AAB4A4192}" type="datetime12">
              <a:rPr lang="en-US" smtClean="0"/>
              <a:t>5:16 PM</a:t>
            </a:fld>
            <a:endParaRPr lang="en-US"/>
          </a:p>
        </p:txBody>
      </p:sp>
      <p:sp>
        <p:nvSpPr>
          <p:cNvPr id="4" name="Slide Number Placeholder 3">
            <a:extLst>
              <a:ext uri="{FF2B5EF4-FFF2-40B4-BE49-F238E27FC236}">
                <a16:creationId xmlns:a16="http://schemas.microsoft.com/office/drawing/2014/main" id="{82D0428A-57B6-6846-8B8C-88DFFE53D90F}"/>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62</a:t>
            </a:fld>
            <a:endParaRPr lang="en-US" altLang="en-US"/>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Title 1">
            <a:extLst>
              <a:ext uri="{FF2B5EF4-FFF2-40B4-BE49-F238E27FC236}">
                <a16:creationId xmlns:a16="http://schemas.microsoft.com/office/drawing/2014/main" id="{A507EF21-7A63-3E4A-A14E-B65E48190093}"/>
              </a:ext>
            </a:extLst>
          </p:cNvPr>
          <p:cNvSpPr>
            <a:spLocks noGrp="1" noChangeArrowheads="1"/>
          </p:cNvSpPr>
          <p:nvPr>
            <p:ph type="title"/>
          </p:nvPr>
        </p:nvSpPr>
        <p:spPr>
          <a:xfrm>
            <a:off x="428625" y="-82550"/>
            <a:ext cx="7772400" cy="552450"/>
          </a:xfrm>
        </p:spPr>
        <p:txBody>
          <a:bodyPr/>
          <a:lstStyle/>
          <a:p>
            <a:r>
              <a:rPr lang="en-US" altLang="en-US" sz="2400">
                <a:ea typeface="ＭＳ Ｐゴシック" panose="020B0600070205080204" pitchFamily="34" charset="-128"/>
              </a:rPr>
              <a:t>And now with 3 probes from 632 nm</a:t>
            </a:r>
          </a:p>
        </p:txBody>
      </p:sp>
      <p:pic>
        <p:nvPicPr>
          <p:cNvPr id="115714" name="Picture 3" descr="Screenshot 2016-01-31 14.13.46.png">
            <a:extLst>
              <a:ext uri="{FF2B5EF4-FFF2-40B4-BE49-F238E27FC236}">
                <a16:creationId xmlns:a16="http://schemas.microsoft.com/office/drawing/2014/main" id="{E6473931-9F84-B242-AEA2-2DD04513542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112838"/>
            <a:ext cx="9144000" cy="566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5715" name="Down Arrow 4">
            <a:extLst>
              <a:ext uri="{FF2B5EF4-FFF2-40B4-BE49-F238E27FC236}">
                <a16:creationId xmlns:a16="http://schemas.microsoft.com/office/drawing/2014/main" id="{5C67F2F0-2D61-994E-B584-C6C46D53A0F0}"/>
              </a:ext>
            </a:extLst>
          </p:cNvPr>
          <p:cNvSpPr>
            <a:spLocks noChangeArrowheads="1"/>
          </p:cNvSpPr>
          <p:nvPr/>
        </p:nvSpPr>
        <p:spPr bwMode="auto">
          <a:xfrm>
            <a:off x="5657850" y="711200"/>
            <a:ext cx="363538" cy="647700"/>
          </a:xfrm>
          <a:prstGeom prst="downArrow">
            <a:avLst>
              <a:gd name="adj1" fmla="val 50000"/>
              <a:gd name="adj2" fmla="val 50035"/>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2400">
              <a:solidFill>
                <a:srgbClr val="3366FF"/>
              </a:solidFill>
              <a:latin typeface="Times New Roman" panose="02020603050405020304" pitchFamily="18" charset="0"/>
              <a:ea typeface="ＭＳ Ｐゴシック" panose="020B0600070205080204" pitchFamily="34" charset="-128"/>
            </a:endParaRPr>
          </a:p>
        </p:txBody>
      </p:sp>
      <p:sp>
        <p:nvSpPr>
          <p:cNvPr id="115716" name="TextBox 5">
            <a:extLst>
              <a:ext uri="{FF2B5EF4-FFF2-40B4-BE49-F238E27FC236}">
                <a16:creationId xmlns:a16="http://schemas.microsoft.com/office/drawing/2014/main" id="{5F6E7213-C876-9747-A9D4-CABE4E7DEEA6}"/>
              </a:ext>
            </a:extLst>
          </p:cNvPr>
          <p:cNvSpPr txBox="1">
            <a:spLocks noChangeArrowheads="1"/>
          </p:cNvSpPr>
          <p:nvPr/>
        </p:nvSpPr>
        <p:spPr bwMode="auto">
          <a:xfrm>
            <a:off x="7273925" y="6100763"/>
            <a:ext cx="164147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100" i="1">
                <a:latin typeface="Times New Roman" panose="02020603050405020304" pitchFamily="18" charset="0"/>
                <a:ea typeface="ＭＳ Ｐゴシック" panose="020B0600070205080204" pitchFamily="34" charset="-128"/>
              </a:rPr>
              <a:t>From BD Spectra viewer</a:t>
            </a:r>
          </a:p>
        </p:txBody>
      </p:sp>
      <p:sp>
        <p:nvSpPr>
          <p:cNvPr id="2" name="Date Placeholder 1">
            <a:extLst>
              <a:ext uri="{FF2B5EF4-FFF2-40B4-BE49-F238E27FC236}">
                <a16:creationId xmlns:a16="http://schemas.microsoft.com/office/drawing/2014/main" id="{7DF9F7DA-31AB-E741-9CAD-52269F12EE0B}"/>
              </a:ext>
            </a:extLst>
          </p:cNvPr>
          <p:cNvSpPr>
            <a:spLocks noGrp="1"/>
          </p:cNvSpPr>
          <p:nvPr>
            <p:ph type="dt" sz="half" idx="10"/>
          </p:nvPr>
        </p:nvSpPr>
        <p:spPr/>
        <p:txBody>
          <a:bodyPr/>
          <a:lstStyle/>
          <a:p>
            <a:pPr>
              <a:defRPr/>
            </a:pPr>
            <a:fld id="{1C4087C5-F12A-D642-A0AE-7A90FC25D51A}" type="datetime12">
              <a:rPr lang="en-US" smtClean="0"/>
              <a:t>5:16 PM</a:t>
            </a:fld>
            <a:endParaRPr lang="en-US"/>
          </a:p>
        </p:txBody>
      </p:sp>
      <p:sp>
        <p:nvSpPr>
          <p:cNvPr id="4" name="Slide Number Placeholder 3">
            <a:extLst>
              <a:ext uri="{FF2B5EF4-FFF2-40B4-BE49-F238E27FC236}">
                <a16:creationId xmlns:a16="http://schemas.microsoft.com/office/drawing/2014/main" id="{A51C0EE4-9002-C941-A052-79DAC7CC08C0}"/>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63</a:t>
            </a:fld>
            <a:endParaRPr lang="en-US" altLang="en-US"/>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Title 1">
            <a:extLst>
              <a:ext uri="{FF2B5EF4-FFF2-40B4-BE49-F238E27FC236}">
                <a16:creationId xmlns:a16="http://schemas.microsoft.com/office/drawing/2014/main" id="{0ED57AD3-690A-BF46-87D1-B7AF7BF874C5}"/>
              </a:ext>
            </a:extLst>
          </p:cNvPr>
          <p:cNvSpPr>
            <a:spLocks noGrp="1" noChangeArrowheads="1"/>
          </p:cNvSpPr>
          <p:nvPr>
            <p:ph type="title"/>
          </p:nvPr>
        </p:nvSpPr>
        <p:spPr/>
        <p:txBody>
          <a:bodyPr/>
          <a:lstStyle/>
          <a:p>
            <a:r>
              <a:rPr lang="en-US" altLang="en-US">
                <a:ea typeface="ＭＳ Ｐゴシック" panose="020B0600070205080204" pitchFamily="34" charset="-128"/>
              </a:rPr>
              <a:t>And now with 3 probes from 561 nm</a:t>
            </a:r>
            <a:endParaRPr lang="en-US" altLang="en-US"/>
          </a:p>
        </p:txBody>
      </p:sp>
      <p:sp>
        <p:nvSpPr>
          <p:cNvPr id="116738" name="Content Placeholder 2">
            <a:extLst>
              <a:ext uri="{FF2B5EF4-FFF2-40B4-BE49-F238E27FC236}">
                <a16:creationId xmlns:a16="http://schemas.microsoft.com/office/drawing/2014/main" id="{D2B377EA-0466-C948-B175-CF94837938DF}"/>
              </a:ext>
            </a:extLst>
          </p:cNvPr>
          <p:cNvSpPr>
            <a:spLocks noGrp="1" noChangeArrowheads="1"/>
          </p:cNvSpPr>
          <p:nvPr>
            <p:ph idx="1"/>
          </p:nvPr>
        </p:nvSpPr>
        <p:spPr/>
        <p:txBody>
          <a:bodyPr/>
          <a:lstStyle/>
          <a:p>
            <a:endParaRPr lang="en-US" altLang="en-US"/>
          </a:p>
        </p:txBody>
      </p:sp>
      <p:sp>
        <p:nvSpPr>
          <p:cNvPr id="116739" name="Date Placeholder 3">
            <a:extLst>
              <a:ext uri="{FF2B5EF4-FFF2-40B4-BE49-F238E27FC236}">
                <a16:creationId xmlns:a16="http://schemas.microsoft.com/office/drawing/2014/main" id="{71B5AACD-1705-F942-81A2-DB33C2300398}"/>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422F02F-F1F2-D44A-B928-F33A73BA5B2B}" type="datetime12">
              <a:rPr lang="en-US" altLang="en-US" sz="1400" smtClean="0">
                <a:latin typeface="Times New Roman" panose="02020603050405020304" pitchFamily="18" charset="0"/>
              </a:rPr>
              <a:t>5:16 PM</a:t>
            </a:fld>
            <a:endParaRPr lang="en-US" altLang="en-US" sz="1400">
              <a:latin typeface="Times New Roman" panose="02020603050405020304" pitchFamily="18" charset="0"/>
            </a:endParaRPr>
          </a:p>
        </p:txBody>
      </p:sp>
      <p:sp>
        <p:nvSpPr>
          <p:cNvPr id="116741" name="Slide Number Placeholder 5">
            <a:extLst>
              <a:ext uri="{FF2B5EF4-FFF2-40B4-BE49-F238E27FC236}">
                <a16:creationId xmlns:a16="http://schemas.microsoft.com/office/drawing/2014/main" id="{473E1BBF-1488-7B4A-B273-FEC1D3300021}"/>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1785C05A-7C13-DD46-820A-CEEF7BB10E98}" type="slidenum">
              <a:rPr lang="en-US" altLang="en-US" sz="1400" smtClean="0">
                <a:latin typeface="Times New Roman" panose="02020603050405020304" pitchFamily="18" charset="0"/>
              </a:rPr>
              <a:pPr>
                <a:spcBef>
                  <a:spcPct val="0"/>
                </a:spcBef>
                <a:buFontTx/>
                <a:buNone/>
              </a:pPr>
              <a:t>64</a:t>
            </a:fld>
            <a:endParaRPr lang="en-US" altLang="en-US" sz="1400">
              <a:latin typeface="Times New Roman" panose="02020603050405020304" pitchFamily="18" charset="0"/>
            </a:endParaRPr>
          </a:p>
        </p:txBody>
      </p:sp>
      <p:pic>
        <p:nvPicPr>
          <p:cNvPr id="116742" name="Picture 6">
            <a:extLst>
              <a:ext uri="{FF2B5EF4-FFF2-40B4-BE49-F238E27FC236}">
                <a16:creationId xmlns:a16="http://schemas.microsoft.com/office/drawing/2014/main" id="{82486D76-8632-6645-BF37-91863ECDC2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889000"/>
            <a:ext cx="8559800" cy="546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Title 1">
            <a:extLst>
              <a:ext uri="{FF2B5EF4-FFF2-40B4-BE49-F238E27FC236}">
                <a16:creationId xmlns:a16="http://schemas.microsoft.com/office/drawing/2014/main" id="{0D6AA235-6619-E044-830C-DDB8298EDB15}"/>
              </a:ext>
            </a:extLst>
          </p:cNvPr>
          <p:cNvSpPr>
            <a:spLocks noGrp="1" noChangeArrowheads="1"/>
          </p:cNvSpPr>
          <p:nvPr>
            <p:ph type="title"/>
          </p:nvPr>
        </p:nvSpPr>
        <p:spPr>
          <a:xfrm>
            <a:off x="534988" y="0"/>
            <a:ext cx="7772400" cy="692150"/>
          </a:xfrm>
        </p:spPr>
        <p:txBody>
          <a:bodyPr/>
          <a:lstStyle/>
          <a:p>
            <a:r>
              <a:rPr lang="en-US" altLang="en-US" sz="2800">
                <a:ea typeface="ＭＳ Ｐゴシック" panose="020B0600070205080204" pitchFamily="34" charset="-128"/>
              </a:rPr>
              <a:t>Change Excitation – nothing!</a:t>
            </a:r>
          </a:p>
        </p:txBody>
      </p:sp>
      <p:pic>
        <p:nvPicPr>
          <p:cNvPr id="117762" name="Picture 3" descr="Screenshot 2016-01-31 14.15.28.png">
            <a:extLst>
              <a:ext uri="{FF2B5EF4-FFF2-40B4-BE49-F238E27FC236}">
                <a16:creationId xmlns:a16="http://schemas.microsoft.com/office/drawing/2014/main" id="{C014F973-890E-2640-A359-80CBA32EB2B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173163"/>
            <a:ext cx="9144000" cy="568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7763" name="Down Arrow 4">
            <a:extLst>
              <a:ext uri="{FF2B5EF4-FFF2-40B4-BE49-F238E27FC236}">
                <a16:creationId xmlns:a16="http://schemas.microsoft.com/office/drawing/2014/main" id="{DC433B1A-0977-7547-898D-6572AA57ACB4}"/>
              </a:ext>
            </a:extLst>
          </p:cNvPr>
          <p:cNvSpPr>
            <a:spLocks noChangeArrowheads="1"/>
          </p:cNvSpPr>
          <p:nvPr/>
        </p:nvSpPr>
        <p:spPr bwMode="auto">
          <a:xfrm>
            <a:off x="5613400" y="736600"/>
            <a:ext cx="363538" cy="649288"/>
          </a:xfrm>
          <a:prstGeom prst="downArrow">
            <a:avLst>
              <a:gd name="adj1" fmla="val 50000"/>
              <a:gd name="adj2" fmla="val 50158"/>
            </a:avLst>
          </a:prstGeom>
          <a:solidFill>
            <a:srgbClr val="2CBDCC"/>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2400">
              <a:solidFill>
                <a:srgbClr val="3366FF"/>
              </a:solidFill>
              <a:latin typeface="Times New Roman" panose="02020603050405020304" pitchFamily="18" charset="0"/>
              <a:ea typeface="ＭＳ Ｐゴシック" panose="020B0600070205080204" pitchFamily="34" charset="-128"/>
            </a:endParaRPr>
          </a:p>
        </p:txBody>
      </p:sp>
      <p:sp>
        <p:nvSpPr>
          <p:cNvPr id="117764" name="TextBox 5">
            <a:extLst>
              <a:ext uri="{FF2B5EF4-FFF2-40B4-BE49-F238E27FC236}">
                <a16:creationId xmlns:a16="http://schemas.microsoft.com/office/drawing/2014/main" id="{D7C9D0DC-ECA3-524F-945F-1CF48B6A9DE4}"/>
              </a:ext>
            </a:extLst>
          </p:cNvPr>
          <p:cNvSpPr txBox="1">
            <a:spLocks noChangeArrowheads="1"/>
          </p:cNvSpPr>
          <p:nvPr/>
        </p:nvSpPr>
        <p:spPr bwMode="auto">
          <a:xfrm>
            <a:off x="7273925" y="6100763"/>
            <a:ext cx="164147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100" i="1">
                <a:latin typeface="Times New Roman" panose="02020603050405020304" pitchFamily="18" charset="0"/>
                <a:ea typeface="ＭＳ Ｐゴシック" panose="020B0600070205080204" pitchFamily="34" charset="-128"/>
              </a:rPr>
              <a:t>From BD Spectra viewer</a:t>
            </a:r>
          </a:p>
        </p:txBody>
      </p:sp>
      <p:sp>
        <p:nvSpPr>
          <p:cNvPr id="2" name="Date Placeholder 1">
            <a:extLst>
              <a:ext uri="{FF2B5EF4-FFF2-40B4-BE49-F238E27FC236}">
                <a16:creationId xmlns:a16="http://schemas.microsoft.com/office/drawing/2014/main" id="{E044C545-2CC6-7E43-93BA-110D1DC87A5B}"/>
              </a:ext>
            </a:extLst>
          </p:cNvPr>
          <p:cNvSpPr>
            <a:spLocks noGrp="1"/>
          </p:cNvSpPr>
          <p:nvPr>
            <p:ph type="dt" sz="half" idx="10"/>
          </p:nvPr>
        </p:nvSpPr>
        <p:spPr/>
        <p:txBody>
          <a:bodyPr/>
          <a:lstStyle/>
          <a:p>
            <a:pPr>
              <a:defRPr/>
            </a:pPr>
            <a:fld id="{7C9F32D5-1940-264D-8802-4B9AC4554D61}" type="datetime12">
              <a:rPr lang="en-US" smtClean="0"/>
              <a:t>5:16 PM</a:t>
            </a:fld>
            <a:endParaRPr lang="en-US"/>
          </a:p>
        </p:txBody>
      </p:sp>
      <p:sp>
        <p:nvSpPr>
          <p:cNvPr id="4" name="Slide Number Placeholder 3">
            <a:extLst>
              <a:ext uri="{FF2B5EF4-FFF2-40B4-BE49-F238E27FC236}">
                <a16:creationId xmlns:a16="http://schemas.microsoft.com/office/drawing/2014/main" id="{1476AC1A-64A9-374F-9B23-6C54D4CD7E66}"/>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65</a:t>
            </a:fld>
            <a:endParaRPr lang="en-US" altLang="en-US"/>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Title 1">
            <a:extLst>
              <a:ext uri="{FF2B5EF4-FFF2-40B4-BE49-F238E27FC236}">
                <a16:creationId xmlns:a16="http://schemas.microsoft.com/office/drawing/2014/main" id="{15E494D7-4361-4047-A79E-2003AA8738C8}"/>
              </a:ext>
            </a:extLst>
          </p:cNvPr>
          <p:cNvSpPr>
            <a:spLocks noGrp="1" noChangeArrowheads="1"/>
          </p:cNvSpPr>
          <p:nvPr>
            <p:ph type="title"/>
          </p:nvPr>
        </p:nvSpPr>
        <p:spPr>
          <a:xfrm>
            <a:off x="436563" y="0"/>
            <a:ext cx="7772400" cy="452438"/>
          </a:xfrm>
        </p:spPr>
        <p:txBody>
          <a:bodyPr/>
          <a:lstStyle/>
          <a:p>
            <a:r>
              <a:rPr lang="en-US" altLang="en-US" sz="2400">
                <a:ea typeface="ＭＳ Ｐゴシック" panose="020B0600070205080204" pitchFamily="34" charset="-128"/>
              </a:rPr>
              <a:t>PE-tandems</a:t>
            </a:r>
          </a:p>
        </p:txBody>
      </p:sp>
      <p:pic>
        <p:nvPicPr>
          <p:cNvPr id="118786" name="Picture 3" descr="Screenshot 2016-01-31 14.25.08.png">
            <a:extLst>
              <a:ext uri="{FF2B5EF4-FFF2-40B4-BE49-F238E27FC236}">
                <a16:creationId xmlns:a16="http://schemas.microsoft.com/office/drawing/2014/main" id="{C5A5F1AA-79CD-BB40-AD06-698E97BB354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923925"/>
            <a:ext cx="9144000" cy="6361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787" name="TextBox 4">
            <a:extLst>
              <a:ext uri="{FF2B5EF4-FFF2-40B4-BE49-F238E27FC236}">
                <a16:creationId xmlns:a16="http://schemas.microsoft.com/office/drawing/2014/main" id="{9B370722-4EF9-724D-82EC-57C8188F726B}"/>
              </a:ext>
            </a:extLst>
          </p:cNvPr>
          <p:cNvSpPr txBox="1">
            <a:spLocks noChangeArrowheads="1"/>
          </p:cNvSpPr>
          <p:nvPr/>
        </p:nvSpPr>
        <p:spPr bwMode="auto">
          <a:xfrm>
            <a:off x="7273925" y="6100763"/>
            <a:ext cx="164147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100" i="1">
                <a:latin typeface="Times New Roman" panose="02020603050405020304" pitchFamily="18" charset="0"/>
                <a:ea typeface="ＭＳ Ｐゴシック" panose="020B0600070205080204" pitchFamily="34" charset="-128"/>
              </a:rPr>
              <a:t>From BD Spectra viewer</a:t>
            </a:r>
          </a:p>
        </p:txBody>
      </p:sp>
      <p:sp>
        <p:nvSpPr>
          <p:cNvPr id="2" name="Date Placeholder 1">
            <a:extLst>
              <a:ext uri="{FF2B5EF4-FFF2-40B4-BE49-F238E27FC236}">
                <a16:creationId xmlns:a16="http://schemas.microsoft.com/office/drawing/2014/main" id="{795B923C-1B3F-854A-9C6D-46F5426F55FF}"/>
              </a:ext>
            </a:extLst>
          </p:cNvPr>
          <p:cNvSpPr>
            <a:spLocks noGrp="1"/>
          </p:cNvSpPr>
          <p:nvPr>
            <p:ph type="dt" sz="half" idx="10"/>
          </p:nvPr>
        </p:nvSpPr>
        <p:spPr/>
        <p:txBody>
          <a:bodyPr/>
          <a:lstStyle/>
          <a:p>
            <a:pPr>
              <a:defRPr/>
            </a:pPr>
            <a:fld id="{1345FB5D-98A3-4749-8307-AEA9D7024496}" type="datetime12">
              <a:rPr lang="en-US" smtClean="0"/>
              <a:t>5:16 PM</a:t>
            </a:fld>
            <a:endParaRPr lang="en-US"/>
          </a:p>
        </p:txBody>
      </p:sp>
      <p:sp>
        <p:nvSpPr>
          <p:cNvPr id="3" name="Footer Placeholder 2">
            <a:extLst>
              <a:ext uri="{FF2B5EF4-FFF2-40B4-BE49-F238E27FC236}">
                <a16:creationId xmlns:a16="http://schemas.microsoft.com/office/drawing/2014/main" id="{412B3A44-88C7-AD49-955B-B36544C3ABAB}"/>
              </a:ext>
            </a:extLst>
          </p:cNvPr>
          <p:cNvSpPr>
            <a:spLocks noGrp="1"/>
          </p:cNvSpPr>
          <p:nvPr>
            <p:ph type="ftr" sz="quarter" idx="11"/>
          </p:nvPr>
        </p:nvSpPr>
        <p:spPr/>
        <p:txBody>
          <a:bodyPr/>
          <a:lstStyle/>
          <a:p>
            <a:pPr>
              <a:defRPr/>
            </a:pPr>
            <a:r>
              <a:rPr lang="en-US"/>
              <a:t>© 1990-2020 J. Paul Robinson, Purdue University</a:t>
            </a:r>
            <a:endParaRPr lang="en-US" dirty="0">
              <a:cs typeface="+mn-cs"/>
            </a:endParaRPr>
          </a:p>
        </p:txBody>
      </p:sp>
      <p:sp>
        <p:nvSpPr>
          <p:cNvPr id="4" name="Slide Number Placeholder 3">
            <a:extLst>
              <a:ext uri="{FF2B5EF4-FFF2-40B4-BE49-F238E27FC236}">
                <a16:creationId xmlns:a16="http://schemas.microsoft.com/office/drawing/2014/main" id="{E4E832CC-61EE-344C-8770-B8B62BE5D9C3}"/>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66</a:t>
            </a:fld>
            <a:endParaRPr lang="en-US" altLang="en-US"/>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Title 1">
            <a:extLst>
              <a:ext uri="{FF2B5EF4-FFF2-40B4-BE49-F238E27FC236}">
                <a16:creationId xmlns:a16="http://schemas.microsoft.com/office/drawing/2014/main" id="{7C0DE527-2341-B446-9C8C-4741C5DAC91C}"/>
              </a:ext>
            </a:extLst>
          </p:cNvPr>
          <p:cNvSpPr>
            <a:spLocks noGrp="1" noChangeArrowheads="1"/>
          </p:cNvSpPr>
          <p:nvPr>
            <p:ph type="title"/>
          </p:nvPr>
        </p:nvSpPr>
        <p:spPr>
          <a:xfrm>
            <a:off x="500063" y="0"/>
            <a:ext cx="7772400" cy="585788"/>
          </a:xfrm>
        </p:spPr>
        <p:txBody>
          <a:bodyPr/>
          <a:lstStyle/>
          <a:p>
            <a:r>
              <a:rPr lang="en-US" altLang="en-US" sz="2400">
                <a:ea typeface="ＭＳ Ｐゴシック" panose="020B0600070205080204" pitchFamily="34" charset="-128"/>
              </a:rPr>
              <a:t>PE Tandems with 561 Excitation – more efficient</a:t>
            </a:r>
          </a:p>
        </p:txBody>
      </p:sp>
      <p:pic>
        <p:nvPicPr>
          <p:cNvPr id="119810" name="Picture 3" descr="Screenshot 2016-01-31 14.28.04.png">
            <a:extLst>
              <a:ext uri="{FF2B5EF4-FFF2-40B4-BE49-F238E27FC236}">
                <a16:creationId xmlns:a16="http://schemas.microsoft.com/office/drawing/2014/main" id="{B5188C63-643D-A847-9D11-D689637C91A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877888"/>
            <a:ext cx="9144000" cy="634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9811" name="TextBox 4">
            <a:extLst>
              <a:ext uri="{FF2B5EF4-FFF2-40B4-BE49-F238E27FC236}">
                <a16:creationId xmlns:a16="http://schemas.microsoft.com/office/drawing/2014/main" id="{458473B8-D6BE-484E-96CF-70CE6B6DD457}"/>
              </a:ext>
            </a:extLst>
          </p:cNvPr>
          <p:cNvSpPr txBox="1">
            <a:spLocks noChangeArrowheads="1"/>
          </p:cNvSpPr>
          <p:nvPr/>
        </p:nvSpPr>
        <p:spPr bwMode="auto">
          <a:xfrm>
            <a:off x="7273925" y="6100763"/>
            <a:ext cx="164147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100" i="1">
                <a:latin typeface="Times New Roman" panose="02020603050405020304" pitchFamily="18" charset="0"/>
                <a:ea typeface="ＭＳ Ｐゴシック" panose="020B0600070205080204" pitchFamily="34" charset="-128"/>
              </a:rPr>
              <a:t>From BD Spectra viewer</a:t>
            </a:r>
          </a:p>
        </p:txBody>
      </p:sp>
      <p:sp>
        <p:nvSpPr>
          <p:cNvPr id="2" name="Date Placeholder 1">
            <a:extLst>
              <a:ext uri="{FF2B5EF4-FFF2-40B4-BE49-F238E27FC236}">
                <a16:creationId xmlns:a16="http://schemas.microsoft.com/office/drawing/2014/main" id="{6A94ED02-F4DA-CC48-8D63-1E10199F9AB1}"/>
              </a:ext>
            </a:extLst>
          </p:cNvPr>
          <p:cNvSpPr>
            <a:spLocks noGrp="1"/>
          </p:cNvSpPr>
          <p:nvPr>
            <p:ph type="dt" sz="half" idx="10"/>
          </p:nvPr>
        </p:nvSpPr>
        <p:spPr/>
        <p:txBody>
          <a:bodyPr/>
          <a:lstStyle/>
          <a:p>
            <a:pPr>
              <a:defRPr/>
            </a:pPr>
            <a:fld id="{279B8114-E133-3C48-A3BB-8ED4AC10053A}" type="datetime12">
              <a:rPr lang="en-US" smtClean="0"/>
              <a:t>5:16 PM</a:t>
            </a:fld>
            <a:endParaRPr lang="en-US"/>
          </a:p>
        </p:txBody>
      </p:sp>
      <p:sp>
        <p:nvSpPr>
          <p:cNvPr id="4" name="Slide Number Placeholder 3">
            <a:extLst>
              <a:ext uri="{FF2B5EF4-FFF2-40B4-BE49-F238E27FC236}">
                <a16:creationId xmlns:a16="http://schemas.microsoft.com/office/drawing/2014/main" id="{53EE2246-ACF4-E441-B47E-9A2908372BBC}"/>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67</a:t>
            </a:fld>
            <a:endParaRPr lang="en-US" altLang="en-US"/>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Title 1">
            <a:extLst>
              <a:ext uri="{FF2B5EF4-FFF2-40B4-BE49-F238E27FC236}">
                <a16:creationId xmlns:a16="http://schemas.microsoft.com/office/drawing/2014/main" id="{55227037-C84F-3F4C-8039-8FDB9F6A31D4}"/>
              </a:ext>
            </a:extLst>
          </p:cNvPr>
          <p:cNvSpPr>
            <a:spLocks noGrp="1" noChangeArrowheads="1"/>
          </p:cNvSpPr>
          <p:nvPr>
            <p:ph type="title"/>
          </p:nvPr>
        </p:nvSpPr>
        <p:spPr>
          <a:xfrm>
            <a:off x="685800" y="190500"/>
            <a:ext cx="7772400" cy="1143000"/>
          </a:xfrm>
        </p:spPr>
        <p:txBody>
          <a:bodyPr/>
          <a:lstStyle/>
          <a:p>
            <a:r>
              <a:rPr lang="en-US" altLang="en-US"/>
              <a:t>We can learn about dyes and filters by going to several sites to reveal properties</a:t>
            </a:r>
          </a:p>
        </p:txBody>
      </p:sp>
      <p:sp>
        <p:nvSpPr>
          <p:cNvPr id="120834" name="Content Placeholder 2">
            <a:extLst>
              <a:ext uri="{FF2B5EF4-FFF2-40B4-BE49-F238E27FC236}">
                <a16:creationId xmlns:a16="http://schemas.microsoft.com/office/drawing/2014/main" id="{B85BAB0D-3331-1648-9E23-398B1704D273}"/>
              </a:ext>
            </a:extLst>
          </p:cNvPr>
          <p:cNvSpPr>
            <a:spLocks noGrp="1" noChangeArrowheads="1"/>
          </p:cNvSpPr>
          <p:nvPr>
            <p:ph idx="1"/>
          </p:nvPr>
        </p:nvSpPr>
        <p:spPr>
          <a:xfrm>
            <a:off x="501650" y="1584325"/>
            <a:ext cx="8489950" cy="4114800"/>
          </a:xfrm>
        </p:spPr>
        <p:txBody>
          <a:bodyPr/>
          <a:lstStyle/>
          <a:p>
            <a:r>
              <a:rPr lang="en-US" altLang="en-US" sz="2000" dirty="0" err="1"/>
              <a:t>BioLegend</a:t>
            </a:r>
            <a:r>
              <a:rPr lang="en-US" altLang="en-US" sz="2000" dirty="0"/>
              <a:t>: </a:t>
            </a:r>
            <a:r>
              <a:rPr lang="en-US" altLang="en-US" sz="2000" dirty="0">
                <a:hlinkClick r:id="rId2"/>
              </a:rPr>
              <a:t>https://www.biolegend.com/spectraanalyzer</a:t>
            </a:r>
            <a:r>
              <a:rPr lang="en-US" altLang="en-US" sz="2000" dirty="0"/>
              <a:t> </a:t>
            </a:r>
          </a:p>
          <a:p>
            <a:r>
              <a:rPr lang="en-US" altLang="en-US" sz="2000" dirty="0"/>
              <a:t>BD: </a:t>
            </a:r>
            <a:r>
              <a:rPr lang="en-US" altLang="en-US" sz="2000" dirty="0">
                <a:hlinkClick r:id="rId3"/>
              </a:rPr>
              <a:t>http://www.bdbiosciences.com/us/s/spectrumviewer</a:t>
            </a:r>
            <a:r>
              <a:rPr lang="en-US" altLang="en-US" sz="2000" dirty="0"/>
              <a:t> </a:t>
            </a:r>
          </a:p>
          <a:p>
            <a:r>
              <a:rPr lang="en-US" altLang="en-US" sz="2000" dirty="0"/>
              <a:t>Thermo: </a:t>
            </a:r>
            <a:r>
              <a:rPr lang="en-US" altLang="en-US" sz="2000" dirty="0">
                <a:hlinkClick r:id="rId4"/>
              </a:rPr>
              <a:t>https://www.thermofisher.com/us/en/home/life-science/cell-analysis/labeling-chemistry/fluorescence-spectraviewer.html</a:t>
            </a:r>
            <a:endParaRPr lang="en-US" altLang="en-US" sz="2000" dirty="0"/>
          </a:p>
          <a:p>
            <a:r>
              <a:rPr lang="en-US" altLang="en-US" sz="2000" dirty="0"/>
              <a:t>Chroma: </a:t>
            </a:r>
            <a:r>
              <a:rPr lang="en-US" altLang="en-US" sz="2000" dirty="0">
                <a:hlinkClick r:id="rId5"/>
              </a:rPr>
              <a:t>https://www.chroma.com/spectra-viewer</a:t>
            </a:r>
            <a:endParaRPr lang="en-US" altLang="en-US" sz="2000" dirty="0"/>
          </a:p>
          <a:p>
            <a:r>
              <a:rPr lang="en-US" altLang="en-US" sz="2000" dirty="0"/>
              <a:t>Sigma: </a:t>
            </a:r>
            <a:r>
              <a:rPr lang="en-US" altLang="en-US" sz="2000" dirty="0">
                <a:hlinkClick r:id="rId6"/>
              </a:rPr>
              <a:t>https://www.sigmaaldrich.com/labware/learning-center/spectral-viewer.html</a:t>
            </a:r>
            <a:endParaRPr lang="en-US" altLang="en-US" sz="2000" dirty="0"/>
          </a:p>
          <a:p>
            <a:r>
              <a:rPr lang="en-US" altLang="en-US" sz="2000" dirty="0" err="1"/>
              <a:t>Evrogen</a:t>
            </a:r>
            <a:r>
              <a:rPr lang="en-US" altLang="en-US" sz="2000" dirty="0"/>
              <a:t>: </a:t>
            </a:r>
            <a:r>
              <a:rPr lang="en-US" altLang="en-US" sz="2000" dirty="0">
                <a:hlinkClick r:id="rId7"/>
              </a:rPr>
              <a:t>http://evrogen.com/spectra-viewer/viewer.shtml</a:t>
            </a:r>
            <a:endParaRPr lang="en-US" altLang="en-US" sz="2000" dirty="0"/>
          </a:p>
          <a:p>
            <a:r>
              <a:rPr lang="en-US" altLang="en-US" sz="2000" dirty="0" err="1"/>
              <a:t>Expedeon</a:t>
            </a:r>
            <a:r>
              <a:rPr lang="en-US" altLang="en-US" sz="2000" dirty="0"/>
              <a:t>: </a:t>
            </a:r>
            <a:r>
              <a:rPr lang="en-US" altLang="en-US" sz="2000" dirty="0">
                <a:hlinkClick r:id="rId8"/>
              </a:rPr>
              <a:t>https://www.expedeon.com/resources/applications/flow-cytometry/new-fluorescence-spectra-viewer/</a:t>
            </a:r>
            <a:endParaRPr lang="en-US" altLang="en-US" sz="2000" dirty="0"/>
          </a:p>
          <a:p>
            <a:r>
              <a:rPr lang="en-US" altLang="en-US" sz="2000" dirty="0"/>
              <a:t>  </a:t>
            </a:r>
            <a:r>
              <a:rPr lang="en-US" altLang="en-US" sz="2000" dirty="0" err="1"/>
              <a:t>Fluorophoresorg</a:t>
            </a:r>
            <a:r>
              <a:rPr lang="en-US" altLang="en-US" sz="2000" dirty="0"/>
              <a:t>: </a:t>
            </a:r>
            <a:r>
              <a:rPr lang="en-US" altLang="en-US" sz="2000" dirty="0">
                <a:hlinkClick r:id="rId9"/>
              </a:rPr>
              <a:t>http://www.fluorophores.tugraz.at/substance/</a:t>
            </a:r>
            <a:endParaRPr lang="en-US" altLang="en-US" sz="2000" dirty="0"/>
          </a:p>
          <a:p>
            <a:r>
              <a:rPr lang="en-US" altLang="en-US" sz="2000" dirty="0" err="1"/>
              <a:t>Semrock</a:t>
            </a:r>
            <a:r>
              <a:rPr lang="en-US" altLang="en-US" sz="2000" dirty="0"/>
              <a:t>: </a:t>
            </a:r>
            <a:r>
              <a:rPr lang="en-US" altLang="en-US" sz="2000" dirty="0">
                <a:hlinkClick r:id="rId10"/>
              </a:rPr>
              <a:t>https://searchlight.semrock.com</a:t>
            </a:r>
            <a:r>
              <a:rPr lang="en-US" altLang="en-US" sz="2000" dirty="0"/>
              <a:t> </a:t>
            </a:r>
          </a:p>
          <a:p>
            <a:endParaRPr lang="en-US" altLang="en-US" sz="2000" dirty="0"/>
          </a:p>
          <a:p>
            <a:endParaRPr lang="en-US" altLang="en-US" sz="2000" dirty="0"/>
          </a:p>
        </p:txBody>
      </p:sp>
      <p:sp>
        <p:nvSpPr>
          <p:cNvPr id="2" name="Date Placeholder 1">
            <a:extLst>
              <a:ext uri="{FF2B5EF4-FFF2-40B4-BE49-F238E27FC236}">
                <a16:creationId xmlns:a16="http://schemas.microsoft.com/office/drawing/2014/main" id="{05688D22-9681-5B4B-83A8-DD47D92F77EF}"/>
              </a:ext>
            </a:extLst>
          </p:cNvPr>
          <p:cNvSpPr>
            <a:spLocks noGrp="1"/>
          </p:cNvSpPr>
          <p:nvPr>
            <p:ph type="dt" sz="half" idx="10"/>
          </p:nvPr>
        </p:nvSpPr>
        <p:spPr/>
        <p:txBody>
          <a:bodyPr/>
          <a:lstStyle/>
          <a:p>
            <a:pPr>
              <a:defRPr/>
            </a:pPr>
            <a:fld id="{BCEC186D-F661-A74A-9D4A-3266DE0E829E}" type="datetime12">
              <a:rPr lang="en-US" smtClean="0"/>
              <a:t>5:16 PM</a:t>
            </a:fld>
            <a:endParaRPr lang="en-US"/>
          </a:p>
        </p:txBody>
      </p:sp>
      <p:sp>
        <p:nvSpPr>
          <p:cNvPr id="4" name="Slide Number Placeholder 3">
            <a:extLst>
              <a:ext uri="{FF2B5EF4-FFF2-40B4-BE49-F238E27FC236}">
                <a16:creationId xmlns:a16="http://schemas.microsoft.com/office/drawing/2014/main" id="{CA45B523-0969-464D-AD02-96E607C75277}"/>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68</a:t>
            </a:fld>
            <a:endParaRPr lang="en-US" altLang="en-US"/>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Title 1">
            <a:extLst>
              <a:ext uri="{FF2B5EF4-FFF2-40B4-BE49-F238E27FC236}">
                <a16:creationId xmlns:a16="http://schemas.microsoft.com/office/drawing/2014/main" id="{1D22DF71-0AA5-4841-BF63-7CC679061539}"/>
              </a:ext>
            </a:extLst>
          </p:cNvPr>
          <p:cNvSpPr>
            <a:spLocks noGrp="1" noChangeArrowheads="1"/>
          </p:cNvSpPr>
          <p:nvPr>
            <p:ph type="title"/>
          </p:nvPr>
        </p:nvSpPr>
        <p:spPr/>
        <p:txBody>
          <a:bodyPr/>
          <a:lstStyle/>
          <a:p>
            <a:r>
              <a:rPr lang="en-US" altLang="en-US"/>
              <a:t>DNA analysis – using PI</a:t>
            </a:r>
          </a:p>
        </p:txBody>
      </p:sp>
      <p:sp>
        <p:nvSpPr>
          <p:cNvPr id="121858" name="Date Placeholder 3">
            <a:extLst>
              <a:ext uri="{FF2B5EF4-FFF2-40B4-BE49-F238E27FC236}">
                <a16:creationId xmlns:a16="http://schemas.microsoft.com/office/drawing/2014/main" id="{5B757E46-2EDA-5B44-AD0E-6C4C5F9BA062}"/>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5266696-CEA1-B147-ADFB-D592F53E6756}" type="datetime12">
              <a:rPr lang="en-US" altLang="en-US" sz="1400" smtClean="0">
                <a:latin typeface="Times New Roman" panose="02020603050405020304" pitchFamily="18" charset="0"/>
              </a:rPr>
              <a:t>5:16 PM</a:t>
            </a:fld>
            <a:endParaRPr lang="en-US" altLang="en-US" sz="1400">
              <a:latin typeface="Times New Roman" panose="02020603050405020304" pitchFamily="18" charset="0"/>
            </a:endParaRPr>
          </a:p>
        </p:txBody>
      </p:sp>
      <p:sp>
        <p:nvSpPr>
          <p:cNvPr id="121859" name="Slide Number Placeholder 4">
            <a:extLst>
              <a:ext uri="{FF2B5EF4-FFF2-40B4-BE49-F238E27FC236}">
                <a16:creationId xmlns:a16="http://schemas.microsoft.com/office/drawing/2014/main" id="{CD4235D9-AC74-E04F-A077-75772344BCD4}"/>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C0D82DDE-1DF4-6341-A092-5906FAB02420}" type="slidenum">
              <a:rPr lang="en-US" altLang="en-US" sz="1400" smtClean="0">
                <a:latin typeface="Times New Roman" panose="02020603050405020304" pitchFamily="18" charset="0"/>
              </a:rPr>
              <a:pPr>
                <a:spcBef>
                  <a:spcPct val="0"/>
                </a:spcBef>
                <a:buFontTx/>
                <a:buNone/>
              </a:pPr>
              <a:t>69</a:t>
            </a:fld>
            <a:endParaRPr lang="en-US" altLang="en-US" sz="1400">
              <a:latin typeface="Times New Roman" panose="02020603050405020304" pitchFamily="18" charset="0"/>
            </a:endParaRPr>
          </a:p>
        </p:txBody>
      </p:sp>
      <p:graphicFrame>
        <p:nvGraphicFramePr>
          <p:cNvPr id="121860" name="Content Placeholder 5">
            <a:extLst>
              <a:ext uri="{FF2B5EF4-FFF2-40B4-BE49-F238E27FC236}">
                <a16:creationId xmlns:a16="http://schemas.microsoft.com/office/drawing/2014/main" id="{0CF26B6B-8A3B-FC47-9E9A-76E746B2C654}"/>
              </a:ext>
            </a:extLst>
          </p:cNvPr>
          <p:cNvGraphicFramePr>
            <a:graphicFrameLocks noGrp="1" noChangeAspect="1"/>
          </p:cNvGraphicFramePr>
          <p:nvPr>
            <p:ph idx="1"/>
          </p:nvPr>
        </p:nvGraphicFramePr>
        <p:xfrm>
          <a:off x="1066800" y="1371600"/>
          <a:ext cx="7315200" cy="4876800"/>
        </p:xfrm>
        <a:graphic>
          <a:graphicData uri="http://schemas.openxmlformats.org/presentationml/2006/ole">
            <mc:AlternateContent xmlns:mc="http://schemas.openxmlformats.org/markup-compatibility/2006">
              <mc:Choice xmlns:v="urn:schemas-microsoft-com:vml" Requires="v">
                <p:oleObj name="Document" r:id="rId3" imgW="174167800" imgH="116116100" progId="XaraX.Document">
                  <p:link updateAutomatic="1"/>
                </p:oleObj>
              </mc:Choice>
              <mc:Fallback>
                <p:oleObj name="Document" r:id="rId3" imgW="174167800" imgH="116116100" progId="XaraX.Document">
                  <p:link updateAutomatic="1"/>
                  <p:pic>
                    <p:nvPicPr>
                      <p:cNvPr id="0" name="Content Placeholder 5"/>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1371600"/>
                        <a:ext cx="7315200" cy="487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121862" name="TextBox 1">
            <a:extLst>
              <a:ext uri="{FF2B5EF4-FFF2-40B4-BE49-F238E27FC236}">
                <a16:creationId xmlns:a16="http://schemas.microsoft.com/office/drawing/2014/main" id="{C695D078-7720-2145-8A11-DADA5CACAD10}"/>
              </a:ext>
            </a:extLst>
          </p:cNvPr>
          <p:cNvSpPr txBox="1">
            <a:spLocks noChangeArrowheads="1"/>
          </p:cNvSpPr>
          <p:nvPr/>
        </p:nvSpPr>
        <p:spPr bwMode="auto">
          <a:xfrm>
            <a:off x="3962400" y="5791200"/>
            <a:ext cx="13303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cs typeface="Arial" panose="020B0604020202020204" pitchFamily="34" charset="0"/>
              </a:rPr>
              <a:t>Intensity</a:t>
            </a:r>
          </a:p>
        </p:txBody>
      </p:sp>
      <p:cxnSp>
        <p:nvCxnSpPr>
          <p:cNvPr id="4" name="Straight Arrow Connector 3">
            <a:extLst>
              <a:ext uri="{FF2B5EF4-FFF2-40B4-BE49-F238E27FC236}">
                <a16:creationId xmlns:a16="http://schemas.microsoft.com/office/drawing/2014/main" id="{B7D3D345-3847-004E-B091-F5768C4CC1F7}"/>
              </a:ext>
            </a:extLst>
          </p:cNvPr>
          <p:cNvCxnSpPr>
            <a:stCxn id="121862" idx="3"/>
          </p:cNvCxnSpPr>
          <p:nvPr/>
        </p:nvCxnSpPr>
        <p:spPr>
          <a:xfrm>
            <a:off x="5292725" y="6021388"/>
            <a:ext cx="1946275" cy="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1864" name="TextBox 4">
            <a:extLst>
              <a:ext uri="{FF2B5EF4-FFF2-40B4-BE49-F238E27FC236}">
                <a16:creationId xmlns:a16="http://schemas.microsoft.com/office/drawing/2014/main" id="{04D81D3F-C4C7-1B43-B958-4E82A9256E59}"/>
              </a:ext>
            </a:extLst>
          </p:cNvPr>
          <p:cNvSpPr txBox="1">
            <a:spLocks noChangeArrowheads="1"/>
          </p:cNvSpPr>
          <p:nvPr/>
        </p:nvSpPr>
        <p:spPr bwMode="auto">
          <a:xfrm>
            <a:off x="381000" y="2209800"/>
            <a:ext cx="973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a:cs typeface="Arial" panose="020B0604020202020204" pitchFamily="34" charset="0"/>
              </a:rPr>
              <a:t>Cell #</a:t>
            </a:r>
          </a:p>
        </p:txBody>
      </p:sp>
      <p:cxnSp>
        <p:nvCxnSpPr>
          <p:cNvPr id="7" name="Straight Arrow Connector 6">
            <a:extLst>
              <a:ext uri="{FF2B5EF4-FFF2-40B4-BE49-F238E27FC236}">
                <a16:creationId xmlns:a16="http://schemas.microsoft.com/office/drawing/2014/main" id="{413B2F20-3246-6943-8A28-DADC5193CB8B}"/>
              </a:ext>
            </a:extLst>
          </p:cNvPr>
          <p:cNvCxnSpPr/>
          <p:nvPr/>
        </p:nvCxnSpPr>
        <p:spPr>
          <a:xfrm flipV="1">
            <a:off x="1143000" y="2671763"/>
            <a:ext cx="0" cy="2814637"/>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1866" name="TextBox 7">
            <a:extLst>
              <a:ext uri="{FF2B5EF4-FFF2-40B4-BE49-F238E27FC236}">
                <a16:creationId xmlns:a16="http://schemas.microsoft.com/office/drawing/2014/main" id="{291BCFB6-D1E2-BB42-984D-F5F5CF14CD80}"/>
              </a:ext>
            </a:extLst>
          </p:cNvPr>
          <p:cNvSpPr txBox="1">
            <a:spLocks noChangeArrowheads="1"/>
          </p:cNvSpPr>
          <p:nvPr/>
        </p:nvSpPr>
        <p:spPr bwMode="auto">
          <a:xfrm>
            <a:off x="152401" y="912813"/>
            <a:ext cx="6858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dirty="0">
                <a:cs typeface="Arial" panose="020B0604020202020204" pitchFamily="34" charset="0"/>
              </a:rPr>
              <a:t>Other basic fluorescence applications- PI is an intercalating agent</a:t>
            </a:r>
          </a:p>
        </p:txBody>
      </p:sp>
      <p:sp>
        <p:nvSpPr>
          <p:cNvPr id="9" name="TextBox 8">
            <a:extLst>
              <a:ext uri="{FF2B5EF4-FFF2-40B4-BE49-F238E27FC236}">
                <a16:creationId xmlns:a16="http://schemas.microsoft.com/office/drawing/2014/main" id="{166B9314-08BC-474E-90ED-EEBC814F8748}"/>
              </a:ext>
            </a:extLst>
          </p:cNvPr>
          <p:cNvSpPr txBox="1"/>
          <p:nvPr/>
        </p:nvSpPr>
        <p:spPr>
          <a:xfrm>
            <a:off x="6265863" y="2362200"/>
            <a:ext cx="2798762" cy="2586038"/>
          </a:xfrm>
          <a:prstGeom prst="rect">
            <a:avLst/>
          </a:prstGeom>
          <a:noFill/>
        </p:spPr>
        <p:txBody>
          <a:bodyPr>
            <a:spAutoFit/>
          </a:bodyPr>
          <a:lstStyle/>
          <a:p>
            <a:pPr eaLnBrk="1" hangingPunct="1">
              <a:defRPr/>
            </a:pPr>
            <a:r>
              <a:rPr lang="en-US" sz="1800" dirty="0">
                <a:latin typeface="+mn-lt"/>
              </a:rPr>
              <a:t>The basis for this working is that there is a relationship between the number of molecules of PI and the binding to DNA is stoichiometric– thus we can generally relate dye concentration to the amount of DNA</a:t>
            </a:r>
          </a:p>
        </p:txBody>
      </p:sp>
      <p:pic>
        <p:nvPicPr>
          <p:cNvPr id="2" name="Picture 1">
            <a:extLst>
              <a:ext uri="{FF2B5EF4-FFF2-40B4-BE49-F238E27FC236}">
                <a16:creationId xmlns:a16="http://schemas.microsoft.com/office/drawing/2014/main" id="{D59F9D40-806E-1143-9643-73EDECBBF56C}"/>
              </a:ext>
            </a:extLst>
          </p:cNvPr>
          <p:cNvPicPr>
            <a:picLocks noChangeAspect="1"/>
          </p:cNvPicPr>
          <p:nvPr/>
        </p:nvPicPr>
        <p:blipFill>
          <a:blip r:embed="rId5"/>
          <a:stretch>
            <a:fillRect/>
          </a:stretch>
        </p:blipFill>
        <p:spPr>
          <a:xfrm>
            <a:off x="6912063" y="928639"/>
            <a:ext cx="1811250" cy="107769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a:extLst>
              <a:ext uri="{FF2B5EF4-FFF2-40B4-BE49-F238E27FC236}">
                <a16:creationId xmlns:a16="http://schemas.microsoft.com/office/drawing/2014/main" id="{519C1B3B-4926-D449-91DB-F6530F1CC8A4}"/>
              </a:ext>
            </a:extLst>
          </p:cNvPr>
          <p:cNvSpPr>
            <a:spLocks noGrp="1" noChangeArrowheads="1"/>
          </p:cNvSpPr>
          <p:nvPr>
            <p:ph type="title"/>
          </p:nvPr>
        </p:nvSpPr>
        <p:spPr>
          <a:xfrm>
            <a:off x="1050925" y="190500"/>
            <a:ext cx="6908800" cy="347663"/>
          </a:xfrm>
        </p:spPr>
        <p:txBody>
          <a:bodyPr/>
          <a:lstStyle/>
          <a:p>
            <a:r>
              <a:rPr lang="en-US" altLang="en-US" sz="2400">
                <a:ea typeface="ＭＳ Ｐゴシック" panose="020B0600070205080204" pitchFamily="34" charset="-128"/>
              </a:rPr>
              <a:t>Fluorescence Lifetimes</a:t>
            </a:r>
          </a:p>
        </p:txBody>
      </p:sp>
      <p:sp>
        <p:nvSpPr>
          <p:cNvPr id="17410" name="Content Placeholder 2">
            <a:extLst>
              <a:ext uri="{FF2B5EF4-FFF2-40B4-BE49-F238E27FC236}">
                <a16:creationId xmlns:a16="http://schemas.microsoft.com/office/drawing/2014/main" id="{D23B1501-84F2-3443-B432-0F3B1FBAB440}"/>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pic>
        <p:nvPicPr>
          <p:cNvPr id="17411" name="Picture 3">
            <a:extLst>
              <a:ext uri="{FF2B5EF4-FFF2-40B4-BE49-F238E27FC236}">
                <a16:creationId xmlns:a16="http://schemas.microsoft.com/office/drawing/2014/main" id="{1DD4ECF9-AA24-194E-B937-403390158F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4588" y="703263"/>
            <a:ext cx="5822950" cy="565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0DD6D729-BCF1-E54A-AEE8-92580E336229}"/>
              </a:ext>
            </a:extLst>
          </p:cNvPr>
          <p:cNvSpPr txBox="1"/>
          <p:nvPr/>
        </p:nvSpPr>
        <p:spPr>
          <a:xfrm>
            <a:off x="4056063" y="6413500"/>
            <a:ext cx="4741862" cy="254000"/>
          </a:xfrm>
          <a:prstGeom prst="rect">
            <a:avLst/>
          </a:prstGeom>
          <a:noFill/>
        </p:spPr>
        <p:txBody>
          <a:bodyPr wrap="none">
            <a:spAutoFit/>
          </a:bodyPr>
          <a:lstStyle/>
          <a:p>
            <a:pPr>
              <a:defRPr/>
            </a:pPr>
            <a:r>
              <a:rPr lang="en-US" sz="1050" dirty="0">
                <a:solidFill>
                  <a:srgbClr val="0070C0"/>
                </a:solidFill>
              </a:rPr>
              <a:t>http://</a:t>
            </a:r>
            <a:r>
              <a:rPr lang="en-US" sz="1050" dirty="0" err="1">
                <a:solidFill>
                  <a:srgbClr val="0070C0"/>
                </a:solidFill>
              </a:rPr>
              <a:t>www.iss.com</a:t>
            </a:r>
            <a:r>
              <a:rPr lang="en-US" sz="1050" dirty="0">
                <a:solidFill>
                  <a:srgbClr val="0070C0"/>
                </a:solidFill>
              </a:rPr>
              <a:t>/resources/reference/</a:t>
            </a:r>
            <a:r>
              <a:rPr lang="en-US" sz="1050" dirty="0" err="1">
                <a:solidFill>
                  <a:srgbClr val="0070C0"/>
                </a:solidFill>
              </a:rPr>
              <a:t>data_tables</a:t>
            </a:r>
            <a:r>
              <a:rPr lang="en-US" sz="1050" dirty="0">
                <a:solidFill>
                  <a:srgbClr val="0070C0"/>
                </a:solidFill>
              </a:rPr>
              <a:t>/</a:t>
            </a:r>
            <a:r>
              <a:rPr lang="en-US" sz="1050" dirty="0" err="1">
                <a:solidFill>
                  <a:srgbClr val="0070C0"/>
                </a:solidFill>
              </a:rPr>
              <a:t>LifetimeDataFluorophores.html</a:t>
            </a:r>
            <a:endParaRPr lang="en-US" sz="1050" dirty="0">
              <a:solidFill>
                <a:srgbClr val="0070C0"/>
              </a:solidFill>
            </a:endParaRPr>
          </a:p>
        </p:txBody>
      </p:sp>
      <p:sp>
        <p:nvSpPr>
          <p:cNvPr id="17413" name="Date Placeholder 1">
            <a:extLst>
              <a:ext uri="{FF2B5EF4-FFF2-40B4-BE49-F238E27FC236}">
                <a16:creationId xmlns:a16="http://schemas.microsoft.com/office/drawing/2014/main" id="{A21141D7-BC47-504E-919F-9D16E799D700}"/>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6DE4848-EF26-424A-88E3-8BBF94221A08}" type="datetime12">
              <a:rPr lang="en-US" altLang="en-US" sz="1400" smtClean="0">
                <a:latin typeface="Times New Roman" panose="02020603050405020304" pitchFamily="18" charset="0"/>
              </a:rPr>
              <a:t>5:16 PM</a:t>
            </a:fld>
            <a:endParaRPr lang="en-US" altLang="en-US" sz="1400">
              <a:latin typeface="Times New Roman" panose="02020603050405020304" pitchFamily="18" charset="0"/>
            </a:endParaRPr>
          </a:p>
        </p:txBody>
      </p:sp>
      <p:sp>
        <p:nvSpPr>
          <p:cNvPr id="17415" name="Slide Number Placeholder 3">
            <a:extLst>
              <a:ext uri="{FF2B5EF4-FFF2-40B4-BE49-F238E27FC236}">
                <a16:creationId xmlns:a16="http://schemas.microsoft.com/office/drawing/2014/main" id="{EE979702-CF4D-D542-9D91-33EF6646A57F}"/>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E2581889-2033-7C43-ABE9-A5B3E242F58A}" type="slidenum">
              <a:rPr lang="en-US" altLang="en-US" sz="1400" smtClean="0">
                <a:latin typeface="Times New Roman" panose="02020603050405020304" pitchFamily="18" charset="0"/>
              </a:rPr>
              <a:pPr>
                <a:spcBef>
                  <a:spcPct val="0"/>
                </a:spcBef>
                <a:buFontTx/>
                <a:buNone/>
              </a:pPr>
              <a:t>7</a:t>
            </a:fld>
            <a:endParaRPr lang="en-US" altLang="en-US" sz="1400">
              <a:latin typeface="Times New Roman" panose="02020603050405020304" pitchFamily="18" charset="0"/>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Rectangle 2">
            <a:extLst>
              <a:ext uri="{FF2B5EF4-FFF2-40B4-BE49-F238E27FC236}">
                <a16:creationId xmlns:a16="http://schemas.microsoft.com/office/drawing/2014/main" id="{3D5129D3-C066-0241-BA9B-BB1DCF9029F5}"/>
              </a:ext>
            </a:extLst>
          </p:cNvPr>
          <p:cNvSpPr>
            <a:spLocks noGrp="1" noChangeArrowheads="1"/>
          </p:cNvSpPr>
          <p:nvPr>
            <p:ph type="title"/>
          </p:nvPr>
        </p:nvSpPr>
        <p:spPr>
          <a:xfrm>
            <a:off x="533400" y="-152400"/>
            <a:ext cx="7772400" cy="1143000"/>
          </a:xfrm>
        </p:spPr>
        <p:txBody>
          <a:bodyPr/>
          <a:lstStyle/>
          <a:p>
            <a:r>
              <a:rPr lang="en-US" altLang="en-US"/>
              <a:t>Quenching, Bleaching &amp; Saturation</a:t>
            </a:r>
          </a:p>
        </p:txBody>
      </p:sp>
      <p:sp>
        <p:nvSpPr>
          <p:cNvPr id="123906" name="Rectangle 3">
            <a:extLst>
              <a:ext uri="{FF2B5EF4-FFF2-40B4-BE49-F238E27FC236}">
                <a16:creationId xmlns:a16="http://schemas.microsoft.com/office/drawing/2014/main" id="{40A92755-DC01-BB40-92AC-A428F885C046}"/>
              </a:ext>
            </a:extLst>
          </p:cNvPr>
          <p:cNvSpPr>
            <a:spLocks noGrp="1" noChangeArrowheads="1"/>
          </p:cNvSpPr>
          <p:nvPr>
            <p:ph type="body" idx="1"/>
          </p:nvPr>
        </p:nvSpPr>
        <p:spPr>
          <a:xfrm>
            <a:off x="217488" y="1473200"/>
            <a:ext cx="8469312" cy="4114800"/>
          </a:xfrm>
        </p:spPr>
        <p:txBody>
          <a:bodyPr/>
          <a:lstStyle/>
          <a:p>
            <a:r>
              <a:rPr lang="en-US" altLang="en-US" sz="2400" dirty="0">
                <a:ea typeface="ＭＳ Ｐゴシック" panose="020B0600070205080204" pitchFamily="34" charset="-128"/>
              </a:rPr>
              <a:t>Quenching is when excited molecules relax to ground states via nonradiative pathways avoiding fluorescence emission (vibration, collision, intersystem crossing)</a:t>
            </a:r>
          </a:p>
          <a:p>
            <a:r>
              <a:rPr lang="en-US" altLang="en-US" sz="2400" dirty="0">
                <a:ea typeface="ＭＳ Ｐゴシック" panose="020B0600070205080204" pitchFamily="34" charset="-128"/>
              </a:rPr>
              <a:t>Molecular oxygen quenches by increasing the probability of intersystem crossing</a:t>
            </a:r>
          </a:p>
          <a:p>
            <a:r>
              <a:rPr lang="en-US" altLang="en-US" sz="2400" dirty="0">
                <a:ea typeface="ＭＳ Ｐゴシック" panose="020B0600070205080204" pitchFamily="34" charset="-128"/>
              </a:rPr>
              <a:t>Polar solvents such as water generally quench fluorescence by orienting around the exited state dipoles</a:t>
            </a:r>
          </a:p>
          <a:p>
            <a:endParaRPr lang="en-US" altLang="en-US" sz="2400" dirty="0">
              <a:ea typeface="ＭＳ Ｐゴシック" panose="020B0600070205080204" pitchFamily="34" charset="-128"/>
            </a:endParaRPr>
          </a:p>
        </p:txBody>
      </p:sp>
      <p:sp>
        <p:nvSpPr>
          <p:cNvPr id="78852" name="Text Box 4">
            <a:extLst>
              <a:ext uri="{FF2B5EF4-FFF2-40B4-BE49-F238E27FC236}">
                <a16:creationId xmlns:a16="http://schemas.microsoft.com/office/drawing/2014/main" id="{ECC0BDBF-3D62-DD40-9EF9-25E4DAACEAE0}"/>
              </a:ext>
            </a:extLst>
          </p:cNvPr>
          <p:cNvSpPr txBox="1">
            <a:spLocks noChangeArrowheads="1"/>
          </p:cNvSpPr>
          <p:nvPr/>
        </p:nvSpPr>
        <p:spPr bwMode="auto">
          <a:xfrm>
            <a:off x="7202488" y="6359525"/>
            <a:ext cx="1728787" cy="304800"/>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altLang="en-US" sz="2000">
                <a:latin typeface="Times New Roman" charset="0"/>
                <a:sym typeface="Symbol" charset="2"/>
              </a:rPr>
              <a:t>Shapiro p 90</a:t>
            </a:r>
          </a:p>
        </p:txBody>
      </p:sp>
      <p:sp>
        <p:nvSpPr>
          <p:cNvPr id="2" name="Date Placeholder 1">
            <a:extLst>
              <a:ext uri="{FF2B5EF4-FFF2-40B4-BE49-F238E27FC236}">
                <a16:creationId xmlns:a16="http://schemas.microsoft.com/office/drawing/2014/main" id="{9F237196-FEF0-6840-BD4E-9E1207E16F15}"/>
              </a:ext>
            </a:extLst>
          </p:cNvPr>
          <p:cNvSpPr>
            <a:spLocks noGrp="1"/>
          </p:cNvSpPr>
          <p:nvPr>
            <p:ph type="dt" sz="half" idx="10"/>
          </p:nvPr>
        </p:nvSpPr>
        <p:spPr/>
        <p:txBody>
          <a:bodyPr/>
          <a:lstStyle/>
          <a:p>
            <a:pPr>
              <a:defRPr/>
            </a:pPr>
            <a:fld id="{19446840-2978-C342-9F24-487CA057A7CE}" type="datetime12">
              <a:rPr lang="en-US" smtClean="0"/>
              <a:t>5:16 PM</a:t>
            </a:fld>
            <a:endParaRPr lang="en-US"/>
          </a:p>
        </p:txBody>
      </p:sp>
      <p:sp>
        <p:nvSpPr>
          <p:cNvPr id="4" name="Slide Number Placeholder 3">
            <a:extLst>
              <a:ext uri="{FF2B5EF4-FFF2-40B4-BE49-F238E27FC236}">
                <a16:creationId xmlns:a16="http://schemas.microsoft.com/office/drawing/2014/main" id="{1DE8545D-F799-5949-844B-8D8ED27419B7}"/>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70</a:t>
            </a:fld>
            <a:endParaRPr lang="en-US" altLang="en-US"/>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Date Placeholder 3">
            <a:extLst>
              <a:ext uri="{FF2B5EF4-FFF2-40B4-BE49-F238E27FC236}">
                <a16:creationId xmlns:a16="http://schemas.microsoft.com/office/drawing/2014/main" id="{6AC6C542-A395-254D-82B8-4488E3435DF3}"/>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4138DBE-C3EA-A844-8BD1-23C3F562B183}" type="datetime12">
              <a:rPr lang="en-US" altLang="en-US" sz="1400" smtClean="0">
                <a:latin typeface="Times New Roman" panose="02020603050405020304" pitchFamily="18" charset="0"/>
              </a:rPr>
              <a:t>5:16 PM</a:t>
            </a:fld>
            <a:endParaRPr lang="en-US" altLang="en-US" sz="1400">
              <a:latin typeface="Times New Roman" panose="02020603050405020304" pitchFamily="18" charset="0"/>
            </a:endParaRPr>
          </a:p>
        </p:txBody>
      </p:sp>
      <p:sp>
        <p:nvSpPr>
          <p:cNvPr id="124930" name="Slide Number Placeholder 5">
            <a:extLst>
              <a:ext uri="{FF2B5EF4-FFF2-40B4-BE49-F238E27FC236}">
                <a16:creationId xmlns:a16="http://schemas.microsoft.com/office/drawing/2014/main" id="{EE614517-AB2E-FE4F-8208-C4D299B24EA9}"/>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1CCC7C87-4860-154B-8A73-3D6D5C8B1970}" type="slidenum">
              <a:rPr lang="en-US" altLang="en-US" sz="1400" smtClean="0">
                <a:latin typeface="Times New Roman" panose="02020603050405020304" pitchFamily="18" charset="0"/>
              </a:rPr>
              <a:pPr>
                <a:spcBef>
                  <a:spcPct val="0"/>
                </a:spcBef>
                <a:buFontTx/>
                <a:buNone/>
              </a:pPr>
              <a:t>71</a:t>
            </a:fld>
            <a:endParaRPr lang="en-US" altLang="en-US" sz="1400">
              <a:latin typeface="Times New Roman" panose="02020603050405020304" pitchFamily="18" charset="0"/>
            </a:endParaRPr>
          </a:p>
        </p:txBody>
      </p:sp>
      <p:sp>
        <p:nvSpPr>
          <p:cNvPr id="124931" name="Rectangle 2">
            <a:extLst>
              <a:ext uri="{FF2B5EF4-FFF2-40B4-BE49-F238E27FC236}">
                <a16:creationId xmlns:a16="http://schemas.microsoft.com/office/drawing/2014/main" id="{32D0B1C1-B53A-3946-BB5B-509EE589AB21}"/>
              </a:ext>
            </a:extLst>
          </p:cNvPr>
          <p:cNvSpPr>
            <a:spLocks noGrp="1" noChangeArrowheads="1"/>
          </p:cNvSpPr>
          <p:nvPr>
            <p:ph type="title"/>
          </p:nvPr>
        </p:nvSpPr>
        <p:spPr>
          <a:xfrm>
            <a:off x="762000" y="228600"/>
            <a:ext cx="7772400" cy="457200"/>
          </a:xfrm>
        </p:spPr>
        <p:txBody>
          <a:bodyPr/>
          <a:lstStyle/>
          <a:p>
            <a:pPr eaLnBrk="1" hangingPunct="1"/>
            <a:r>
              <a:rPr lang="en-US" altLang="en-US"/>
              <a:t>Lecture Summary</a:t>
            </a:r>
          </a:p>
        </p:txBody>
      </p:sp>
      <p:sp>
        <p:nvSpPr>
          <p:cNvPr id="124932" name="Rectangle 3">
            <a:extLst>
              <a:ext uri="{FF2B5EF4-FFF2-40B4-BE49-F238E27FC236}">
                <a16:creationId xmlns:a16="http://schemas.microsoft.com/office/drawing/2014/main" id="{377992AB-2BE9-DC43-B0C0-DD5237329473}"/>
              </a:ext>
            </a:extLst>
          </p:cNvPr>
          <p:cNvSpPr>
            <a:spLocks noGrp="1" noChangeArrowheads="1"/>
          </p:cNvSpPr>
          <p:nvPr>
            <p:ph type="body" idx="1"/>
          </p:nvPr>
        </p:nvSpPr>
        <p:spPr>
          <a:xfrm>
            <a:off x="609600" y="1066800"/>
            <a:ext cx="7772400" cy="2286000"/>
          </a:xfrm>
        </p:spPr>
        <p:txBody>
          <a:bodyPr/>
          <a:lstStyle/>
          <a:p>
            <a:pPr eaLnBrk="1" hangingPunct="1">
              <a:lnSpc>
                <a:spcPct val="90000"/>
              </a:lnSpc>
            </a:pPr>
            <a:r>
              <a:rPr lang="en-US" altLang="en-US" sz="2800"/>
              <a:t>Light and Matter</a:t>
            </a:r>
          </a:p>
          <a:p>
            <a:pPr eaLnBrk="1" hangingPunct="1">
              <a:lnSpc>
                <a:spcPct val="90000"/>
              </a:lnSpc>
            </a:pPr>
            <a:r>
              <a:rPr lang="en-US" altLang="en-US" sz="2800"/>
              <a:t>Absorption</a:t>
            </a:r>
          </a:p>
          <a:p>
            <a:pPr eaLnBrk="1" hangingPunct="1">
              <a:lnSpc>
                <a:spcPct val="90000"/>
              </a:lnSpc>
            </a:pPr>
            <a:r>
              <a:rPr lang="en-US" altLang="en-US" sz="2800"/>
              <a:t>Fluorescence</a:t>
            </a:r>
          </a:p>
          <a:p>
            <a:pPr eaLnBrk="1" hangingPunct="1">
              <a:lnSpc>
                <a:spcPct val="90000"/>
              </a:lnSpc>
            </a:pPr>
            <a:r>
              <a:rPr lang="en-US" altLang="en-US" sz="2400" b="1">
                <a:solidFill>
                  <a:srgbClr val="0066FF"/>
                </a:solidFill>
              </a:rPr>
              <a:t>From this lecture you should understand:</a:t>
            </a:r>
          </a:p>
          <a:p>
            <a:pPr lvl="1" eaLnBrk="1" hangingPunct="1">
              <a:lnSpc>
                <a:spcPct val="90000"/>
              </a:lnSpc>
            </a:pPr>
            <a:r>
              <a:rPr lang="en-US" altLang="en-US" sz="2000" b="1">
                <a:solidFill>
                  <a:srgbClr val="0066FF"/>
                </a:solidFill>
              </a:rPr>
              <a:t>The nature of fluorescence molecules</a:t>
            </a:r>
          </a:p>
          <a:p>
            <a:pPr lvl="1" eaLnBrk="1" hangingPunct="1">
              <a:lnSpc>
                <a:spcPct val="90000"/>
              </a:lnSpc>
            </a:pPr>
            <a:r>
              <a:rPr lang="en-US" altLang="en-US" sz="2000" b="1">
                <a:solidFill>
                  <a:srgbClr val="0066FF"/>
                </a:solidFill>
              </a:rPr>
              <a:t>How fluorescence is generated</a:t>
            </a:r>
          </a:p>
          <a:p>
            <a:pPr lvl="1" eaLnBrk="1" hangingPunct="1">
              <a:lnSpc>
                <a:spcPct val="90000"/>
              </a:lnSpc>
            </a:pPr>
            <a:r>
              <a:rPr lang="en-US" altLang="en-US" sz="2000" b="1">
                <a:solidFill>
                  <a:srgbClr val="0066FF"/>
                </a:solidFill>
              </a:rPr>
              <a:t>Why molecules have different excitation and emission</a:t>
            </a:r>
          </a:p>
          <a:p>
            <a:pPr lvl="1" eaLnBrk="1" hangingPunct="1">
              <a:lnSpc>
                <a:spcPct val="90000"/>
              </a:lnSpc>
            </a:pPr>
            <a:r>
              <a:rPr lang="en-US" altLang="en-US" sz="2000" b="1">
                <a:solidFill>
                  <a:srgbClr val="0066FF"/>
                </a:solidFill>
              </a:rPr>
              <a:t>What Resonance Energy Transfer is </a:t>
            </a:r>
          </a:p>
          <a:p>
            <a:pPr lvl="1" eaLnBrk="1" hangingPunct="1">
              <a:lnSpc>
                <a:spcPct val="90000"/>
              </a:lnSpc>
            </a:pPr>
            <a:r>
              <a:rPr lang="en-US" altLang="en-US" sz="2000" b="1">
                <a:solidFill>
                  <a:srgbClr val="0066FF"/>
                </a:solidFill>
              </a:rPr>
              <a:t>What quantum yield is</a:t>
            </a:r>
          </a:p>
          <a:p>
            <a:pPr lvl="1" eaLnBrk="1" hangingPunct="1">
              <a:lnSpc>
                <a:spcPct val="90000"/>
              </a:lnSpc>
            </a:pPr>
            <a:r>
              <a:rPr lang="en-US" altLang="en-US" sz="2000" b="1">
                <a:solidFill>
                  <a:srgbClr val="0066FF"/>
                </a:solidFill>
              </a:rPr>
              <a:t>Some common fluorescent molecules</a:t>
            </a:r>
          </a:p>
          <a:p>
            <a:pPr lvl="1" eaLnBrk="1" hangingPunct="1">
              <a:lnSpc>
                <a:spcPct val="90000"/>
              </a:lnSpc>
            </a:pPr>
            <a:r>
              <a:rPr lang="en-US" altLang="en-US" sz="2000" b="1">
                <a:solidFill>
                  <a:srgbClr val="0066FF"/>
                </a:solidFill>
              </a:rPr>
              <a:t>What fluorescence overlap is</a:t>
            </a:r>
          </a:p>
          <a:p>
            <a:pPr lvl="1" eaLnBrk="1" hangingPunct="1">
              <a:lnSpc>
                <a:spcPct val="90000"/>
              </a:lnSpc>
            </a:pPr>
            <a:r>
              <a:rPr lang="en-US" altLang="en-US" sz="2000" b="1">
                <a:solidFill>
                  <a:srgbClr val="0066FF"/>
                </a:solidFill>
              </a:rPr>
              <a:t>How excitation wavelength impacts emission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a:extLst>
              <a:ext uri="{FF2B5EF4-FFF2-40B4-BE49-F238E27FC236}">
                <a16:creationId xmlns:a16="http://schemas.microsoft.com/office/drawing/2014/main" id="{3597AA79-90C0-B748-8C9D-479952E13FA5}"/>
              </a:ext>
            </a:extLst>
          </p:cNvPr>
          <p:cNvSpPr>
            <a:spLocks noGrp="1" noChangeArrowheads="1"/>
          </p:cNvSpPr>
          <p:nvPr>
            <p:ph type="title"/>
          </p:nvPr>
        </p:nvSpPr>
        <p:spPr>
          <a:xfrm>
            <a:off x="625475" y="0"/>
            <a:ext cx="7772400" cy="1143000"/>
          </a:xfrm>
        </p:spPr>
        <p:txBody>
          <a:bodyPr/>
          <a:lstStyle/>
          <a:p>
            <a:r>
              <a:rPr lang="en-US" altLang="en-US"/>
              <a:t>Exctinction</a:t>
            </a:r>
          </a:p>
        </p:txBody>
      </p:sp>
      <p:sp>
        <p:nvSpPr>
          <p:cNvPr id="18434" name="Rectangle 3">
            <a:extLst>
              <a:ext uri="{FF2B5EF4-FFF2-40B4-BE49-F238E27FC236}">
                <a16:creationId xmlns:a16="http://schemas.microsoft.com/office/drawing/2014/main" id="{D9B2D4FA-CA60-C34E-AFED-05100C8814A0}"/>
              </a:ext>
            </a:extLst>
          </p:cNvPr>
          <p:cNvSpPr>
            <a:spLocks noGrp="1" noChangeArrowheads="1"/>
          </p:cNvSpPr>
          <p:nvPr>
            <p:ph type="body" idx="1"/>
          </p:nvPr>
        </p:nvSpPr>
        <p:spPr>
          <a:xfrm>
            <a:off x="401638" y="1085850"/>
            <a:ext cx="8158162" cy="4114800"/>
          </a:xfrm>
        </p:spPr>
        <p:txBody>
          <a:bodyPr/>
          <a:lstStyle/>
          <a:p>
            <a:r>
              <a:rPr lang="en-US" altLang="en-US" sz="2000">
                <a:ea typeface="ＭＳ Ｐゴシック" panose="020B0600070205080204" pitchFamily="34" charset="-128"/>
              </a:rPr>
              <a:t>Using </a:t>
            </a:r>
            <a:r>
              <a:rPr lang="en-US" altLang="en-US" sz="2000">
                <a:solidFill>
                  <a:srgbClr val="FF0000"/>
                </a:solidFill>
                <a:ea typeface="ＭＳ Ｐゴシック" panose="020B0600070205080204" pitchFamily="34" charset="-128"/>
              </a:rPr>
              <a:t>Beer’s law</a:t>
            </a:r>
            <a:r>
              <a:rPr lang="en-US" altLang="en-US" sz="2000">
                <a:ea typeface="ＭＳ Ｐゴシック" panose="020B0600070205080204" pitchFamily="34" charset="-128"/>
              </a:rPr>
              <a:t> (Beer-Lambert law) for light travelling through a curvette thickness d cm containing n molecules/cm</a:t>
            </a:r>
            <a:r>
              <a:rPr lang="en-US" altLang="en-US" sz="2000" baseline="30000">
                <a:ea typeface="ＭＳ Ｐゴシック" panose="020B0600070205080204" pitchFamily="34" charset="-128"/>
              </a:rPr>
              <a:t>3</a:t>
            </a:r>
            <a:r>
              <a:rPr lang="en-US" altLang="en-US" sz="2000">
                <a:ea typeface="ＭＳ Ｐゴシック" panose="020B0600070205080204" pitchFamily="34" charset="-128"/>
              </a:rPr>
              <a:t> </a:t>
            </a:r>
          </a:p>
          <a:p>
            <a:pPr lvl="1">
              <a:buFontTx/>
              <a:buNone/>
            </a:pPr>
            <a:r>
              <a:rPr lang="en-US" altLang="en-US" sz="1800">
                <a:ea typeface="ＭＳ Ｐゴシック" panose="020B0600070205080204" pitchFamily="34" charset="-128"/>
              </a:rPr>
              <a:t>			ln (I</a:t>
            </a:r>
            <a:r>
              <a:rPr lang="en-US" altLang="en-US" sz="1800" baseline="-25000">
                <a:ea typeface="ＭＳ Ｐゴシック" panose="020B0600070205080204" pitchFamily="34" charset="-128"/>
              </a:rPr>
              <a:t>o</a:t>
            </a:r>
            <a:r>
              <a:rPr lang="en-US" altLang="en-US" sz="1800">
                <a:ea typeface="ＭＳ Ｐゴシック" panose="020B0600070205080204" pitchFamily="34" charset="-128"/>
              </a:rPr>
              <a:t>/I) = </a:t>
            </a:r>
            <a:r>
              <a:rPr lang="en-US" altLang="en-US" sz="1800">
                <a:ea typeface="ＭＳ Ｐゴシック" panose="020B0600070205080204" pitchFamily="34" charset="-128"/>
                <a:sym typeface="Symbol" pitchFamily="2" charset="2"/>
              </a:rPr>
              <a:t></a:t>
            </a:r>
            <a:r>
              <a:rPr lang="en-US" altLang="en-US" sz="1800">
                <a:ea typeface="ＭＳ Ｐゴシック" panose="020B0600070205080204" pitchFamily="34" charset="-128"/>
              </a:rPr>
              <a:t>nd</a:t>
            </a:r>
          </a:p>
          <a:p>
            <a:pPr lvl="2">
              <a:buFontTx/>
              <a:buNone/>
            </a:pPr>
            <a:r>
              <a:rPr lang="en-US" altLang="en-US" sz="1600">
                <a:ea typeface="ＭＳ Ｐゴシック" panose="020B0600070205080204" pitchFamily="34" charset="-128"/>
              </a:rPr>
              <a:t>where Io and I are the light entering and leaving and </a:t>
            </a:r>
            <a:r>
              <a:rPr lang="en-US" altLang="en-US" sz="1600">
                <a:ea typeface="ＭＳ Ｐゴシック" panose="020B0600070205080204" pitchFamily="34" charset="-128"/>
                <a:sym typeface="Symbol" pitchFamily="2" charset="2"/>
              </a:rPr>
              <a:t></a:t>
            </a:r>
            <a:r>
              <a:rPr lang="en-US" altLang="en-US" sz="1600">
                <a:ea typeface="ＭＳ Ｐゴシック" panose="020B0600070205080204" pitchFamily="34" charset="-128"/>
              </a:rPr>
              <a:t> is the molecular property called the absorption cross section</a:t>
            </a:r>
          </a:p>
          <a:p>
            <a:r>
              <a:rPr lang="en-US" altLang="en-US" sz="2000">
                <a:ea typeface="ＭＳ Ｐゴシック" panose="020B0600070205080204" pitchFamily="34" charset="-128"/>
              </a:rPr>
              <a:t>Now we can state that</a:t>
            </a:r>
          </a:p>
          <a:p>
            <a:pPr lvl="1">
              <a:buFontTx/>
              <a:buNone/>
            </a:pPr>
            <a:r>
              <a:rPr lang="en-US" altLang="en-US" sz="1800">
                <a:ea typeface="ＭＳ Ｐゴシック" panose="020B0600070205080204" pitchFamily="34" charset="-128"/>
              </a:rPr>
              <a:t>			ln (I</a:t>
            </a:r>
            <a:r>
              <a:rPr lang="en-US" altLang="en-US" sz="1800" baseline="-25000">
                <a:ea typeface="ＭＳ Ｐゴシック" panose="020B0600070205080204" pitchFamily="34" charset="-128"/>
              </a:rPr>
              <a:t>o</a:t>
            </a:r>
            <a:r>
              <a:rPr lang="en-US" altLang="en-US" sz="1800">
                <a:ea typeface="ＭＳ Ｐゴシック" panose="020B0600070205080204" pitchFamily="34" charset="-128"/>
              </a:rPr>
              <a:t>/I) = </a:t>
            </a:r>
            <a:r>
              <a:rPr lang="en-US" altLang="en-US" sz="1800">
                <a:ea typeface="ＭＳ Ｐゴシック" panose="020B0600070205080204" pitchFamily="34" charset="-128"/>
                <a:sym typeface="Symbol" pitchFamily="2" charset="2"/>
              </a:rPr>
              <a:t></a:t>
            </a:r>
            <a:r>
              <a:rPr lang="en-US" altLang="en-US" sz="1800">
                <a:ea typeface="ＭＳ Ｐゴシック" panose="020B0600070205080204" pitchFamily="34" charset="-128"/>
              </a:rPr>
              <a:t>nd  where C is the concentration and </a:t>
            </a:r>
            <a:r>
              <a:rPr lang="en-US" altLang="en-US" sz="1800">
                <a:ea typeface="ＭＳ Ｐゴシック" panose="020B0600070205080204" pitchFamily="34" charset="-128"/>
                <a:sym typeface="Symbol" pitchFamily="2" charset="2"/>
              </a:rPr>
              <a:t></a:t>
            </a:r>
            <a:r>
              <a:rPr lang="en-US" altLang="en-US" sz="1800">
                <a:ea typeface="ＭＳ Ｐゴシック" panose="020B0600070205080204" pitchFamily="34" charset="-128"/>
              </a:rPr>
              <a:t> is the </a:t>
            </a:r>
            <a:r>
              <a:rPr lang="en-US" altLang="en-US" sz="1800">
                <a:solidFill>
                  <a:srgbClr val="FF0000"/>
                </a:solidFill>
                <a:ea typeface="ＭＳ Ｐゴシック" panose="020B0600070205080204" pitchFamily="34" charset="-128"/>
              </a:rPr>
              <a:t>absorption coefficient</a:t>
            </a:r>
            <a:r>
              <a:rPr lang="en-US" altLang="en-US" sz="1800">
                <a:ea typeface="ＭＳ Ｐゴシック" panose="020B0600070205080204" pitchFamily="34" charset="-128"/>
              </a:rPr>
              <a:t> which reflects the capacity of the absorbing substance to absorb light</a:t>
            </a:r>
          </a:p>
          <a:p>
            <a:r>
              <a:rPr lang="en-US" altLang="en-US" sz="2000">
                <a:ea typeface="ＭＳ Ｐゴシック" panose="020B0600070205080204" pitchFamily="34" charset="-128"/>
              </a:rPr>
              <a:t>If there are n (molecules/cm</a:t>
            </a:r>
            <a:r>
              <a:rPr lang="en-US" altLang="en-US" sz="2000" baseline="30000">
                <a:ea typeface="ＭＳ Ｐゴシック" panose="020B0600070205080204" pitchFamily="34" charset="-128"/>
              </a:rPr>
              <a:t>3</a:t>
            </a:r>
            <a:r>
              <a:rPr lang="en-US" altLang="en-US" sz="2000">
                <a:ea typeface="ＭＳ Ｐゴシック" panose="020B0600070205080204" pitchFamily="34" charset="-128"/>
              </a:rPr>
              <a:t> ; d in cm, </a:t>
            </a:r>
            <a:r>
              <a:rPr lang="en-US" altLang="en-US" sz="2000">
                <a:ea typeface="ＭＳ Ｐゴシック" panose="020B0600070205080204" pitchFamily="34" charset="-128"/>
                <a:sym typeface="Symbol" pitchFamily="2" charset="2"/>
              </a:rPr>
              <a:t></a:t>
            </a:r>
            <a:r>
              <a:rPr lang="en-US" altLang="en-US" sz="2000">
                <a:ea typeface="ＭＳ Ｐゴシック" panose="020B0600070205080204" pitchFamily="34" charset="-128"/>
              </a:rPr>
              <a:t> must be in cm</a:t>
            </a:r>
            <a:r>
              <a:rPr lang="en-US" altLang="en-US" sz="2000" baseline="30000">
                <a:ea typeface="ＭＳ Ｐゴシック" panose="020B0600070205080204" pitchFamily="34" charset="-128"/>
              </a:rPr>
              <a:t>2</a:t>
            </a:r>
            <a:r>
              <a:rPr lang="en-US" altLang="en-US" sz="2000">
                <a:ea typeface="ＭＳ Ｐゴシック" panose="020B0600070205080204" pitchFamily="34" charset="-128"/>
              </a:rPr>
              <a:t> so if </a:t>
            </a:r>
            <a:r>
              <a:rPr lang="en-US" altLang="en-US" sz="2000">
                <a:ea typeface="ＭＳ Ｐゴシック" panose="020B0600070205080204" pitchFamily="34" charset="-128"/>
                <a:sym typeface="Symbol" pitchFamily="2" charset="2"/>
              </a:rPr>
              <a:t></a:t>
            </a:r>
            <a:r>
              <a:rPr lang="en-US" altLang="en-US" sz="2000">
                <a:ea typeface="ＭＳ Ｐゴシック" panose="020B0600070205080204" pitchFamily="34" charset="-128"/>
              </a:rPr>
              <a:t> is in cm</a:t>
            </a:r>
            <a:r>
              <a:rPr lang="en-US" altLang="en-US" sz="2000" baseline="30000">
                <a:ea typeface="ＭＳ Ｐゴシック" panose="020B0600070205080204" pitchFamily="34" charset="-128"/>
              </a:rPr>
              <a:t>2</a:t>
            </a:r>
            <a:r>
              <a:rPr lang="en-US" altLang="en-US" sz="2000">
                <a:ea typeface="ＭＳ Ｐゴシック" panose="020B0600070205080204" pitchFamily="34" charset="-128"/>
              </a:rPr>
              <a:t>/mol, C must be in mol/cm</a:t>
            </a:r>
            <a:r>
              <a:rPr lang="en-US" altLang="en-US" sz="2000" baseline="30000">
                <a:ea typeface="ＭＳ Ｐゴシック" panose="020B0600070205080204" pitchFamily="34" charset="-128"/>
              </a:rPr>
              <a:t>3</a:t>
            </a:r>
            <a:r>
              <a:rPr lang="en-US" altLang="en-US" sz="2000">
                <a:ea typeface="ＭＳ Ｐゴシック" panose="020B0600070205080204" pitchFamily="34" charset="-128"/>
              </a:rPr>
              <a:t> so C=</a:t>
            </a:r>
            <a:r>
              <a:rPr lang="en-US" altLang="en-US" sz="2000">
                <a:ea typeface="ＭＳ Ｐゴシック" panose="020B0600070205080204" pitchFamily="34" charset="-128"/>
                <a:sym typeface="Symbol" pitchFamily="2" charset="2"/>
              </a:rPr>
              <a:t> </a:t>
            </a:r>
            <a:r>
              <a:rPr lang="en-US" altLang="en-US" sz="2000">
                <a:ea typeface="ＭＳ Ｐゴシック" panose="020B0600070205080204" pitchFamily="34" charset="-128"/>
              </a:rPr>
              <a:t>/10</a:t>
            </a:r>
            <a:r>
              <a:rPr lang="en-US" altLang="en-US" sz="2000" baseline="30000">
                <a:ea typeface="ＭＳ Ｐゴシック" panose="020B0600070205080204" pitchFamily="34" charset="-128"/>
              </a:rPr>
              <a:t>3</a:t>
            </a:r>
            <a:endParaRPr lang="en-US" altLang="en-US" sz="2000">
              <a:ea typeface="ＭＳ Ｐゴシック" panose="020B0600070205080204" pitchFamily="34" charset="-128"/>
            </a:endParaRPr>
          </a:p>
          <a:p>
            <a:r>
              <a:rPr lang="en-US" altLang="en-US" sz="2000">
                <a:ea typeface="ＭＳ Ｐゴシック" panose="020B0600070205080204" pitchFamily="34" charset="-128"/>
              </a:rPr>
              <a:t>giving </a:t>
            </a:r>
            <a:endParaRPr lang="en-US" altLang="en-US" sz="1800">
              <a:ea typeface="ＭＳ Ｐゴシック" panose="020B0600070205080204" pitchFamily="34" charset="-128"/>
            </a:endParaRPr>
          </a:p>
          <a:p>
            <a:pPr lvl="1">
              <a:buFontTx/>
              <a:buNone/>
            </a:pPr>
            <a:r>
              <a:rPr lang="en-US" altLang="en-US" sz="1800">
                <a:ea typeface="ＭＳ Ｐゴシック" panose="020B0600070205080204" pitchFamily="34" charset="-128"/>
              </a:rPr>
              <a:t>			log10 (I</a:t>
            </a:r>
            <a:r>
              <a:rPr lang="en-US" altLang="en-US" sz="1800" baseline="-25000">
                <a:ea typeface="ＭＳ Ｐゴシック" panose="020B0600070205080204" pitchFamily="34" charset="-128"/>
              </a:rPr>
              <a:t>o</a:t>
            </a:r>
            <a:r>
              <a:rPr lang="en-US" altLang="en-US" sz="1800">
                <a:ea typeface="ＭＳ Ｐゴシック" panose="020B0600070205080204" pitchFamily="34" charset="-128"/>
              </a:rPr>
              <a:t>/I) = </a:t>
            </a:r>
            <a:r>
              <a:rPr lang="en-US" altLang="en-US" sz="1800">
                <a:ea typeface="ＭＳ Ｐゴシック" panose="020B0600070205080204" pitchFamily="34" charset="-128"/>
                <a:sym typeface="Symbol" pitchFamily="2" charset="2"/>
              </a:rPr>
              <a:t></a:t>
            </a:r>
            <a:r>
              <a:rPr lang="en-US" altLang="en-US" sz="1800">
                <a:ea typeface="ＭＳ Ｐゴシック" panose="020B0600070205080204" pitchFamily="34" charset="-128"/>
              </a:rPr>
              <a:t>d = A     </a:t>
            </a:r>
          </a:p>
          <a:p>
            <a:pPr lvl="1">
              <a:buFontTx/>
              <a:buNone/>
            </a:pPr>
            <a:r>
              <a:rPr lang="en-US" altLang="en-US" sz="1800">
                <a:ea typeface="ＭＳ Ｐゴシック" panose="020B0600070205080204" pitchFamily="34" charset="-128"/>
              </a:rPr>
              <a:t>	where A is the </a:t>
            </a:r>
            <a:r>
              <a:rPr lang="en-US" altLang="en-US" sz="1800">
                <a:solidFill>
                  <a:srgbClr val="FF0000"/>
                </a:solidFill>
                <a:ea typeface="ＭＳ Ｐゴシック" panose="020B0600070205080204" pitchFamily="34" charset="-128"/>
              </a:rPr>
              <a:t>absorbance</a:t>
            </a:r>
            <a:r>
              <a:rPr lang="en-US" altLang="en-US" sz="1800">
                <a:ea typeface="ＭＳ Ｐゴシック" panose="020B0600070205080204" pitchFamily="34" charset="-128"/>
              </a:rPr>
              <a:t> or optical density</a:t>
            </a:r>
          </a:p>
          <a:p>
            <a:pPr lvl="1">
              <a:buFontTx/>
              <a:buNone/>
            </a:pPr>
            <a:r>
              <a:rPr lang="en-US" altLang="en-US" sz="1800">
                <a:ea typeface="ＭＳ Ｐゴシック" panose="020B0600070205080204" pitchFamily="34" charset="-128"/>
              </a:rPr>
              <a:t>	and </a:t>
            </a:r>
            <a:r>
              <a:rPr lang="en-US" altLang="en-US" sz="1800">
                <a:ea typeface="ＭＳ Ｐゴシック" panose="020B0600070205080204" pitchFamily="34" charset="-128"/>
                <a:sym typeface="Symbol" pitchFamily="2" charset="2"/>
              </a:rPr>
              <a:t></a:t>
            </a:r>
            <a:r>
              <a:rPr lang="en-US" altLang="en-US" sz="1800">
                <a:ea typeface="ＭＳ Ｐゴシック" panose="020B0600070205080204" pitchFamily="34" charset="-128"/>
              </a:rPr>
              <a:t> is the decadic </a:t>
            </a:r>
            <a:r>
              <a:rPr lang="en-US" altLang="en-US" sz="1800">
                <a:solidFill>
                  <a:srgbClr val="FF0000"/>
                </a:solidFill>
                <a:ea typeface="ＭＳ Ｐゴシック" panose="020B0600070205080204" pitchFamily="34" charset="-128"/>
              </a:rPr>
              <a:t>molar exctinction coeficient</a:t>
            </a:r>
            <a:r>
              <a:rPr lang="en-US" altLang="en-US" sz="1800">
                <a:ea typeface="ＭＳ Ｐゴシック" panose="020B0600070205080204" pitchFamily="34" charset="-128"/>
              </a:rPr>
              <a:t> in dm</a:t>
            </a:r>
            <a:r>
              <a:rPr lang="en-US" altLang="en-US" sz="1800" baseline="30000">
                <a:ea typeface="ＭＳ Ｐゴシック" panose="020B0600070205080204" pitchFamily="34" charset="-128"/>
              </a:rPr>
              <a:t>3</a:t>
            </a:r>
            <a:r>
              <a:rPr lang="en-US" altLang="en-US" sz="1800">
                <a:ea typeface="ＭＳ Ｐゴシック" panose="020B0600070205080204" pitchFamily="34" charset="-128"/>
              </a:rPr>
              <a:t>mol</a:t>
            </a:r>
            <a:r>
              <a:rPr lang="en-US" altLang="en-US" sz="1800" baseline="30000">
                <a:ea typeface="ＭＳ Ｐゴシック" panose="020B0600070205080204" pitchFamily="34" charset="-128"/>
              </a:rPr>
              <a:t>-1</a:t>
            </a:r>
            <a:r>
              <a:rPr lang="en-US" altLang="en-US" sz="1800">
                <a:ea typeface="ＭＳ Ｐゴシック" panose="020B0600070205080204" pitchFamily="34" charset="-128"/>
              </a:rPr>
              <a:t>cm</a:t>
            </a:r>
            <a:r>
              <a:rPr lang="en-US" altLang="en-US" sz="1800" baseline="30000">
                <a:ea typeface="ＭＳ Ｐゴシック" panose="020B0600070205080204" pitchFamily="34" charset="-128"/>
              </a:rPr>
              <a:t>-1</a:t>
            </a:r>
          </a:p>
        </p:txBody>
      </p:sp>
      <p:sp>
        <p:nvSpPr>
          <p:cNvPr id="57348" name="Text Box 4">
            <a:extLst>
              <a:ext uri="{FF2B5EF4-FFF2-40B4-BE49-F238E27FC236}">
                <a16:creationId xmlns:a16="http://schemas.microsoft.com/office/drawing/2014/main" id="{04293CEB-77D8-6040-93DD-1237009BCBC1}"/>
              </a:ext>
            </a:extLst>
          </p:cNvPr>
          <p:cNvSpPr txBox="1">
            <a:spLocks noChangeArrowheads="1"/>
          </p:cNvSpPr>
          <p:nvPr/>
        </p:nvSpPr>
        <p:spPr bwMode="auto">
          <a:xfrm>
            <a:off x="7202488" y="6359525"/>
            <a:ext cx="1728787" cy="304800"/>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altLang="en-US" sz="2000">
                <a:latin typeface="Times New Roman" charset="0"/>
                <a:sym typeface="Symbol" charset="2"/>
              </a:rPr>
              <a:t>Shapiro p 86</a:t>
            </a:r>
          </a:p>
        </p:txBody>
      </p:sp>
      <p:sp>
        <p:nvSpPr>
          <p:cNvPr id="2" name="Date Placeholder 1">
            <a:extLst>
              <a:ext uri="{FF2B5EF4-FFF2-40B4-BE49-F238E27FC236}">
                <a16:creationId xmlns:a16="http://schemas.microsoft.com/office/drawing/2014/main" id="{1E9F34CA-EF7C-AA4B-A177-CEE7B6C6AAAD}"/>
              </a:ext>
            </a:extLst>
          </p:cNvPr>
          <p:cNvSpPr>
            <a:spLocks noGrp="1"/>
          </p:cNvSpPr>
          <p:nvPr>
            <p:ph type="dt" sz="half" idx="10"/>
          </p:nvPr>
        </p:nvSpPr>
        <p:spPr/>
        <p:txBody>
          <a:bodyPr/>
          <a:lstStyle/>
          <a:p>
            <a:pPr>
              <a:defRPr/>
            </a:pPr>
            <a:fld id="{67A5EF64-8C4D-CE44-8FE1-B7E126AFE856}" type="datetime12">
              <a:rPr lang="en-US" smtClean="0"/>
              <a:t>5:16 PM</a:t>
            </a:fld>
            <a:endParaRPr lang="en-US"/>
          </a:p>
        </p:txBody>
      </p:sp>
      <p:sp>
        <p:nvSpPr>
          <p:cNvPr id="4" name="Slide Number Placeholder 3">
            <a:extLst>
              <a:ext uri="{FF2B5EF4-FFF2-40B4-BE49-F238E27FC236}">
                <a16:creationId xmlns:a16="http://schemas.microsoft.com/office/drawing/2014/main" id="{A74B5624-1F7C-9243-90D4-AF75B964705F}"/>
              </a:ext>
            </a:extLst>
          </p:cNvPr>
          <p:cNvSpPr>
            <a:spLocks noGrp="1"/>
          </p:cNvSpPr>
          <p:nvPr>
            <p:ph type="sldNum" sz="quarter" idx="12"/>
          </p:nvPr>
        </p:nvSpPr>
        <p:spPr/>
        <p:txBody>
          <a:bodyPr/>
          <a:lstStyle/>
          <a:p>
            <a:pPr>
              <a:defRPr/>
            </a:pPr>
            <a:r>
              <a:rPr lang="en-US" altLang="en-US"/>
              <a:t>Slide </a:t>
            </a:r>
            <a:fld id="{0FFB30DC-5EFE-E14F-8B2E-CE32BC509129}" type="slidenum">
              <a:rPr lang="en-US" altLang="en-US" smtClean="0"/>
              <a:pPr>
                <a:defRPr/>
              </a:pPr>
              <a:t>8</a:t>
            </a:fld>
            <a:endParaRPr lang="en-US"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Date Placeholder 3">
            <a:extLst>
              <a:ext uri="{FF2B5EF4-FFF2-40B4-BE49-F238E27FC236}">
                <a16:creationId xmlns:a16="http://schemas.microsoft.com/office/drawing/2014/main" id="{0475EAA4-2E57-0E45-AF1B-F52BF2B9B789}"/>
              </a:ext>
            </a:extLst>
          </p:cNvPr>
          <p:cNvSpPr>
            <a:spLocks noGrp="1"/>
          </p:cNvSpPr>
          <p:nvPr>
            <p:ph type="dt" sz="quarter" idx="10"/>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DB111AE-9334-264C-B581-204329256A3B}" type="datetime12">
              <a:rPr lang="en-US" altLang="en-US" sz="1400" smtClean="0">
                <a:latin typeface="Times New Roman" panose="02020603050405020304" pitchFamily="18" charset="0"/>
              </a:rPr>
              <a:t>5:16 PM</a:t>
            </a:fld>
            <a:endParaRPr lang="en-US" altLang="en-US" sz="1400">
              <a:latin typeface="Times New Roman" panose="02020603050405020304" pitchFamily="18" charset="0"/>
            </a:endParaRPr>
          </a:p>
        </p:txBody>
      </p:sp>
      <p:sp>
        <p:nvSpPr>
          <p:cNvPr id="19458" name="Slide Number Placeholder 5">
            <a:extLst>
              <a:ext uri="{FF2B5EF4-FFF2-40B4-BE49-F238E27FC236}">
                <a16:creationId xmlns:a16="http://schemas.microsoft.com/office/drawing/2014/main" id="{2CDEF563-2AA8-F447-ADFC-ADBF4BD392DE}"/>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latin typeface="Times New Roman" panose="02020603050405020304" pitchFamily="18" charset="0"/>
              </a:rPr>
              <a:t>Slide </a:t>
            </a:r>
            <a:fld id="{8388677B-5949-5B4C-8ACF-2A49DB035E77}" type="slidenum">
              <a:rPr lang="en-US" altLang="en-US" sz="1400" smtClean="0">
                <a:latin typeface="Times New Roman" panose="02020603050405020304" pitchFamily="18" charset="0"/>
              </a:rPr>
              <a:pPr>
                <a:spcBef>
                  <a:spcPct val="0"/>
                </a:spcBef>
                <a:buFontTx/>
                <a:buNone/>
              </a:pPr>
              <a:t>9</a:t>
            </a:fld>
            <a:endParaRPr lang="en-US" altLang="en-US" sz="1400">
              <a:latin typeface="Times New Roman" panose="02020603050405020304" pitchFamily="18" charset="0"/>
            </a:endParaRPr>
          </a:p>
        </p:txBody>
      </p:sp>
      <p:sp>
        <p:nvSpPr>
          <p:cNvPr id="19459" name="Rectangle 2">
            <a:extLst>
              <a:ext uri="{FF2B5EF4-FFF2-40B4-BE49-F238E27FC236}">
                <a16:creationId xmlns:a16="http://schemas.microsoft.com/office/drawing/2014/main" id="{474339B0-FC34-6248-A85C-8C49985DB2F7}"/>
              </a:ext>
            </a:extLst>
          </p:cNvPr>
          <p:cNvSpPr>
            <a:spLocks noGrp="1" noChangeArrowheads="1"/>
          </p:cNvSpPr>
          <p:nvPr>
            <p:ph type="title"/>
          </p:nvPr>
        </p:nvSpPr>
        <p:spPr>
          <a:xfrm>
            <a:off x="644525" y="0"/>
            <a:ext cx="7772400" cy="1143000"/>
          </a:xfrm>
        </p:spPr>
        <p:txBody>
          <a:bodyPr/>
          <a:lstStyle/>
          <a:p>
            <a:pPr eaLnBrk="1" hangingPunct="1"/>
            <a:r>
              <a:rPr lang="en-US" altLang="en-US"/>
              <a:t>Absorbance</a:t>
            </a:r>
          </a:p>
        </p:txBody>
      </p:sp>
      <p:sp>
        <p:nvSpPr>
          <p:cNvPr id="19460" name="Rectangle 3">
            <a:extLst>
              <a:ext uri="{FF2B5EF4-FFF2-40B4-BE49-F238E27FC236}">
                <a16:creationId xmlns:a16="http://schemas.microsoft.com/office/drawing/2014/main" id="{1939FBCE-E59C-7F44-87DF-B435B1B58B08}"/>
              </a:ext>
            </a:extLst>
          </p:cNvPr>
          <p:cNvSpPr>
            <a:spLocks noGrp="1" noChangeArrowheads="1"/>
          </p:cNvSpPr>
          <p:nvPr>
            <p:ph type="body" idx="1"/>
          </p:nvPr>
        </p:nvSpPr>
        <p:spPr>
          <a:xfrm>
            <a:off x="503238" y="1006475"/>
            <a:ext cx="8335962" cy="4114800"/>
          </a:xfrm>
        </p:spPr>
        <p:txBody>
          <a:bodyPr/>
          <a:lstStyle/>
          <a:p>
            <a:pPr eaLnBrk="1" hangingPunct="1">
              <a:lnSpc>
                <a:spcPct val="90000"/>
              </a:lnSpc>
            </a:pPr>
            <a:r>
              <a:rPr lang="en-US" altLang="en-US" sz="2400"/>
              <a:t>O.D. units or absorbance is expressed in </a:t>
            </a:r>
            <a:r>
              <a:rPr lang="en-US" altLang="en-US" sz="2400">
                <a:solidFill>
                  <a:srgbClr val="FF0000"/>
                </a:solidFill>
              </a:rPr>
              <a:t>logarithmic terms</a:t>
            </a:r>
            <a:r>
              <a:rPr lang="en-US" altLang="en-US" sz="2400"/>
              <a:t> so they are </a:t>
            </a:r>
            <a:r>
              <a:rPr lang="en-US" altLang="en-US" sz="2400">
                <a:solidFill>
                  <a:srgbClr val="FF0000"/>
                </a:solidFill>
              </a:rPr>
              <a:t>additive</a:t>
            </a:r>
            <a:r>
              <a:rPr lang="en-US" altLang="en-US" sz="2400"/>
              <a:t>.</a:t>
            </a:r>
          </a:p>
          <a:p>
            <a:pPr eaLnBrk="1" hangingPunct="1">
              <a:lnSpc>
                <a:spcPct val="90000"/>
              </a:lnSpc>
            </a:pPr>
            <a:r>
              <a:rPr lang="en-US" altLang="en-US" sz="2400"/>
              <a:t>e.g. an object of O.D. of 1.0 absorbs 90% of the light. Another object of O.D. 1.0 placed in the path of the 10% of the light 10% of this light or 1% of the original light is transmitted by the second object</a:t>
            </a:r>
          </a:p>
          <a:p>
            <a:pPr eaLnBrk="1" hangingPunct="1">
              <a:lnSpc>
                <a:spcPct val="90000"/>
              </a:lnSpc>
            </a:pPr>
            <a:r>
              <a:rPr lang="en-US" altLang="en-US" sz="2400"/>
              <a:t>It is possible to express the </a:t>
            </a:r>
            <a:r>
              <a:rPr lang="en-US" altLang="en-US" sz="2400">
                <a:solidFill>
                  <a:srgbClr val="FF0000"/>
                </a:solidFill>
              </a:rPr>
              <a:t>absorbance</a:t>
            </a:r>
            <a:r>
              <a:rPr lang="en-US" altLang="en-US" sz="2400"/>
              <a:t> of a mixture of substances at a particular wavelength as the </a:t>
            </a:r>
            <a:r>
              <a:rPr lang="en-US" altLang="en-US" sz="2400">
                <a:solidFill>
                  <a:srgbClr val="FF0000"/>
                </a:solidFill>
              </a:rPr>
              <a:t>sum</a:t>
            </a:r>
            <a:r>
              <a:rPr lang="en-US" altLang="en-US" sz="2400"/>
              <a:t> of the absorbances of the components</a:t>
            </a:r>
          </a:p>
          <a:p>
            <a:pPr eaLnBrk="1" hangingPunct="1">
              <a:lnSpc>
                <a:spcPct val="90000"/>
              </a:lnSpc>
            </a:pPr>
            <a:r>
              <a:rPr lang="en-US" altLang="en-US" sz="2400"/>
              <a:t>You can calculate the cross sectional area of a molecule to determine how efficient it will absorb photons. The </a:t>
            </a:r>
            <a:r>
              <a:rPr lang="en-US" altLang="en-US" sz="2400">
                <a:solidFill>
                  <a:srgbClr val="FF0000"/>
                </a:solidFill>
              </a:rPr>
              <a:t>extinction coefficient</a:t>
            </a:r>
            <a:r>
              <a:rPr lang="en-US" altLang="en-US" sz="2400"/>
              <a:t> indicates this value</a:t>
            </a:r>
          </a:p>
        </p:txBody>
      </p:sp>
      <p:sp>
        <p:nvSpPr>
          <p:cNvPr id="19461" name="Text Box 4">
            <a:extLst>
              <a:ext uri="{FF2B5EF4-FFF2-40B4-BE49-F238E27FC236}">
                <a16:creationId xmlns:a16="http://schemas.microsoft.com/office/drawing/2014/main" id="{1ABB651E-99BB-BA45-B061-8A70686757F2}"/>
              </a:ext>
            </a:extLst>
          </p:cNvPr>
          <p:cNvSpPr txBox="1">
            <a:spLocks noChangeArrowheads="1"/>
          </p:cNvSpPr>
          <p:nvPr/>
        </p:nvSpPr>
        <p:spPr bwMode="auto">
          <a:xfrm>
            <a:off x="7010400" y="5638800"/>
            <a:ext cx="1828800" cy="496888"/>
          </a:xfrm>
          <a:prstGeom prst="rect">
            <a:avLst/>
          </a:prstGeom>
          <a:noFill/>
          <a:ln>
            <a:noFill/>
          </a:ln>
          <a:effectLst/>
          <a:extLst>
            <a:ext uri="{909E8E84-426E-40DD-AFC4-6F175D3DCCD1}">
              <a14:hiddenFill xmlns:a14="http://schemas.microsoft.com/office/drawing/2010/main">
                <a:solidFill>
                  <a:srgbClr val="CCEC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rgbClr val="808080"/>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70000"/>
              </a:lnSpc>
              <a:spcBef>
                <a:spcPct val="50000"/>
              </a:spcBef>
              <a:buFontTx/>
              <a:buNone/>
            </a:pPr>
            <a:r>
              <a:rPr lang="en-US" altLang="en-US" sz="1400">
                <a:latin typeface="Times New Roman" panose="02020603050405020304" pitchFamily="18" charset="0"/>
                <a:sym typeface="Symbol" pitchFamily="2" charset="2"/>
              </a:rPr>
              <a:t>3</a:t>
            </a:r>
            <a:r>
              <a:rPr lang="en-US" altLang="en-US" sz="1400" baseline="30000">
                <a:latin typeface="Times New Roman" panose="02020603050405020304" pitchFamily="18" charset="0"/>
                <a:sym typeface="Symbol" pitchFamily="2" charset="2"/>
              </a:rPr>
              <a:t>rd</a:t>
            </a:r>
            <a:r>
              <a:rPr lang="en-US" altLang="en-US" sz="1400">
                <a:latin typeface="Times New Roman" panose="02020603050405020304" pitchFamily="18" charset="0"/>
                <a:sym typeface="Symbol" pitchFamily="2" charset="2"/>
              </a:rPr>
              <a:t> ed. Shapiro p 87</a:t>
            </a:r>
          </a:p>
          <a:p>
            <a:pPr>
              <a:lnSpc>
                <a:spcPct val="70000"/>
              </a:lnSpc>
              <a:spcBef>
                <a:spcPct val="50000"/>
              </a:spcBef>
              <a:buFontTx/>
              <a:buNone/>
            </a:pPr>
            <a:r>
              <a:rPr lang="en-US" altLang="en-US" sz="1400">
                <a:latin typeface="Times New Roman" panose="02020603050405020304" pitchFamily="18" charset="0"/>
                <a:sym typeface="Symbol" pitchFamily="2" charset="2"/>
              </a:rPr>
              <a:t>4</a:t>
            </a:r>
            <a:r>
              <a:rPr lang="en-US" altLang="en-US" sz="1400" baseline="30000">
                <a:latin typeface="Times New Roman" panose="02020603050405020304" pitchFamily="18" charset="0"/>
                <a:sym typeface="Symbol" pitchFamily="2" charset="2"/>
              </a:rPr>
              <a:t>th</a:t>
            </a:r>
            <a:r>
              <a:rPr lang="en-US" altLang="en-US" sz="1400">
                <a:latin typeface="Times New Roman" panose="02020603050405020304" pitchFamily="18" charset="0"/>
                <a:sym typeface="Symbol" pitchFamily="2" charset="2"/>
              </a:rPr>
              <a:t> Ed. Shapiro p 111</a:t>
            </a:r>
          </a:p>
        </p:txBody>
      </p:sp>
    </p:spTree>
  </p:cSld>
  <p:clrMapOvr>
    <a:masterClrMapping/>
  </p:clrMapOvr>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2296</TotalTime>
  <Words>3938</Words>
  <Application>Microsoft Macintosh PowerPoint</Application>
  <PresentationFormat>On-screen Show (4:3)</PresentationFormat>
  <Paragraphs>640</Paragraphs>
  <Slides>71</Slides>
  <Notes>47</Notes>
  <HiddenSlides>0</HiddenSlides>
  <MMClips>1</MMClips>
  <ScaleCrop>false</ScaleCrop>
  <HeadingPairs>
    <vt:vector size="10" baseType="variant">
      <vt:variant>
        <vt:lpstr>Fonts Used</vt:lpstr>
      </vt:variant>
      <vt:variant>
        <vt:i4>6</vt:i4>
      </vt:variant>
      <vt:variant>
        <vt:lpstr>Theme</vt:lpstr>
      </vt:variant>
      <vt:variant>
        <vt:i4>1</vt:i4>
      </vt:variant>
      <vt:variant>
        <vt:lpstr>Links</vt:lpstr>
      </vt:variant>
      <vt:variant>
        <vt:i4>9</vt:i4>
      </vt:variant>
      <vt:variant>
        <vt:lpstr>Embedded OLE Servers</vt:lpstr>
      </vt:variant>
      <vt:variant>
        <vt:i4>1</vt:i4>
      </vt:variant>
      <vt:variant>
        <vt:lpstr>Slide Titles</vt:lpstr>
      </vt:variant>
      <vt:variant>
        <vt:i4>71</vt:i4>
      </vt:variant>
    </vt:vector>
  </HeadingPairs>
  <TitlesOfParts>
    <vt:vector size="88" baseType="lpstr">
      <vt:lpstr>Arial</vt:lpstr>
      <vt:lpstr>Arial</vt:lpstr>
      <vt:lpstr>Georgia</vt:lpstr>
      <vt:lpstr>Helvetica</vt:lpstr>
      <vt:lpstr>Symbol</vt:lpstr>
      <vt:lpstr>Times New Roman</vt:lpstr>
      <vt:lpstr>Default Design</vt:lpstr>
      <vt:lpstr>file:///Users/wombat/OneDrive%20-%20purdue.edu/Classes/Xara%20stuff/bangs%20latex%20course/histogram%20example%204.xar</vt:lpstr>
      <vt:lpstr>file:///Users/wombat/OneDrive%20-%20purdue.edu/Classes/xara%20stuff/Models-cells-fluorescence/Basic%20Cyometry/spectral%20overlap.xar</vt:lpstr>
      <vt:lpstr>file:///Users/wombat/OneDrive%20-%20purdue.edu/Classes/xara%20stuff/Models-cells-fluorescence/Basic%20Cyometry/spectral%20overlap-4.xar</vt:lpstr>
      <vt:lpstr>file:///Users/wombat/OneDrive%20-%20purdue.edu/Classes/xara%20stuff/Models-cells-fluorescence/Basic%20Cyometry/spectral%20overlap3.xar</vt:lpstr>
      <vt:lpstr>file:///Users/wombat/OneDrive%20-%20purdue.edu/Classes/Xara%20stuff/bangs%20latex%20course/histogram%20example%204.xar</vt:lpstr>
      <vt:lpstr>file:///Users/wombat/OneDrive%20-%20purdue.edu/Classes/Xara%20stuff/bangs%20latex%20course/histogram%20example%205.xar</vt:lpstr>
      <vt:lpstr>file:///Users/wombat/OneDrive%20-%20purdue.edu/Classes/Xara%20stuff/bangs%20latex%20course/histogram%20example%206.xar</vt:lpstr>
      <vt:lpstr>file:///Users/wombat/OneDrive%20-%20purdue.edu/Classes/Xara%20stuff/bangs%20latex%20course/histogram%20example%207.xar</vt:lpstr>
      <vt:lpstr>file:///Users/wombat/OneDrive%20-%20purdue.edu/Classes/xara%20stuff/Models-cells-fluorescence/Basic%20Cyometry/cell%20cycle.xar</vt:lpstr>
      <vt:lpstr>Document</vt:lpstr>
      <vt:lpstr>BMS 631: Lecture 4</vt:lpstr>
      <vt:lpstr>Absorption</vt:lpstr>
      <vt:lpstr>Fluorophores have different absorption properties </vt:lpstr>
      <vt:lpstr>Lifetime</vt:lpstr>
      <vt:lpstr>Fluorescence Lifetime</vt:lpstr>
      <vt:lpstr>Fluorescence Lifetimes</vt:lpstr>
      <vt:lpstr>Fluorescence Lifetimes</vt:lpstr>
      <vt:lpstr>Exctinction</vt:lpstr>
      <vt:lpstr>Absorbance</vt:lpstr>
      <vt:lpstr>Parameters</vt:lpstr>
      <vt:lpstr>Fluorescence</vt:lpstr>
      <vt:lpstr>Fluorescence</vt:lpstr>
      <vt:lpstr>PowerPoint Presentation</vt:lpstr>
      <vt:lpstr>Fluorescence</vt:lpstr>
      <vt:lpstr>About excitation</vt:lpstr>
      <vt:lpstr>Fluorescence</vt:lpstr>
      <vt:lpstr>Fluorescence</vt:lpstr>
      <vt:lpstr>PowerPoint Presentation</vt:lpstr>
      <vt:lpstr>PowerPoint Presentation</vt:lpstr>
      <vt:lpstr>Simplified Jablonski Diagram</vt:lpstr>
      <vt:lpstr>Fluorescence</vt:lpstr>
      <vt:lpstr>Fluorescence</vt:lpstr>
      <vt:lpstr>Fluorescence</vt:lpstr>
      <vt:lpstr>Fluorescence Excitation Spectra</vt:lpstr>
      <vt:lpstr>Conclusions</vt:lpstr>
      <vt:lpstr>Relative absorbance of phycobiliproteins</vt:lpstr>
      <vt:lpstr>Allophycocyanin (APC)</vt:lpstr>
      <vt:lpstr>Some Common Laser lines</vt:lpstr>
      <vt:lpstr>Quenching, Bleaching &amp; Saturation</vt:lpstr>
      <vt:lpstr>Photobleaching</vt:lpstr>
      <vt:lpstr>Fluorescence</vt:lpstr>
      <vt:lpstr>Photobleaching example from microscopy</vt:lpstr>
      <vt:lpstr>Excitation Saturation</vt:lpstr>
      <vt:lpstr>Phosphorescence</vt:lpstr>
      <vt:lpstr>Fluorochrome excitation and emission spectra</vt:lpstr>
      <vt:lpstr>Excitation - Emission Peaks</vt:lpstr>
      <vt:lpstr>Excitation Efficiency</vt:lpstr>
      <vt:lpstr>The problem of spectral overlap</vt:lpstr>
      <vt:lpstr>PowerPoint Presentation</vt:lpstr>
      <vt:lpstr>PowerPoint Presentation</vt:lpstr>
      <vt:lpstr>PowerPoint Presentation</vt:lpstr>
      <vt:lpstr>PowerPoint Presentation</vt:lpstr>
      <vt:lpstr>Resonance Energy Transfer</vt:lpstr>
      <vt:lpstr>FRET properties</vt:lpstr>
      <vt:lpstr>Fluorescence Förster Resonance Energy Transfer (FRET) </vt:lpstr>
      <vt:lpstr>Note added of interest</vt:lpstr>
      <vt:lpstr>Raman Scatter</vt:lpstr>
      <vt:lpstr>PowerPoint Presentation</vt:lpstr>
      <vt:lpstr>Probes for Proteins</vt:lpstr>
      <vt:lpstr>Specific Organelle Probes</vt:lpstr>
      <vt:lpstr>Fluorescence Overlap</vt:lpstr>
      <vt:lpstr>Fluorescence Overlap</vt:lpstr>
      <vt:lpstr>Fluorescence Overlap</vt:lpstr>
      <vt:lpstr>Fluorescence</vt:lpstr>
      <vt:lpstr>Mixing fluorochromes</vt:lpstr>
      <vt:lpstr>Mixing fluorochromes</vt:lpstr>
      <vt:lpstr>Mixing fluorochromes</vt:lpstr>
      <vt:lpstr>PowerPoint Presentation</vt:lpstr>
      <vt:lpstr>Change of Excitation</vt:lpstr>
      <vt:lpstr>Tandem conjugates</vt:lpstr>
      <vt:lpstr>APC is exited nicely by 632 nm</vt:lpstr>
      <vt:lpstr>APC and the Tandem</vt:lpstr>
      <vt:lpstr>And now with 3 probes from 632 nm</vt:lpstr>
      <vt:lpstr>And now with 3 probes from 561 nm</vt:lpstr>
      <vt:lpstr>Change Excitation – nothing!</vt:lpstr>
      <vt:lpstr>PE-tandems</vt:lpstr>
      <vt:lpstr>PE Tandems with 561 Excitation – more efficient</vt:lpstr>
      <vt:lpstr>We can learn about dyes and filters by going to several sites to reveal properties</vt:lpstr>
      <vt:lpstr>DNA analysis – using PI</vt:lpstr>
      <vt:lpstr>Quenching, Bleaching &amp; Saturation</vt:lpstr>
      <vt:lpstr>Lecture Summary</vt:lpstr>
    </vt:vector>
  </TitlesOfParts>
  <Company>Purdue University Cytometry Laboratories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BMS 631: Lecture 3</dc:title>
  <dc:creator>J. Paul Robinson</dc:creator>
  <cp:lastModifiedBy>Robinson, Joseph Paul</cp:lastModifiedBy>
  <cp:revision>176</cp:revision>
  <dcterms:created xsi:type="dcterms:W3CDTF">2001-11-19T18:37:12Z</dcterms:created>
  <dcterms:modified xsi:type="dcterms:W3CDTF">2023-01-18T22:17:59Z</dcterms:modified>
</cp:coreProperties>
</file>