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67" r:id="rId6"/>
    <p:sldId id="259" r:id="rId7"/>
    <p:sldId id="260" r:id="rId8"/>
    <p:sldId id="261" r:id="rId9"/>
    <p:sldId id="268" r:id="rId10"/>
    <p:sldId id="269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978"/>
    <p:restoredTop sz="96240"/>
  </p:normalViewPr>
  <p:slideViewPr>
    <p:cSldViewPr snapToGrid="0">
      <p:cViewPr>
        <p:scale>
          <a:sx n="97" d="100"/>
          <a:sy n="97" d="100"/>
        </p:scale>
        <p:origin x="144" y="1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EB71F-AB51-DDCD-1898-1993AEF4F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94FB7D-876F-CC05-A92E-6CB4FCA2F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05B26-E404-5E5D-B779-7B36DEB65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67CBB-B112-22FE-E50C-395A1F848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12FE8-BC03-09C2-E1DD-94C37F3D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660F9-F643-74FD-2FA2-4ABCB16F0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FCC99-29D6-A701-9A09-79EAAFAC6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86E28-0CBA-7360-DC64-A123BDE2D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12A23-4BB8-38A0-5D4D-2E676AB94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17104-0476-D875-4A32-D25396D0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8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20BBC1-95D6-C58F-1775-B42E1EEB4E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D9D745-3B8B-A77A-4422-65D845BCF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2A1D0-395D-799C-CE29-5DD3834A1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77240-26AB-5AF5-52D6-C6604E608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B848B-69E3-EF19-4FF3-9FE3F14A0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1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E9138-8B80-8BFB-99C2-F22B2DF2E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31ECA-05EB-7517-43E4-4B36049EE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4C5D2-E6B1-FEE5-5214-03746075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23716-D6A3-C677-831A-A1E9BAAC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73AC8-D422-E548-E304-66FC5C534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76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80E8E-7CC2-F1A1-BAD2-74153F30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99F9D5-31F6-E4B3-A5D3-2CCE3BE70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4051C-EF3F-7BBB-0C52-BB6525D3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0350A-6619-98A7-F527-61CE467DE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A73C4-E4E7-86A3-F4C4-8A0585414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85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A9AEB-716D-E381-92F5-DA8B4B572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3DC1E-B9A5-534D-C6D6-ED23E65EE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A19D3-6837-9AB4-0CAD-6C6109D38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394CD4-D457-6DE0-32A0-5DB9C2B0D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C5824-B5FE-CEE5-78FE-C46DC6A3A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E23851-5449-C9C2-4A59-AC77A0A3C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1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DFC47-76A2-6A27-C6C6-842112D1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F2985-05D7-A05D-1098-317A62D51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00E51E-F38A-8C50-91C6-FA1C88EBC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14358F-4202-9B47-0B06-8189C9BB6B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E0FE1B-B1AC-E5FD-6CDB-7EDE45825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2BE507-3C2D-493A-4686-AA5261AA6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322985-D7E7-AE61-B759-740B45D80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6A6511-7043-CE10-14FA-E2B59F43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1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EFD12-119B-E632-C22D-4549ABD6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624AD-0E49-4A01-1773-2640054D8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3622D-96C9-BB07-6E59-C8854CED4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04768-593C-B37E-20C8-DEFE3E87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9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95CE25-AF39-EA90-F1E2-13D4230C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AD7A2-63F0-31EF-17D9-BAEB89C66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C77830-CBFF-EC6C-0BCB-B8BA915C8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7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D8F6-E871-7E18-2D02-97F0FDF0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9A153-B136-C532-E515-551E11588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C67E0-E4F7-2005-C2E8-AE10CC3DE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DF47C-53E2-3B60-5CE2-8568FC3BE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73011-07BB-A5F0-A585-7071756D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CBC0F-C81C-7B48-3707-00C86A419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6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C18D2-ADDD-B56D-B34A-65A874355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6F478A-06FB-A4ED-F18A-639CCF35F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061C1-D29A-514B-65DC-50A0C724D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93593F-511C-A39D-0658-B2710E2BD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A23858-992F-9B56-26EF-9CD53C256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4EFD3-1CD0-43A4-0897-D5B496C3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6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1599FE-029C-E97D-C146-A45650835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AB043-F26C-B342-8A97-50DFF2B47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D7F88-D484-7397-BAAF-EB609D6916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10106-07C2-F945-865D-3378C35C6F40}" type="datetimeFigureOut">
              <a:rPr lang="en-US" smtClean="0"/>
              <a:t>9/13/22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4C329-2855-A1D6-14D0-1AC6A93B8A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56F54-3031-D17E-0822-E52F42D9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C5CF9-BA0D-2A43-BA28-D1237982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92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28.ti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8.jp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jpg"/><Relationship Id="rId7" Type="http://schemas.openxmlformats.org/officeDocument/2006/relationships/image" Target="../media/image63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62.jpeg"/><Relationship Id="rId4" Type="http://schemas.openxmlformats.org/officeDocument/2006/relationships/hyperlink" Target="http://www.cyto.purdue.edu/sites/default/files/Obituaries/In-Memoriam.Marv-van-dilla.pdf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jpeg"/><Relationship Id="rId7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hyperlink" Target="https://github.com/gcs6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tif"/><Relationship Id="rId4" Type="http://schemas.openxmlformats.org/officeDocument/2006/relationships/image" Target="../media/image14.t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"/><Relationship Id="rId3" Type="http://schemas.openxmlformats.org/officeDocument/2006/relationships/image" Target="../media/image20.gif"/><Relationship Id="rId7" Type="http://schemas.openxmlformats.org/officeDocument/2006/relationships/image" Target="../media/image24.t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tif"/><Relationship Id="rId5" Type="http://schemas.openxmlformats.org/officeDocument/2006/relationships/image" Target="../media/image22.tif"/><Relationship Id="rId10" Type="http://schemas.openxmlformats.org/officeDocument/2006/relationships/image" Target="../media/image27.jpg"/><Relationship Id="rId4" Type="http://schemas.openxmlformats.org/officeDocument/2006/relationships/image" Target="../media/image21.gif"/><Relationship Id="rId9" Type="http://schemas.openxmlformats.org/officeDocument/2006/relationships/image" Target="../media/image26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tif"/><Relationship Id="rId7" Type="http://schemas.openxmlformats.org/officeDocument/2006/relationships/image" Target="../media/image33.jpg"/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31.tif"/><Relationship Id="rId4" Type="http://schemas.openxmlformats.org/officeDocument/2006/relationships/image" Target="../media/image30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G"/><Relationship Id="rId7" Type="http://schemas.openxmlformats.org/officeDocument/2006/relationships/image" Target="../media/image42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t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38BDC-78D1-2C04-9758-74310ED85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207"/>
            <a:ext cx="9144000" cy="451945"/>
          </a:xfrm>
        </p:spPr>
        <p:txBody>
          <a:bodyPr>
            <a:normAutofit fontScale="90000"/>
          </a:bodyPr>
          <a:lstStyle/>
          <a:p>
            <a:r>
              <a:rPr lang="en-US" dirty="0"/>
              <a:t>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6A70AE-9AB5-9B31-15CA-C50437B8D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7462" y="1121596"/>
            <a:ext cx="9144000" cy="1655762"/>
          </a:xfrm>
        </p:spPr>
        <p:txBody>
          <a:bodyPr>
            <a:noAutofit/>
          </a:bodyPr>
          <a:lstStyle/>
          <a:p>
            <a:pPr lvl="0" algn="l"/>
            <a:r>
              <a:rPr lang="en-US" sz="1800" dirty="0">
                <a:effectLst/>
              </a:rPr>
              <a:t>Howard Shapiro</a:t>
            </a:r>
          </a:p>
          <a:p>
            <a:pPr lvl="0" algn="l"/>
            <a:r>
              <a:rPr lang="en-US" sz="1800" dirty="0">
                <a:effectLst/>
              </a:rPr>
              <a:t>Jim Watson</a:t>
            </a:r>
          </a:p>
          <a:p>
            <a:pPr lvl="0" algn="l"/>
            <a:r>
              <a:rPr lang="en-US" sz="1800" dirty="0">
                <a:effectLst/>
              </a:rPr>
              <a:t>Noel Warner</a:t>
            </a:r>
          </a:p>
          <a:p>
            <a:pPr lvl="0" algn="l"/>
            <a:r>
              <a:rPr lang="en-US" sz="1800" dirty="0">
                <a:effectLst/>
              </a:rPr>
              <a:t>Mike Ormerod</a:t>
            </a:r>
          </a:p>
          <a:p>
            <a:pPr lvl="0" algn="l"/>
            <a:r>
              <a:rPr lang="en-US" sz="1800" dirty="0">
                <a:effectLst/>
              </a:rPr>
              <a:t>Zbigniew Darzynkiewicz</a:t>
            </a:r>
          </a:p>
          <a:p>
            <a:pPr lvl="0" algn="l"/>
            <a:r>
              <a:rPr lang="en-US" sz="1800" dirty="0">
                <a:effectLst/>
              </a:rPr>
              <a:t>Mort Mendelsohn </a:t>
            </a:r>
          </a:p>
          <a:p>
            <a:pPr lvl="0" algn="l"/>
            <a:r>
              <a:rPr lang="en-US" sz="1800" dirty="0">
                <a:effectLst/>
              </a:rPr>
              <a:t>Marv van </a:t>
            </a:r>
            <a:r>
              <a:rPr lang="en-US" sz="1800" dirty="0" err="1">
                <a:effectLst/>
              </a:rPr>
              <a:t>Dilla</a:t>
            </a:r>
            <a:endParaRPr lang="en-US" sz="1800" dirty="0">
              <a:effectLst/>
            </a:endParaRPr>
          </a:p>
          <a:p>
            <a:pPr lvl="0" algn="l"/>
            <a:r>
              <a:rPr lang="en-US" sz="1800" dirty="0">
                <a:effectLst/>
              </a:rPr>
              <a:t>Gary </a:t>
            </a:r>
            <a:r>
              <a:rPr lang="en-US" sz="1800" dirty="0" err="1">
                <a:effectLst/>
              </a:rPr>
              <a:t>Slazman</a:t>
            </a:r>
            <a:endParaRPr lang="en-US" sz="1800" dirty="0">
              <a:effectLst/>
            </a:endParaRPr>
          </a:p>
          <a:p>
            <a:pPr lvl="0" algn="l"/>
            <a:r>
              <a:rPr lang="en-US" sz="1800" dirty="0">
                <a:effectLst/>
              </a:rPr>
              <a:t>Bob Leif</a:t>
            </a:r>
          </a:p>
          <a:p>
            <a:pPr algn="l"/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14D78A-7154-33E2-8AA3-728D07543AFE}"/>
              </a:ext>
            </a:extLst>
          </p:cNvPr>
          <p:cNvSpPr txBox="1"/>
          <p:nvPr/>
        </p:nvSpPr>
        <p:spPr>
          <a:xfrm>
            <a:off x="199697" y="6463127"/>
            <a:ext cx="22252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Filename: departed </a:t>
            </a:r>
            <a:r>
              <a:rPr lang="en-US" sz="1100" dirty="0" err="1">
                <a:solidFill>
                  <a:srgbClr val="FF0000"/>
                </a:solidFill>
              </a:rPr>
              <a:t>colleagues.pptx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EF4057-716A-BE87-60C7-17CA7B38B069}"/>
              </a:ext>
            </a:extLst>
          </p:cNvPr>
          <p:cNvSpPr txBox="1"/>
          <p:nvPr/>
        </p:nvSpPr>
        <p:spPr>
          <a:xfrm>
            <a:off x="5549462" y="6488668"/>
            <a:ext cx="2879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Prepared by J. Paul Robinson</a:t>
            </a:r>
          </a:p>
        </p:txBody>
      </p:sp>
    </p:spTree>
    <p:extLst>
      <p:ext uri="{BB962C8B-B14F-4D97-AF65-F5344CB8AC3E}">
        <p14:creationId xmlns:p14="http://schemas.microsoft.com/office/powerpoint/2010/main" val="1905839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E2152-5580-D526-3C23-48AA05115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10B5AB-120E-5EEF-32C9-4C363C048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07" y="490330"/>
            <a:ext cx="2873660" cy="326003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EAFA7F-2FE0-ED9F-F05C-FBA100D39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067" y="365125"/>
            <a:ext cx="2808100" cy="33852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C8CBD3-DAD3-1AEE-6CF5-FAD7028AC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0657" y="225287"/>
            <a:ext cx="4821590" cy="32037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9E4EA7-13E9-99EE-431C-4B7412171315}"/>
              </a:ext>
            </a:extLst>
          </p:cNvPr>
          <p:cNvSpPr txBox="1"/>
          <p:nvPr/>
        </p:nvSpPr>
        <p:spPr>
          <a:xfrm>
            <a:off x="7464722" y="3685832"/>
            <a:ext cx="388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volumes of Methods in Cell Biology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8476F2-0FF2-0D12-4557-940BB4F5EF80}"/>
              </a:ext>
            </a:extLst>
          </p:cNvPr>
          <p:cNvSpPr txBox="1"/>
          <p:nvPr/>
        </p:nvSpPr>
        <p:spPr>
          <a:xfrm>
            <a:off x="3737113" y="3975652"/>
            <a:ext cx="148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Science Cover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EA25BF-4BED-B79A-D9F4-68E50F248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407" y="4055164"/>
            <a:ext cx="2933148" cy="21998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9ED2438-A083-B98D-656F-BA568261227B}"/>
              </a:ext>
            </a:extLst>
          </p:cNvPr>
          <p:cNvSpPr txBox="1"/>
          <p:nvPr/>
        </p:nvSpPr>
        <p:spPr>
          <a:xfrm>
            <a:off x="543339" y="6387548"/>
            <a:ext cx="220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my Kitchen in 1997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532144-CC7E-9A3B-0372-A0513A720B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0292" y="4156833"/>
            <a:ext cx="2560365" cy="17069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731073-0031-9D5B-E58C-D4258365FA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5335" y="4156833"/>
            <a:ext cx="1409803" cy="20947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F432B0-74CF-4491-52B6-E24A93D0DBCD}"/>
              </a:ext>
            </a:extLst>
          </p:cNvPr>
          <p:cNvSpPr txBox="1"/>
          <p:nvPr/>
        </p:nvSpPr>
        <p:spPr>
          <a:xfrm>
            <a:off x="4502596" y="6251540"/>
            <a:ext cx="4132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ZD always enjoying himself at conferences</a:t>
            </a:r>
          </a:p>
        </p:txBody>
      </p:sp>
    </p:spTree>
    <p:extLst>
      <p:ext uri="{BB962C8B-B14F-4D97-AF65-F5344CB8AC3E}">
        <p14:creationId xmlns:p14="http://schemas.microsoft.com/office/powerpoint/2010/main" val="178644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5D81E-388E-22F4-1F85-46998F832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008243" cy="503583"/>
          </a:xfrm>
        </p:spPr>
        <p:txBody>
          <a:bodyPr>
            <a:noAutofit/>
          </a:bodyPr>
          <a:lstStyle/>
          <a:p>
            <a:r>
              <a:rPr lang="en-US" sz="2800" dirty="0"/>
              <a:t>Mort Mendelsohn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3EBB7-F92F-0470-1CF8-C92492375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CC284A-0D9D-E8BF-8CE4-364BE026E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216" y="834887"/>
            <a:ext cx="6836584" cy="549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9A013D3-FF1C-CE29-F731-769FCA175ED4}"/>
              </a:ext>
            </a:extLst>
          </p:cNvPr>
          <p:cNvCxnSpPr/>
          <p:nvPr/>
        </p:nvCxnSpPr>
        <p:spPr>
          <a:xfrm>
            <a:off x="6997148" y="503583"/>
            <a:ext cx="0" cy="19215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78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A082-C01C-99F2-AB00-7083EC769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36" y="-3238"/>
            <a:ext cx="2845904" cy="46612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Marv van </a:t>
            </a:r>
            <a:r>
              <a:rPr lang="en-US" sz="3600" dirty="0" err="1"/>
              <a:t>Dilla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062630-547C-38D0-D213-E190643A2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025" y="0"/>
            <a:ext cx="3896139" cy="29221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A30165-D5AD-B017-76F7-E18CC19D8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478" y="209945"/>
            <a:ext cx="1524000" cy="1981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58A36E-BA82-AB57-B96B-59F2B6F12238}"/>
              </a:ext>
            </a:extLst>
          </p:cNvPr>
          <p:cNvSpPr txBox="1"/>
          <p:nvPr/>
        </p:nvSpPr>
        <p:spPr>
          <a:xfrm>
            <a:off x="9236765" y="3022371"/>
            <a:ext cx="2872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Marv van </a:t>
            </a:r>
            <a:r>
              <a:rPr lang="en-US" sz="1200" dirty="0" err="1"/>
              <a:t>Dilla</a:t>
            </a:r>
            <a:r>
              <a:rPr lang="en-US" sz="1200" dirty="0"/>
              <a:t> (center), his daughter (left) and J. Paul Robinson</a:t>
            </a:r>
          </a:p>
          <a:p>
            <a:r>
              <a:rPr lang="en-US" sz="1200" dirty="0"/>
              <a:t>at the 2006 CYTO meeting in Quebec. They are standing in front of the</a:t>
            </a:r>
          </a:p>
          <a:p>
            <a:r>
              <a:rPr lang="en-US" sz="1200" dirty="0"/>
              <a:t>only surviving copy of Mack Fulwyler’s 1965 cell sorter. This unit was built in 1966</a:t>
            </a:r>
          </a:p>
          <a:p>
            <a:r>
              <a:rPr lang="en-US" sz="1200" dirty="0"/>
              <a:t>and shipped to Brown university where it stayed until ”rescued” in 2005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95E3-EE88-B02A-CAD2-B60B87C41618}"/>
              </a:ext>
            </a:extLst>
          </p:cNvPr>
          <p:cNvSpPr txBox="1"/>
          <p:nvPr/>
        </p:nvSpPr>
        <p:spPr>
          <a:xfrm>
            <a:off x="5693247" y="2294165"/>
            <a:ext cx="1687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younger Marv</a:t>
            </a:r>
          </a:p>
        </p:txBody>
      </p:sp>
      <p:pic>
        <p:nvPicPr>
          <p:cNvPr id="1026" name="Picture 2" descr="In Memoriam: Marvin A. Van Dilla 1919-2019">
            <a:hlinkClick r:id="rId4"/>
            <a:extLst>
              <a:ext uri="{FF2B5EF4-FFF2-40B4-BE49-F238E27FC236}">
                <a16:creationId xmlns:a16="http://schemas.microsoft.com/office/drawing/2014/main" id="{35CF19AC-200D-97F5-0F2C-920CC3460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961" y="89200"/>
            <a:ext cx="2183296" cy="221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610FE58-182C-6885-710C-D2ACF49A5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69" y="494660"/>
            <a:ext cx="3647661" cy="293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1069B1-783D-40CF-F68C-122E3F5471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91" y="3477881"/>
            <a:ext cx="4149806" cy="33230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A70AD8-7401-E553-6353-50E3A58BCF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6326" y="2899122"/>
            <a:ext cx="4178327" cy="395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6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86723-27CA-F337-5F97-CCCAA190E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Gary Salzman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58E3606-7C1A-C99C-3906-5C8A508B1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247" y="3808688"/>
            <a:ext cx="4065749" cy="3049312"/>
          </a:xfrm>
        </p:spPr>
      </p:pic>
      <p:pic>
        <p:nvPicPr>
          <p:cNvPr id="3074" name="Picture 2" descr="Photo">
            <a:extLst>
              <a:ext uri="{FF2B5EF4-FFF2-40B4-BE49-F238E27FC236}">
                <a16:creationId xmlns:a16="http://schemas.microsoft.com/office/drawing/2014/main" id="{1BEBA9FA-CD2A-FF9A-DCC5-1DB979868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0" y="979791"/>
            <a:ext cx="2237408" cy="223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62306E-2857-E536-5086-B6C14802A5A5}"/>
              </a:ext>
            </a:extLst>
          </p:cNvPr>
          <p:cNvSpPr txBox="1"/>
          <p:nvPr/>
        </p:nvSpPr>
        <p:spPr>
          <a:xfrm>
            <a:off x="5724939" y="381575"/>
            <a:ext cx="3658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Gary Clyde Salzman</a:t>
            </a:r>
          </a:p>
          <a:p>
            <a:r>
              <a:rPr lang="en-US" b="1" dirty="0"/>
              <a:t>May 25th, 1942 - February 7th, 2020</a:t>
            </a:r>
          </a:p>
        </p:txBody>
      </p:sp>
      <p:pic>
        <p:nvPicPr>
          <p:cNvPr id="3076" name="Picture 4" descr="gcs65 (Gary Salzman) · GitHub">
            <a:hlinkClick r:id="rId4"/>
            <a:extLst>
              <a:ext uri="{FF2B5EF4-FFF2-40B4-BE49-F238E27FC236}">
                <a16:creationId xmlns:a16="http://schemas.microsoft.com/office/drawing/2014/main" id="{C72BBDA2-4B39-C65D-5DB0-3FA20CCC6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363" y="7476"/>
            <a:ext cx="1944630" cy="194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617906-0338-7966-75DF-B4867F758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7195" y="1129247"/>
            <a:ext cx="7759700" cy="1384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8CEA65-9A1F-1216-C707-166040E6F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3128" y="2862940"/>
            <a:ext cx="2574787" cy="24704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6EA66F-CA46-EBF2-66B8-BABCB7DDD2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9917" y="2614888"/>
            <a:ext cx="4873211" cy="317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79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F879-D36D-C345-D681-E0DED186B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78378"/>
            <a:ext cx="3004930" cy="403501"/>
          </a:xfrm>
        </p:spPr>
        <p:txBody>
          <a:bodyPr>
            <a:normAutofit fontScale="90000"/>
          </a:bodyPr>
          <a:lstStyle/>
          <a:p>
            <a:r>
              <a:rPr lang="en-US" dirty="0"/>
              <a:t>Bob Leif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1C40E4-DE32-5A2A-493D-D7F8D08B2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1" y="496655"/>
            <a:ext cx="3751209" cy="19060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A8F90D-6A5B-39D0-D0F4-C3EFDCDD5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9474" y="0"/>
            <a:ext cx="3512525" cy="26379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C6837A-6167-BE77-18B3-F65CD2207AF9}"/>
              </a:ext>
            </a:extLst>
          </p:cNvPr>
          <p:cNvSpPr txBox="1"/>
          <p:nvPr/>
        </p:nvSpPr>
        <p:spPr>
          <a:xfrm>
            <a:off x="8531308" y="2827414"/>
            <a:ext cx="3465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Bob Leif at an ISAC meeting (2002 San Diego)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40FFEB-21E3-E1F0-C53E-826AFFAC7DF6}"/>
              </a:ext>
            </a:extLst>
          </p:cNvPr>
          <p:cNvSpPr txBox="1"/>
          <p:nvPr/>
        </p:nvSpPr>
        <p:spPr>
          <a:xfrm>
            <a:off x="194807" y="2677035"/>
            <a:ext cx="43114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Bob Leif *~1980 – working at Coulter Corporation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FE20DE-D65C-95D4-1AE4-93E3CAF46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069" y="148883"/>
            <a:ext cx="4440466" cy="249912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7BE579-B1B9-6773-BDD7-644D38921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356700"/>
            <a:ext cx="5347220" cy="33924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E0D692-3364-43C4-7B30-E334CD6CD39D}"/>
              </a:ext>
            </a:extLst>
          </p:cNvPr>
          <p:cNvSpPr txBox="1"/>
          <p:nvPr/>
        </p:nvSpPr>
        <p:spPr>
          <a:xfrm>
            <a:off x="6823403" y="4507147"/>
            <a:ext cx="51399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paper was a major development by Bob Leif </a:t>
            </a:r>
          </a:p>
          <a:p>
            <a:r>
              <a:rPr lang="en-US" dirty="0"/>
              <a:t>It resulted in key technology incorporated into every </a:t>
            </a:r>
          </a:p>
          <a:p>
            <a:r>
              <a:rPr lang="en-US" dirty="0"/>
              <a:t>hematology analyzer to this day</a:t>
            </a:r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C83BA33E-33B5-9FB5-5DCA-76775A78FBF7}"/>
              </a:ext>
            </a:extLst>
          </p:cNvPr>
          <p:cNvSpPr/>
          <p:nvPr/>
        </p:nvSpPr>
        <p:spPr>
          <a:xfrm rot="5400000">
            <a:off x="5850834" y="4306149"/>
            <a:ext cx="490330" cy="8923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97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5421-C7BE-A0E5-F2DE-B4AE18B0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5927"/>
            <a:ext cx="5711687" cy="838281"/>
          </a:xfrm>
        </p:spPr>
        <p:txBody>
          <a:bodyPr/>
          <a:lstStyle/>
          <a:p>
            <a:r>
              <a:rPr lang="en-US" dirty="0"/>
              <a:t>Howard Shapiro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36012F-3087-9F2C-DB16-C3D685A38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1" y="887274"/>
            <a:ext cx="2469874" cy="32931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17FA34-04CB-8D78-AFDD-A31DC1A601F1}"/>
              </a:ext>
            </a:extLst>
          </p:cNvPr>
          <p:cNvSpPr txBox="1"/>
          <p:nvPr/>
        </p:nvSpPr>
        <p:spPr>
          <a:xfrm>
            <a:off x="102561" y="4180439"/>
            <a:ext cx="248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Howard Reading his own book!! and in Xiamen China In 2019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84A308-0F18-E1CE-9FAF-5970FD1CF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556" y="44714"/>
            <a:ext cx="3061609" cy="20574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9E0BB3-A435-F451-B4B3-6AEB5398D8E4}"/>
              </a:ext>
            </a:extLst>
          </p:cNvPr>
          <p:cNvSpPr txBox="1"/>
          <p:nvPr/>
        </p:nvSpPr>
        <p:spPr>
          <a:xfrm>
            <a:off x="5481110" y="2065473"/>
            <a:ext cx="2622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Howard about 1980 forgot where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3447C9-CEB2-2146-7868-13037C922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145" y="887274"/>
            <a:ext cx="2743201" cy="20574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2603E2-B3AC-E071-ADAC-15B418A18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234049" y="3277561"/>
            <a:ext cx="2663088" cy="19973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BB77D0-A8E6-2105-D64F-87298A21559B}"/>
              </a:ext>
            </a:extLst>
          </p:cNvPr>
          <p:cNvSpPr txBox="1"/>
          <p:nvPr/>
        </p:nvSpPr>
        <p:spPr>
          <a:xfrm>
            <a:off x="2566935" y="5601394"/>
            <a:ext cx="2150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Howard and his wife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137F87-0125-1A3A-4310-4C4833D038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4564251" y="2944673"/>
            <a:ext cx="2862470" cy="21468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7222D88-0143-04C9-3D23-07D5F23A3998}"/>
              </a:ext>
            </a:extLst>
          </p:cNvPr>
          <p:cNvSpPr txBox="1"/>
          <p:nvPr/>
        </p:nvSpPr>
        <p:spPr>
          <a:xfrm>
            <a:off x="4805433" y="5091526"/>
            <a:ext cx="2478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Me assisting Howard at a talk – I was the slide manager!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88A776-9375-8DBB-07DB-420439812A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8375" y="49815"/>
            <a:ext cx="2277135" cy="170785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9E526E-57EE-C7D9-049B-CD5B07080B1D}"/>
              </a:ext>
            </a:extLst>
          </p:cNvPr>
          <p:cNvSpPr txBox="1"/>
          <p:nvPr/>
        </p:nvSpPr>
        <p:spPr>
          <a:xfrm>
            <a:off x="8555309" y="2132664"/>
            <a:ext cx="3357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Howard with Andrea Cossarizza at ISAC XX1</a:t>
            </a:r>
          </a:p>
          <a:p>
            <a:r>
              <a:rPr lang="en-US" sz="1200" dirty="0"/>
              <a:t>San Diego 2002 – Howard at the San Diego </a:t>
            </a:r>
            <a:r>
              <a:rPr lang="en-US" sz="1200" dirty="0" err="1"/>
              <a:t>Musem</a:t>
            </a:r>
            <a:endParaRPr lang="en-US" sz="12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853CE07-B704-B0A9-F8C3-446C9C6420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3061" y="-21695"/>
            <a:ext cx="1709210" cy="219021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645775A-DC3F-E288-2013-4F53EF02C4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81456" y="2668460"/>
            <a:ext cx="2783235" cy="20874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DC53722-777A-4878-137B-237988105929}"/>
              </a:ext>
            </a:extLst>
          </p:cNvPr>
          <p:cNvSpPr txBox="1"/>
          <p:nvPr/>
        </p:nvSpPr>
        <p:spPr>
          <a:xfrm>
            <a:off x="7481456" y="4748688"/>
            <a:ext cx="44559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Howard singing in my Kitchen in 1997!! He is with two other greats –Dr. James Pawley (confocal fame) and </a:t>
            </a:r>
            <a:r>
              <a:rPr lang="en-US" sz="1100" dirty="0" err="1"/>
              <a:t>Zgigniew</a:t>
            </a:r>
            <a:r>
              <a:rPr lang="en-US" sz="1100" dirty="0"/>
              <a:t> Darzynkiewicz.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A85BF9C-0317-1667-BF4B-77A8D0588F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95686" y="2668460"/>
            <a:ext cx="1661730" cy="21093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8616877-C383-494D-9446-4A896B2373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5215" y="5164328"/>
            <a:ext cx="2150395" cy="161279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575AC2F-2B7B-07F7-2FD3-825BD8EAB6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561" y="4642104"/>
            <a:ext cx="1188655" cy="176647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17469C5-B9A7-28BF-A4F5-660E0978993E}"/>
              </a:ext>
            </a:extLst>
          </p:cNvPr>
          <p:cNvSpPr txBox="1"/>
          <p:nvPr/>
        </p:nvSpPr>
        <p:spPr>
          <a:xfrm>
            <a:off x="187" y="6467826"/>
            <a:ext cx="29290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 very young Howard – maybe about late 1970s</a:t>
            </a:r>
          </a:p>
        </p:txBody>
      </p:sp>
    </p:spTree>
    <p:extLst>
      <p:ext uri="{BB962C8B-B14F-4D97-AF65-F5344CB8AC3E}">
        <p14:creationId xmlns:p14="http://schemas.microsoft.com/office/powerpoint/2010/main" val="3318105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DF9AA4-79BF-AFA6-D9CE-3C83EB8B5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470" y="232948"/>
            <a:ext cx="3842853" cy="262952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0FA5FB-F4D0-0213-A2B7-9BF577CCC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689" y="232948"/>
            <a:ext cx="3506028" cy="26295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03F0DA-F7D6-367E-0452-82424C1D93BD}"/>
              </a:ext>
            </a:extLst>
          </p:cNvPr>
          <p:cNvSpPr txBox="1"/>
          <p:nvPr/>
        </p:nvSpPr>
        <p:spPr>
          <a:xfrm>
            <a:off x="95229" y="2876585"/>
            <a:ext cx="3168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Howard in his home basement workshop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0B3C2-D1B0-5BCE-E639-F8639DBF82F9}"/>
              </a:ext>
            </a:extLst>
          </p:cNvPr>
          <p:cNvSpPr txBox="1"/>
          <p:nvPr/>
        </p:nvSpPr>
        <p:spPr>
          <a:xfrm>
            <a:off x="4187689" y="2899776"/>
            <a:ext cx="19059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Howard in his home lab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9BD7EE-546A-C736-135C-8C425367C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700" y="232948"/>
            <a:ext cx="3722892" cy="266682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E4D9D2-4C5C-6856-C3F9-9F05F80E81D7}"/>
              </a:ext>
            </a:extLst>
          </p:cNvPr>
          <p:cNvSpPr txBox="1"/>
          <p:nvPr/>
        </p:nvSpPr>
        <p:spPr>
          <a:xfrm>
            <a:off x="7708134" y="2807874"/>
            <a:ext cx="43886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Howard singing at ISAC meeting in 1986 in Cambridge, UK</a:t>
            </a:r>
          </a:p>
          <a:p>
            <a:r>
              <a:rPr lang="en-US" sz="1400" dirty="0"/>
              <a:t>Jim is talking to Milstein at High table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5D164C3-8619-37D7-8C2B-10998FAB7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470" y="3335464"/>
            <a:ext cx="3354207" cy="24027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A8EA044-373F-3521-87C6-E85D1779238E}"/>
              </a:ext>
            </a:extLst>
          </p:cNvPr>
          <p:cNvSpPr txBox="1"/>
          <p:nvPr/>
        </p:nvSpPr>
        <p:spPr>
          <a:xfrm>
            <a:off x="186470" y="5889293"/>
            <a:ext cx="4614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Howard singing at ISAC meeting in 1986 in Cambridge, UK</a:t>
            </a:r>
          </a:p>
          <a:p>
            <a:r>
              <a:rPr lang="en-US" sz="1400" dirty="0"/>
              <a:t>with Nobel prize winner for MAB César Milstein (hand in air)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99748C2-5AD8-511F-5F18-1977D1C2F3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2842" y="3650448"/>
            <a:ext cx="1943967" cy="26295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6862F60-2619-0256-C3EA-4F3DD0377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328" y="3429000"/>
            <a:ext cx="2261321" cy="122757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4CB0DB7-3655-9438-3D5B-E3AA4C773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1146" y="3522538"/>
            <a:ext cx="1972817" cy="288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36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17E74-2EE8-9C68-2A77-1AD9C4894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10" y="-67675"/>
            <a:ext cx="10515600" cy="1325563"/>
          </a:xfrm>
        </p:spPr>
        <p:txBody>
          <a:bodyPr/>
          <a:lstStyle/>
          <a:p>
            <a:r>
              <a:rPr lang="en-US" dirty="0"/>
              <a:t>Jim Watson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ED49B0-1ECF-C60B-10B6-0BF349FC7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960437"/>
            <a:ext cx="3130550" cy="228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CDE517-560F-9936-D809-3A052D75142A}"/>
              </a:ext>
            </a:extLst>
          </p:cNvPr>
          <p:cNvSpPr txBox="1"/>
          <p:nvPr/>
        </p:nvSpPr>
        <p:spPr>
          <a:xfrm>
            <a:off x="-145774" y="3472417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/>
              <a:t>jim</a:t>
            </a:r>
            <a:r>
              <a:rPr lang="en-US" sz="1100" dirty="0"/>
              <a:t> </a:t>
            </a:r>
            <a:r>
              <a:rPr lang="en-US" sz="1100" dirty="0" err="1"/>
              <a:t>watson</a:t>
            </a:r>
            <a:r>
              <a:rPr lang="en-US" sz="1100" dirty="0"/>
              <a:t> and Lord Winston at </a:t>
            </a:r>
            <a:r>
              <a:rPr lang="en-US" sz="1100" dirty="0" err="1"/>
              <a:t>isac</a:t>
            </a:r>
            <a:r>
              <a:rPr lang="en-US" sz="1100" dirty="0"/>
              <a:t> 2002 in San </a:t>
            </a:r>
            <a:r>
              <a:rPr lang="en-US" sz="1100" dirty="0" err="1"/>
              <a:t>diego</a:t>
            </a:r>
            <a:r>
              <a:rPr lang="en-US" sz="1100" dirty="0"/>
              <a:t>..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13EB27-8A3A-9325-C50B-49488DE1F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966" y="176738"/>
            <a:ext cx="2117034" cy="3069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CAD3C8-C9BE-2F17-DFD8-C614564E84CD}"/>
              </a:ext>
            </a:extLst>
          </p:cNvPr>
          <p:cNvSpPr txBox="1"/>
          <p:nvPr/>
        </p:nvSpPr>
        <p:spPr>
          <a:xfrm>
            <a:off x="3790122" y="3349954"/>
            <a:ext cx="38696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/>
              <a:t>jim</a:t>
            </a:r>
            <a:r>
              <a:rPr lang="en-US" sz="1100" dirty="0"/>
              <a:t> </a:t>
            </a:r>
            <a:r>
              <a:rPr lang="en-US" sz="1100" dirty="0" err="1"/>
              <a:t>watson</a:t>
            </a:r>
            <a:r>
              <a:rPr lang="en-US" sz="1100" dirty="0"/>
              <a:t> demonstrating “flow data Crunching” and management of port wine  in Porto, 1995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78699B-7009-FAEC-940E-12B27D2F0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073" y="172877"/>
            <a:ext cx="2021509" cy="30599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962E01-E5BF-DD75-9228-79AB7CDB6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65" y="3856490"/>
            <a:ext cx="2940811" cy="204107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91145B-5CC1-ACF7-202A-A715182E84E5}"/>
              </a:ext>
            </a:extLst>
          </p:cNvPr>
          <p:cNvSpPr txBox="1"/>
          <p:nvPr/>
        </p:nvSpPr>
        <p:spPr>
          <a:xfrm>
            <a:off x="92766" y="6045949"/>
            <a:ext cx="9236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Jim and Andrea Watson at the Australian flow meeting in 2000 dancing at same meeting and with Howard Shapiro and with his cork (keep the flies away typical Australian hat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A9509CC-FF73-9132-DDA5-4D7E6537A0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3576" y="3856490"/>
            <a:ext cx="1498668" cy="203179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068F5E-8710-7FCA-FA9B-95B504CAFC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981" y="211689"/>
            <a:ext cx="3144586" cy="231947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CEB9E5B-9A8C-7DC8-C7EE-F93C16F935D3}"/>
              </a:ext>
            </a:extLst>
          </p:cNvPr>
          <p:cNvSpPr txBox="1"/>
          <p:nvPr/>
        </p:nvSpPr>
        <p:spPr>
          <a:xfrm>
            <a:off x="8275982" y="2570210"/>
            <a:ext cx="29883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At a brewery in Portugal – during a cytometry meeting with Dr. Hans Tanka and JW</a:t>
            </a:r>
          </a:p>
          <a:p>
            <a:endParaRPr lang="en-US" sz="11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FE1D4EC-EA6F-17CA-FDC8-790F19A5BB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7731" y="3853513"/>
            <a:ext cx="2940811" cy="21691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1999248-D198-1792-77FC-3658FC71E0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2716" y="3830247"/>
            <a:ext cx="2054384" cy="15153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10683C9-86B0-AF74-9718-00C1469E34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86206" y="3025679"/>
            <a:ext cx="2145514" cy="160913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84A5FCD-7D38-C149-AF24-85BE2694D310}"/>
              </a:ext>
            </a:extLst>
          </p:cNvPr>
          <p:cNvSpPr txBox="1"/>
          <p:nvPr/>
        </p:nvSpPr>
        <p:spPr>
          <a:xfrm>
            <a:off x="9549112" y="4634815"/>
            <a:ext cx="2496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Selfie – JW and JPR 2014</a:t>
            </a:r>
          </a:p>
        </p:txBody>
      </p:sp>
    </p:spTree>
    <p:extLst>
      <p:ext uri="{BB962C8B-B14F-4D97-AF65-F5344CB8AC3E}">
        <p14:creationId xmlns:p14="http://schemas.microsoft.com/office/powerpoint/2010/main" val="404736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C811B-A95B-240F-0150-4F073C52D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170" y="-191466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170A0B-6E0E-5D6E-400C-C21FE5DF9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7" y="12973"/>
            <a:ext cx="1974969" cy="2934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A4FF09-FCD2-13A1-9348-3B9816F851D7}"/>
              </a:ext>
            </a:extLst>
          </p:cNvPr>
          <p:cNvSpPr txBox="1"/>
          <p:nvPr/>
        </p:nvSpPr>
        <p:spPr>
          <a:xfrm>
            <a:off x="201289" y="2908046"/>
            <a:ext cx="415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 Musketeers at GLIFFCA in Detroit in 1992</a:t>
            </a:r>
          </a:p>
          <a:p>
            <a:r>
              <a:rPr lang="en-US" sz="1200" dirty="0"/>
              <a:t>JPR, Darzynkiewicz and JW all in the Hawaii 50 party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90C554-61D2-D395-4A55-BD8E65275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380" y="0"/>
            <a:ext cx="1986147" cy="29474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E93149-B170-45EB-A5D9-91E580230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844" y="0"/>
            <a:ext cx="3419095" cy="23531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E9F998-8ED6-E0D5-DBEA-3B24FA88495A}"/>
              </a:ext>
            </a:extLst>
          </p:cNvPr>
          <p:cNvSpPr txBox="1"/>
          <p:nvPr/>
        </p:nvSpPr>
        <p:spPr>
          <a:xfrm>
            <a:off x="5575456" y="2413851"/>
            <a:ext cx="87066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Andreas Cossarizza and Jim Watson preparing “slides” back </a:t>
            </a:r>
          </a:p>
          <a:p>
            <a:r>
              <a:rPr lang="en-US" sz="1100" dirty="0"/>
              <a:t>at Rimini ISAC Meeting in 1996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CD164E-2F8D-217B-3465-639E09C682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4788" y="1"/>
            <a:ext cx="2680854" cy="3429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8319B2D-6A5E-42CE-2476-537A1E438337}"/>
              </a:ext>
            </a:extLst>
          </p:cNvPr>
          <p:cNvSpPr txBox="1"/>
          <p:nvPr/>
        </p:nvSpPr>
        <p:spPr>
          <a:xfrm>
            <a:off x="9071081" y="3489662"/>
            <a:ext cx="24696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JW at Cambridge meeting 1986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1F4916-7948-ADD3-1702-24BE540D76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6470" y="2979864"/>
            <a:ext cx="3617972" cy="241198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D871D26-1AF2-2E3D-D3A4-7840021E8109}"/>
              </a:ext>
            </a:extLst>
          </p:cNvPr>
          <p:cNvSpPr txBox="1"/>
          <p:nvPr/>
        </p:nvSpPr>
        <p:spPr>
          <a:xfrm>
            <a:off x="3621574" y="5424296"/>
            <a:ext cx="3958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Jim Watson, Vince </a:t>
            </a:r>
            <a:r>
              <a:rPr lang="en-US" sz="1200" dirty="0" err="1"/>
              <a:t>Shankey</a:t>
            </a:r>
            <a:r>
              <a:rPr lang="en-US" sz="1200" dirty="0"/>
              <a:t> and Zbigniew </a:t>
            </a:r>
            <a:r>
              <a:rPr lang="en-US" sz="1200" dirty="0" err="1"/>
              <a:t>Darzynkiewich</a:t>
            </a:r>
            <a:r>
              <a:rPr lang="en-US" sz="1200" dirty="0"/>
              <a:t> doing the chicken song in 1994 in</a:t>
            </a:r>
          </a:p>
          <a:p>
            <a:r>
              <a:rPr lang="en-US" sz="1200" dirty="0"/>
              <a:t>Porto, Portugal at the </a:t>
            </a:r>
            <a:r>
              <a:rPr lang="en-US" sz="1200" dirty="0" err="1"/>
              <a:t>Sandeman</a:t>
            </a:r>
            <a:r>
              <a:rPr lang="en-US" sz="1200" dirty="0"/>
              <a:t> Port wine cellar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0C1B63D-1AFA-9E08-54B3-4F913DF717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289" y="3455073"/>
            <a:ext cx="3121347" cy="23410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0E910D2-6091-D247-1FDF-DEC0241E4569}"/>
              </a:ext>
            </a:extLst>
          </p:cNvPr>
          <p:cNvSpPr txBox="1"/>
          <p:nvPr/>
        </p:nvSpPr>
        <p:spPr>
          <a:xfrm>
            <a:off x="42657" y="5867986"/>
            <a:ext cx="2948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JW at a meeting in Cambridge in 2014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467999-4F53-694C-0AD9-874C6B49C7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0211" y="3824958"/>
            <a:ext cx="3121347" cy="235080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4154599-35CE-2385-9C40-BE47F3CA3A84}"/>
              </a:ext>
            </a:extLst>
          </p:cNvPr>
          <p:cNvSpPr txBox="1"/>
          <p:nvPr/>
        </p:nvSpPr>
        <p:spPr>
          <a:xfrm>
            <a:off x="7686260" y="6205983"/>
            <a:ext cx="4505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Alan Wagoner (cyanine dyes), Maria Pallavicini (</a:t>
            </a:r>
            <a:r>
              <a:rPr lang="en-US" sz="1200" dirty="0" err="1"/>
              <a:t>isac</a:t>
            </a:r>
            <a:r>
              <a:rPr lang="en-US" sz="1200" dirty="0"/>
              <a:t> President), Jim Watson at the ISAC meeting in Montpellier in 2000</a:t>
            </a:r>
          </a:p>
        </p:txBody>
      </p:sp>
    </p:spTree>
    <p:extLst>
      <p:ext uri="{BB962C8B-B14F-4D97-AF65-F5344CB8AC3E}">
        <p14:creationId xmlns:p14="http://schemas.microsoft.com/office/powerpoint/2010/main" val="2885457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454BA-8726-AEBC-82AB-08ADBD35F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Noel Warner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65C7EA-3B07-C8FD-8726-8C1ADD8BE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97" y="4293946"/>
            <a:ext cx="5629385" cy="927411"/>
          </a:xfrm>
        </p:spPr>
      </p:pic>
      <p:pic>
        <p:nvPicPr>
          <p:cNvPr id="4097" name="Picture 1">
            <a:extLst>
              <a:ext uri="{FF2B5EF4-FFF2-40B4-BE49-F238E27FC236}">
                <a16:creationId xmlns:a16="http://schemas.microsoft.com/office/drawing/2014/main" id="{030F8803-BDF7-DAE3-41FA-6541E68D1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5" y="1060174"/>
            <a:ext cx="2623932" cy="291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7561EC-4986-C923-11D4-E6F46C6D17B3}"/>
              </a:ext>
            </a:extLst>
          </p:cNvPr>
          <p:cNvSpPr txBox="1"/>
          <p:nvPr/>
        </p:nvSpPr>
        <p:spPr>
          <a:xfrm>
            <a:off x="2902227" y="1397675"/>
            <a:ext cx="22528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of Noel at his investiture of being a Fellow of the American Institute for Medical and Biomedical Engineering in 2013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3AE0BD-4600-3A6F-4928-3CCB1E1C9BED}"/>
              </a:ext>
            </a:extLst>
          </p:cNvPr>
          <p:cNvSpPr txBox="1"/>
          <p:nvPr/>
        </p:nvSpPr>
        <p:spPr>
          <a:xfrm>
            <a:off x="6308035" y="1020417"/>
            <a:ext cx="5738191" cy="510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As you know and the many old timers in flow understand the accomplishments of Noel Warner ......With the Purdue University list, I do not write much on list but I have been there since the begin from 1983- 1994 ....I would like to lists some of them as the first developer as </a:t>
            </a:r>
          </a:p>
          <a:p>
            <a:r>
              <a:rPr lang="en-US" sz="1050" dirty="0"/>
              <a:t>systems and Cell sorting FACS IV . </a:t>
            </a:r>
            <a:r>
              <a:rPr lang="en-US" sz="1050" dirty="0" err="1"/>
              <a:t>Calibrite</a:t>
            </a:r>
            <a:r>
              <a:rPr lang="en-US" sz="1050" dirty="0"/>
              <a:t> beads PE and FITC, </a:t>
            </a:r>
            <a:r>
              <a:rPr lang="en-US" sz="1050" dirty="0" err="1"/>
              <a:t>PerCP</a:t>
            </a:r>
            <a:r>
              <a:rPr lang="en-US" sz="1050" dirty="0"/>
              <a:t> and Monoclonal antibodies </a:t>
            </a:r>
          </a:p>
          <a:p>
            <a:r>
              <a:rPr lang="en-US" sz="1050" dirty="0"/>
              <a:t>reagents CD1 to CD320 CD (cluster of differentiation). Established Clinical Evaluations lab and Clinical </a:t>
            </a:r>
          </a:p>
          <a:p>
            <a:r>
              <a:rPr lang="en-US" sz="1050" dirty="0"/>
              <a:t>Clinical Immunologist, BD Monoclonal </a:t>
            </a:r>
          </a:p>
          <a:p>
            <a:r>
              <a:rPr lang="en-US" sz="1050" dirty="0"/>
              <a:t>Center/ Stanford, Mt View, Ca Study erythropoietin - RBC growth factor, one of the Designer of </a:t>
            </a:r>
            <a:r>
              <a:rPr lang="en-US" sz="1050" dirty="0" err="1"/>
              <a:t>FACScan</a:t>
            </a:r>
            <a:r>
              <a:rPr lang="en-US" sz="1050" dirty="0"/>
              <a:t> </a:t>
            </a:r>
          </a:p>
          <a:p>
            <a:r>
              <a:rPr lang="en-US" sz="1050" dirty="0"/>
              <a:t>Monitoring in the fields of HIV AIDS, Cancer and Auto immunity diseases (Multi-color analysis of CD4 and </a:t>
            </a:r>
          </a:p>
          <a:p>
            <a:r>
              <a:rPr lang="en-US" sz="1050" dirty="0"/>
              <a:t>CD8 subsets) and CD34/ CD38 (MY10) hemopoietic stem cells at several sites in mid and early 1980’s. </a:t>
            </a:r>
          </a:p>
          <a:p>
            <a:r>
              <a:rPr lang="en-US" sz="1050" dirty="0"/>
              <a:t>Immunotherapy basics CTLA-4, Mesenchymal stem cells and Dendritic cells Pathways Multi-color FITC/ </a:t>
            </a:r>
          </a:p>
          <a:p>
            <a:r>
              <a:rPr lang="en-US" sz="1050" dirty="0"/>
              <a:t>PE and </a:t>
            </a:r>
            <a:r>
              <a:rPr lang="en-US" sz="1050" dirty="0" err="1"/>
              <a:t>PerCP</a:t>
            </a:r>
            <a:r>
              <a:rPr lang="en-US" sz="1050" dirty="0"/>
              <a:t> 2-3 color analysis in flow cytometry during AIDS crisis, (1983 to present) some important </a:t>
            </a:r>
          </a:p>
          <a:p>
            <a:r>
              <a:rPr lang="en-US" sz="1050" dirty="0"/>
              <a:t>products FDA cleared CD3FITC first T Cell IVDP in biotech 1985, </a:t>
            </a:r>
          </a:p>
          <a:p>
            <a:r>
              <a:rPr lang="en-US" sz="1050" dirty="0"/>
              <a:t>Streptavidin PE and APC, Tandem </a:t>
            </a:r>
          </a:p>
          <a:p>
            <a:r>
              <a:rPr lang="en-US" sz="1050" dirty="0"/>
              <a:t>CY5/PE conjugates, CD4 /CD8, CD14/45 gating, TCR alpha /beta, TCR gamma/ delta, CD45RO /RA , </a:t>
            </a:r>
          </a:p>
          <a:p>
            <a:r>
              <a:rPr lang="en-US" sz="1050" dirty="0"/>
              <a:t>CD 28/CD152 CD80/86 (CTLA-4/PD-1 Jim Allison Nobel Prize 2018), CD40 and CD40L,CD54, CD44, </a:t>
            </a:r>
          </a:p>
          <a:p>
            <a:r>
              <a:rPr lang="en-US" sz="1050" dirty="0"/>
              <a:t>CD62L, CD3 FITC/CD16+56 PE (NK Cells), Hemopoietic Bone Marrow Stem Cells CD34/ 38, 45 Scatter </a:t>
            </a:r>
          </a:p>
          <a:p>
            <a:r>
              <a:rPr lang="en-US" sz="1050" dirty="0"/>
              <a:t>gating CD45, ICH on FFPE tissue with </a:t>
            </a:r>
            <a:r>
              <a:rPr lang="en-US" sz="1050" dirty="0" err="1"/>
              <a:t>Mabs</a:t>
            </a:r>
            <a:r>
              <a:rPr lang="en-US" sz="1050" dirty="0"/>
              <a:t> T&amp; B and NK Developed, in 1994-95, 14 monoclonal </a:t>
            </a:r>
          </a:p>
          <a:p>
            <a:r>
              <a:rPr lang="en-US" sz="1050" dirty="0"/>
              <a:t>antibodies for new IVD products CD3, CD4, CD8, Simulate -Test (FITC and PE) and Tri-Test products. </a:t>
            </a:r>
          </a:p>
          <a:p>
            <a:r>
              <a:rPr lang="en-US" sz="1050" dirty="0"/>
              <a:t>Lead Researching and developed both chemokines (</a:t>
            </a:r>
            <a:r>
              <a:rPr lang="en-US" sz="1050" dirty="0" err="1"/>
              <a:t>AnnexinV</a:t>
            </a:r>
            <a:r>
              <a:rPr lang="en-US" sz="1050" dirty="0"/>
              <a:t>, </a:t>
            </a:r>
            <a:r>
              <a:rPr lang="en-US" sz="1050" dirty="0" err="1"/>
              <a:t>Rantes</a:t>
            </a:r>
            <a:r>
              <a:rPr lang="en-US" sz="1050" dirty="0"/>
              <a:t>) and intracellular cytokine product </a:t>
            </a:r>
          </a:p>
          <a:p>
            <a:r>
              <a:rPr lang="en-US" sz="1050" dirty="0"/>
              <a:t>line for both Human and mouse (IL-1, IL-2, IL-4, IL-5, IL-6, IL-8, IL-9, IL-10, IL-12, IL-15, IL-17 IFN- </a:t>
            </a:r>
          </a:p>
          <a:p>
            <a:r>
              <a:rPr lang="en-US" sz="1050" dirty="0"/>
              <a:t>gamma, TNF-a and TGF-beta). Noel Warner, leaded Anne Jackson, Lewis Lanier, Joe Phillips, Diether </a:t>
            </a:r>
          </a:p>
          <a:p>
            <a:r>
              <a:rPr lang="en-US" sz="1050" dirty="0" err="1"/>
              <a:t>Recktenwald</a:t>
            </a:r>
            <a:r>
              <a:rPr lang="en-US" sz="1050" dirty="0"/>
              <a:t>, Helga and Bob Johnson at </a:t>
            </a:r>
            <a:r>
              <a:rPr lang="en-US" sz="1050" dirty="0" err="1"/>
              <a:t>CalTag</a:t>
            </a:r>
            <a:r>
              <a:rPr lang="en-US" sz="1050" dirty="0"/>
              <a:t>, Bernie Shor, Mike </a:t>
            </a:r>
            <a:r>
              <a:rPr lang="en-US" sz="1050" dirty="0" err="1"/>
              <a:t>Loken</a:t>
            </a:r>
            <a:r>
              <a:rPr lang="en-US" sz="1050" dirty="0"/>
              <a:t> and Len Herzenberg (Father </a:t>
            </a:r>
          </a:p>
          <a:p>
            <a:r>
              <a:rPr lang="en-US" sz="1050" dirty="0"/>
              <a:t>of Flow Cytometry) Generates $Billions revenue per year with high customer satisfaction at BD. Just CD4 PE generates $20’s millions /day at BDMC.... Creator of pink panther chemistry PE/</a:t>
            </a:r>
            <a:r>
              <a:rPr lang="en-US" sz="1050" dirty="0" err="1"/>
              <a:t>PerCP</a:t>
            </a:r>
            <a:r>
              <a:rPr lang="en-US" sz="1050" dirty="0"/>
              <a:t>/APC, Tri color </a:t>
            </a:r>
          </a:p>
          <a:p>
            <a:r>
              <a:rPr lang="en-US" sz="1050" dirty="0"/>
              <a:t>conjugations to </a:t>
            </a:r>
            <a:r>
              <a:rPr lang="en-US" sz="1050" dirty="0" err="1"/>
              <a:t>Mabs</a:t>
            </a:r>
            <a:r>
              <a:rPr lang="en-US" sz="1050" dirty="0"/>
              <a:t> used multi- color analysis in flow cytometry...RIP Noel , he was a great scientist and </a:t>
            </a:r>
          </a:p>
          <a:p>
            <a:r>
              <a:rPr lang="en-US" sz="1050" dirty="0"/>
              <a:t>better person, and someone I owe my career too ... </a:t>
            </a:r>
          </a:p>
        </p:txBody>
      </p:sp>
    </p:spTree>
    <p:extLst>
      <p:ext uri="{BB962C8B-B14F-4D97-AF65-F5344CB8AC3E}">
        <p14:creationId xmlns:p14="http://schemas.microsoft.com/office/powerpoint/2010/main" val="414365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56C08-365B-7CEB-3CF5-CF4227F7B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3" y="-23688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Mike Ormerod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AD7664-D241-C88D-072E-09CF013F5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33" y="409450"/>
            <a:ext cx="2286000" cy="304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A20885-4C5B-43FB-86A9-F35BB4635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489" y="409451"/>
            <a:ext cx="2366975" cy="304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213A80-6D3D-1678-5F80-B08F648C8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780" y="126931"/>
            <a:ext cx="3474279" cy="26057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92CD44-4DEF-D137-84BB-1119F76BC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0362" y="409451"/>
            <a:ext cx="2286000" cy="304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9818A0-2EBF-0C90-85A4-138C0EBDBD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7641" y="3428999"/>
            <a:ext cx="2447924" cy="32638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6842EA-D92B-597E-25DC-83A0747E5254}"/>
              </a:ext>
            </a:extLst>
          </p:cNvPr>
          <p:cNvSpPr txBox="1"/>
          <p:nvPr/>
        </p:nvSpPr>
        <p:spPr>
          <a:xfrm>
            <a:off x="35153" y="3457450"/>
            <a:ext cx="7116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Several photo of Mike mainly in Portugal where we all spent a lot of time teaching students about cytometry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68A38E-E18E-4C1E-58D5-F8CC3EA83DAB}"/>
              </a:ext>
            </a:extLst>
          </p:cNvPr>
          <p:cNvSpPr txBox="1"/>
          <p:nvPr/>
        </p:nvSpPr>
        <p:spPr>
          <a:xfrm>
            <a:off x="8262867" y="2835965"/>
            <a:ext cx="3684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Filipe </a:t>
            </a:r>
            <a:r>
              <a:rPr lang="en-US" sz="1200" dirty="0" err="1"/>
              <a:t>Sansonetti</a:t>
            </a:r>
            <a:r>
              <a:rPr lang="en-US" sz="1200" dirty="0"/>
              <a:t> (and his son Filip Jr) and Mike Ormerod at a nice restaurant  somewhere in Portugal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4D33445-22E3-C710-5164-D264534E26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14514"/>
            <a:ext cx="3502783" cy="13255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B0EE02-6F9F-D3A5-CF90-DAC7DC401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9969" y="3780615"/>
            <a:ext cx="5018014" cy="14859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40C3BE9-B47D-C8FD-96A4-9CAAC6A66C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2099" y="5440077"/>
            <a:ext cx="3502783" cy="147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87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D0CB9-E417-CCB7-1674-C5C024E8D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70" y="0"/>
            <a:ext cx="10515600" cy="1325563"/>
          </a:xfrm>
        </p:spPr>
        <p:txBody>
          <a:bodyPr/>
          <a:lstStyle/>
          <a:p>
            <a:r>
              <a:rPr lang="en-US" dirty="0"/>
              <a:t>Zbigniew Darzynkiewicz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15798-E090-5505-9888-D9A7C100F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0" y="662782"/>
            <a:ext cx="4854355" cy="2332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F1377F-5C0F-C562-679D-CE01FDF4E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618" y="293024"/>
            <a:ext cx="2178904" cy="29052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4F04E3-2C85-7F8C-789C-4387DBDC2BEF}"/>
              </a:ext>
            </a:extLst>
          </p:cNvPr>
          <p:cNvSpPr txBox="1"/>
          <p:nvPr/>
        </p:nvSpPr>
        <p:spPr>
          <a:xfrm>
            <a:off x="100470" y="2994992"/>
            <a:ext cx="4166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ZD with Myron Melamed at the 2002 ISAC meeting in San Diego</a:t>
            </a:r>
          </a:p>
          <a:p>
            <a:r>
              <a:rPr lang="en-US" sz="1200" dirty="0"/>
              <a:t>DZ surging at the Phoenix Flow Booth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997B34-EDA0-5C17-C90B-5B938553D7E1}"/>
              </a:ext>
            </a:extLst>
          </p:cNvPr>
          <p:cNvSpPr txBox="1"/>
          <p:nvPr/>
        </p:nvSpPr>
        <p:spPr>
          <a:xfrm>
            <a:off x="9621078" y="3336606"/>
            <a:ext cx="2261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ZD with Dr. Paul Smith</a:t>
            </a:r>
          </a:p>
          <a:p>
            <a:r>
              <a:rPr lang="en-US" dirty="0"/>
              <a:t>Montpellier ISAC 2004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0DADA2-7C95-C3BE-C59E-3E99AD1E4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662" y="3750021"/>
            <a:ext cx="2438400" cy="1828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74C8F85-9D30-F3FC-2CB5-0A7294DAF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870" y="3724209"/>
            <a:ext cx="2438400" cy="1828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793DF0-4425-9BD0-47E2-DEE62C7C9D29}"/>
              </a:ext>
            </a:extLst>
          </p:cNvPr>
          <p:cNvSpPr txBox="1"/>
          <p:nvPr/>
        </p:nvSpPr>
        <p:spPr>
          <a:xfrm>
            <a:off x="100470" y="5635895"/>
            <a:ext cx="5064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ZD at ISAC XIX Broadmoor, Colorado, 1998 (ISAC President)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1DC279-F1E7-5E06-AE36-BBCCB3154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144" y="168137"/>
            <a:ext cx="2518787" cy="233221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35DD4F-975F-75BA-F0DE-D7858D2B0A8E}"/>
              </a:ext>
            </a:extLst>
          </p:cNvPr>
          <p:cNvSpPr txBox="1"/>
          <p:nvPr/>
        </p:nvSpPr>
        <p:spPr>
          <a:xfrm>
            <a:off x="5766144" y="2491408"/>
            <a:ext cx="270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ZD getting the Lifetime Achievement award at the 2008 ISAC congress in Hungry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19B7ACF-3338-7EC9-9C87-CDF74C977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6031" y="3403703"/>
            <a:ext cx="3436067" cy="233221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EED021-9634-E5FE-9A5B-087CB44BAB09}"/>
              </a:ext>
            </a:extLst>
          </p:cNvPr>
          <p:cNvSpPr txBox="1"/>
          <p:nvPr/>
        </p:nvSpPr>
        <p:spPr>
          <a:xfrm>
            <a:off x="5564867" y="5789783"/>
            <a:ext cx="30682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JPR and ZD in Portugal conference 1993</a:t>
            </a:r>
          </a:p>
        </p:txBody>
      </p:sp>
    </p:spTree>
    <p:extLst>
      <p:ext uri="{BB962C8B-B14F-4D97-AF65-F5344CB8AC3E}">
        <p14:creationId xmlns:p14="http://schemas.microsoft.com/office/powerpoint/2010/main" val="2690055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061C2A-2E23-767B-58C6-528DB9795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7" y="118835"/>
            <a:ext cx="2476393" cy="27635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915008-8240-6EE4-B720-A3EC307AC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670" y="118835"/>
            <a:ext cx="4400826" cy="28526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90EA2D-F66A-7C79-22C1-45B4472D8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005" y="150487"/>
            <a:ext cx="4680718" cy="2789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A0EC1B-AFE5-5A50-B19C-FED40C1D0392}"/>
              </a:ext>
            </a:extLst>
          </p:cNvPr>
          <p:cNvSpPr txBox="1"/>
          <p:nvPr/>
        </p:nvSpPr>
        <p:spPr>
          <a:xfrm>
            <a:off x="718181" y="2882346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ZD in the lab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95785E-DC88-7FEA-149C-8C3A8BFEE4E2}"/>
              </a:ext>
            </a:extLst>
          </p:cNvPr>
          <p:cNvSpPr txBox="1"/>
          <p:nvPr/>
        </p:nvSpPr>
        <p:spPr>
          <a:xfrm>
            <a:off x="8547195" y="2971466"/>
            <a:ext cx="1927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retirement party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49329B-27C8-04DF-32CF-F3E9AD125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10" y="3357186"/>
            <a:ext cx="3692306" cy="23777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ABBB2B-BDF4-1B51-6D9D-20802A56B215}"/>
              </a:ext>
            </a:extLst>
          </p:cNvPr>
          <p:cNvSpPr txBox="1"/>
          <p:nvPr/>
        </p:nvSpPr>
        <p:spPr>
          <a:xfrm>
            <a:off x="157277" y="5830523"/>
            <a:ext cx="3933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ZD in 80s…4</a:t>
            </a:r>
            <a:r>
              <a:rPr lang="en-US" sz="1200" baseline="30000" dirty="0"/>
              <a:t>th</a:t>
            </a:r>
            <a:r>
              <a:rPr lang="en-US" sz="1200" dirty="0"/>
              <a:t> from right, and Frank </a:t>
            </a:r>
            <a:r>
              <a:rPr lang="en-US" sz="1200" dirty="0" err="1"/>
              <a:t>traganos</a:t>
            </a:r>
            <a:r>
              <a:rPr lang="en-US" sz="1200" dirty="0"/>
              <a:t> (2</a:t>
            </a:r>
            <a:r>
              <a:rPr lang="en-US" sz="1200" baseline="30000" dirty="0"/>
              <a:t>nd</a:t>
            </a:r>
            <a:r>
              <a:rPr lang="en-US" sz="1200" dirty="0"/>
              <a:t> from right)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A68F4B9-1AE6-A393-4F9B-64B25D310F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260" y="3150828"/>
            <a:ext cx="2719628" cy="17964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7F396A2-D96A-9686-2EDF-4149BD4F410C}"/>
              </a:ext>
            </a:extLst>
          </p:cNvPr>
          <p:cNvSpPr txBox="1"/>
          <p:nvPr/>
        </p:nvSpPr>
        <p:spPr>
          <a:xfrm>
            <a:off x="4090405" y="5042795"/>
            <a:ext cx="3058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ZD with some of the families of his staff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52AD04-E4CE-46F4-E50B-BD5583130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332" y="3372452"/>
            <a:ext cx="3308955" cy="22067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6AFF20-4337-6406-B281-517CB6C67082}"/>
              </a:ext>
            </a:extLst>
          </p:cNvPr>
          <p:cNvSpPr txBox="1"/>
          <p:nvPr/>
        </p:nvSpPr>
        <p:spPr>
          <a:xfrm>
            <a:off x="7752522" y="5734977"/>
            <a:ext cx="4439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There were hundreds of people at a memorial ZOOM during Covid when ZD passed away</a:t>
            </a:r>
          </a:p>
        </p:txBody>
      </p:sp>
    </p:spTree>
    <p:extLst>
      <p:ext uri="{BB962C8B-B14F-4D97-AF65-F5344CB8AC3E}">
        <p14:creationId xmlns:p14="http://schemas.microsoft.com/office/powerpoint/2010/main" val="2172292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1158</Words>
  <Application>Microsoft Macintosh PowerPoint</Application>
  <PresentationFormat>Widescreen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o</vt:lpstr>
      <vt:lpstr>Howard Shapiro</vt:lpstr>
      <vt:lpstr>PowerPoint Presentation</vt:lpstr>
      <vt:lpstr>Jim Watson </vt:lpstr>
      <vt:lpstr>PowerPoint Presentation</vt:lpstr>
      <vt:lpstr>Noel Warner </vt:lpstr>
      <vt:lpstr>Mike Ormerod </vt:lpstr>
      <vt:lpstr>Zbigniew Darzynkiewicz </vt:lpstr>
      <vt:lpstr>PowerPoint Presentation</vt:lpstr>
      <vt:lpstr>PowerPoint Presentation</vt:lpstr>
      <vt:lpstr>Mort Mendelsohn </vt:lpstr>
      <vt:lpstr>Marv van Dilla</vt:lpstr>
      <vt:lpstr>Gary Salzman </vt:lpstr>
      <vt:lpstr>Bob Leif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Robinson, Joseph Paul</dc:creator>
  <cp:lastModifiedBy>Robinson, Joseph Paul</cp:lastModifiedBy>
  <cp:revision>26</cp:revision>
  <dcterms:created xsi:type="dcterms:W3CDTF">2022-09-13T15:48:26Z</dcterms:created>
  <dcterms:modified xsi:type="dcterms:W3CDTF">2022-09-14T18:34:12Z</dcterms:modified>
</cp:coreProperties>
</file>