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avi" ContentType="video/avi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>
  <p:sldMasterIdLst>
    <p:sldMasterId id="2147483648" r:id="rId1"/>
  </p:sldMasterIdLst>
  <p:notesMasterIdLst>
    <p:notesMasterId r:id="rId67"/>
  </p:notesMasterIdLst>
  <p:handoutMasterIdLst>
    <p:handoutMasterId r:id="rId68"/>
  </p:handoutMasterIdLst>
  <p:sldIdLst>
    <p:sldId id="282" r:id="rId2"/>
    <p:sldId id="362" r:id="rId3"/>
    <p:sldId id="366" r:id="rId4"/>
    <p:sldId id="364" r:id="rId5"/>
    <p:sldId id="363" r:id="rId6"/>
    <p:sldId id="365" r:id="rId7"/>
    <p:sldId id="361" r:id="rId8"/>
    <p:sldId id="360" r:id="rId9"/>
    <p:sldId id="332" r:id="rId10"/>
    <p:sldId id="289" r:id="rId11"/>
    <p:sldId id="333" r:id="rId12"/>
    <p:sldId id="354" r:id="rId13"/>
    <p:sldId id="355" r:id="rId14"/>
    <p:sldId id="369" r:id="rId15"/>
    <p:sldId id="368" r:id="rId16"/>
    <p:sldId id="358" r:id="rId17"/>
    <p:sldId id="359" r:id="rId18"/>
    <p:sldId id="357" r:id="rId19"/>
    <p:sldId id="356" r:id="rId20"/>
    <p:sldId id="296" r:id="rId21"/>
    <p:sldId id="261" r:id="rId22"/>
    <p:sldId id="285" r:id="rId23"/>
    <p:sldId id="283" r:id="rId24"/>
    <p:sldId id="334" r:id="rId25"/>
    <p:sldId id="260" r:id="rId26"/>
    <p:sldId id="262" r:id="rId27"/>
    <p:sldId id="263" r:id="rId28"/>
    <p:sldId id="264" r:id="rId29"/>
    <p:sldId id="330" r:id="rId30"/>
    <p:sldId id="326" r:id="rId31"/>
    <p:sldId id="266" r:id="rId32"/>
    <p:sldId id="315" r:id="rId33"/>
    <p:sldId id="316" r:id="rId34"/>
    <p:sldId id="307" r:id="rId35"/>
    <p:sldId id="308" r:id="rId36"/>
    <p:sldId id="306" r:id="rId37"/>
    <p:sldId id="309" r:id="rId38"/>
    <p:sldId id="304" r:id="rId39"/>
    <p:sldId id="328" r:id="rId40"/>
    <p:sldId id="270" r:id="rId41"/>
    <p:sldId id="314" r:id="rId42"/>
    <p:sldId id="269" r:id="rId43"/>
    <p:sldId id="279" r:id="rId44"/>
    <p:sldId id="317" r:id="rId45"/>
    <p:sldId id="318" r:id="rId46"/>
    <p:sldId id="340" r:id="rId47"/>
    <p:sldId id="335" r:id="rId48"/>
    <p:sldId id="336" r:id="rId49"/>
    <p:sldId id="337" r:id="rId50"/>
    <p:sldId id="339" r:id="rId51"/>
    <p:sldId id="327" r:id="rId52"/>
    <p:sldId id="342" r:id="rId53"/>
    <p:sldId id="370" r:id="rId54"/>
    <p:sldId id="341" r:id="rId55"/>
    <p:sldId id="344" r:id="rId56"/>
    <p:sldId id="348" r:id="rId57"/>
    <p:sldId id="367" r:id="rId58"/>
    <p:sldId id="345" r:id="rId59"/>
    <p:sldId id="346" r:id="rId60"/>
    <p:sldId id="349" r:id="rId61"/>
    <p:sldId id="351" r:id="rId62"/>
    <p:sldId id="343" r:id="rId63"/>
    <p:sldId id="350" r:id="rId64"/>
    <p:sldId id="281" r:id="rId65"/>
    <p:sldId id="325" r:id="rId66"/>
  </p:sldIdLst>
  <p:sldSz cx="9144000" cy="6858000" type="screen4x3"/>
  <p:notesSz cx="7010400" cy="9296400"/>
  <p:embeddedFontLst>
    <p:embeddedFont>
      <p:font typeface="Trebuchet MS" pitchFamily="34" charset="0"/>
      <p:regular r:id="rId69"/>
      <p:bold r:id="rId70"/>
      <p:italic r:id="rId71"/>
      <p:boldItalic r:id="rId72"/>
    </p:embeddedFont>
    <p:embeddedFont>
      <p:font typeface="Humnst777 BT" pitchFamily="34" charset="0"/>
      <p:regular r:id="rId73"/>
      <p:bold r:id="rId74"/>
      <p:italic r:id="rId75"/>
      <p:boldItalic r:id="rId76"/>
    </p:embeddedFont>
    <p:embeddedFont>
      <p:font typeface="Calibri" pitchFamily="34" charset="0"/>
      <p:regular r:id="rId77"/>
      <p:bold r:id="rId78"/>
      <p:italic r:id="rId79"/>
      <p:boldItalic r:id="rId80"/>
    </p:embeddedFont>
    <p:embeddedFont>
      <p:font typeface="Times" pitchFamily="18" charset="0"/>
      <p:regular r:id="rId81"/>
      <p:bold r:id="rId82"/>
      <p:italic r:id="rId83"/>
      <p:boldItalic r:id="rId84"/>
    </p:embeddedFont>
    <p:embeddedFont>
      <p:font typeface="Humnst777 Cn BT" pitchFamily="34" charset="0"/>
      <p:regular r:id="rId85"/>
      <p:bold r:id="rId86"/>
    </p:embeddedFont>
    <p:embeddedFont>
      <p:font typeface="Minion Web" pitchFamily="18" charset="0"/>
      <p:regular r:id="rId87"/>
      <p:bold r:id="rId88"/>
      <p:italic r:id="rId89"/>
    </p:embeddedFont>
    <p:embeddedFont>
      <p:font typeface="Comic Sans MS" pitchFamily="66" charset="0"/>
      <p:regular r:id="rId90"/>
      <p:bold r:id="rId91"/>
    </p:embeddedFont>
  </p:embeddedFontLst>
  <p:custDataLst>
    <p:tags r:id="rId9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umnst777 B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umnst777 B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umnst777 B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umnst777 B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umnst777 BT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Humnst777 BT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Humnst777 BT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Humnst777 BT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Humnst777 BT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720D"/>
    <a:srgbClr val="FFFF66"/>
    <a:srgbClr val="DED6C6"/>
    <a:srgbClr val="CCCCCC"/>
    <a:srgbClr val="AD94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907" autoAdjust="0"/>
    <p:restoredTop sz="94650" autoAdjust="0"/>
  </p:normalViewPr>
  <p:slideViewPr>
    <p:cSldViewPr>
      <p:cViewPr>
        <p:scale>
          <a:sx n="70" d="100"/>
          <a:sy n="70" d="100"/>
        </p:scale>
        <p:origin x="-936" y="-246"/>
      </p:cViewPr>
      <p:guideLst>
        <p:guide orient="horz" pos="1104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4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6" Type="http://schemas.openxmlformats.org/officeDocument/2006/relationships/font" Target="fonts/font8.fntdata"/><Relationship Id="rId84" Type="http://schemas.openxmlformats.org/officeDocument/2006/relationships/font" Target="fonts/font16.fntdata"/><Relationship Id="rId89" Type="http://schemas.openxmlformats.org/officeDocument/2006/relationships/font" Target="fonts/font21.fntdata"/><Relationship Id="rId7" Type="http://schemas.openxmlformats.org/officeDocument/2006/relationships/slide" Target="slides/slide6.xml"/><Relationship Id="rId71" Type="http://schemas.openxmlformats.org/officeDocument/2006/relationships/font" Target="fonts/font3.fntdata"/><Relationship Id="rId9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6.fntdata"/><Relationship Id="rId79" Type="http://schemas.openxmlformats.org/officeDocument/2006/relationships/font" Target="fonts/font11.fntdata"/><Relationship Id="rId87" Type="http://schemas.openxmlformats.org/officeDocument/2006/relationships/font" Target="fonts/font19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14.fntdata"/><Relationship Id="rId90" Type="http://schemas.openxmlformats.org/officeDocument/2006/relationships/font" Target="fonts/font22.fntdata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1.fntdata"/><Relationship Id="rId77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4.fntdata"/><Relationship Id="rId80" Type="http://schemas.openxmlformats.org/officeDocument/2006/relationships/font" Target="fonts/font12.fntdata"/><Relationship Id="rId85" Type="http://schemas.openxmlformats.org/officeDocument/2006/relationships/font" Target="fonts/font17.fntdata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2.fntdata"/><Relationship Id="rId75" Type="http://schemas.openxmlformats.org/officeDocument/2006/relationships/font" Target="fonts/font7.fntdata"/><Relationship Id="rId83" Type="http://schemas.openxmlformats.org/officeDocument/2006/relationships/font" Target="fonts/font15.fntdata"/><Relationship Id="rId88" Type="http://schemas.openxmlformats.org/officeDocument/2006/relationships/font" Target="fonts/font20.fntdata"/><Relationship Id="rId91" Type="http://schemas.openxmlformats.org/officeDocument/2006/relationships/font" Target="fonts/font23.fnt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5.fntdata"/><Relationship Id="rId78" Type="http://schemas.openxmlformats.org/officeDocument/2006/relationships/font" Target="fonts/font10.fntdata"/><Relationship Id="rId81" Type="http://schemas.openxmlformats.org/officeDocument/2006/relationships/font" Target="fonts/font13.fntdata"/><Relationship Id="rId86" Type="http://schemas.openxmlformats.org/officeDocument/2006/relationships/font" Target="fonts/font18.fntdata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png"/><Relationship Id="rId1" Type="http://schemas.openxmlformats.org/officeDocument/2006/relationships/image" Target="../media/image35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6.wmf"/><Relationship Id="rId1" Type="http://schemas.openxmlformats.org/officeDocument/2006/relationships/image" Target="../media/image8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9" tIns="44070" rIns="88139" bIns="4407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/>
              </a:defRPr>
            </a:lvl1pPr>
          </a:lstStyle>
          <a:p>
            <a:endParaRPr lang="en-US"/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734" y="1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9" tIns="44070" rIns="88139" bIns="4407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/>
              </a:defRPr>
            </a:lvl1pPr>
          </a:lstStyle>
          <a:p>
            <a:endParaRPr lang="en-US"/>
          </a:p>
        </p:txBody>
      </p:sp>
      <p:sp>
        <p:nvSpPr>
          <p:cNvPr id="208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0659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9" tIns="44070" rIns="88139" bIns="4407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/>
              </a:defRPr>
            </a:lvl1pPr>
          </a:lstStyle>
          <a:p>
            <a:endParaRPr lang="en-US"/>
          </a:p>
        </p:txBody>
      </p:sp>
      <p:sp>
        <p:nvSpPr>
          <p:cNvPr id="208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734" y="8830659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9" tIns="44070" rIns="88139" bIns="4407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/>
              </a:defRPr>
            </a:lvl1pPr>
          </a:lstStyle>
          <a:p>
            <a:fld id="{E83E6963-4E71-45A7-8C30-893F0D9312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202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defTabSz="931887">
              <a:defRPr sz="1300">
                <a:latin typeface="Times"/>
              </a:defRPr>
            </a:lvl1pPr>
          </a:lstStyle>
          <a:p>
            <a:endParaRPr lang="en-US"/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734" y="1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r" defTabSz="931887">
              <a:defRPr sz="1300">
                <a:latin typeface="Times"/>
              </a:defRPr>
            </a:lvl1pPr>
          </a:lstStyle>
          <a:p>
            <a:endParaRPr lang="en-US"/>
          </a:p>
        </p:txBody>
      </p:sp>
      <p:sp>
        <p:nvSpPr>
          <p:cNvPr id="185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85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45" y="4416099"/>
            <a:ext cx="5607711" cy="418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5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0659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defTabSz="931887">
              <a:defRPr sz="1300">
                <a:latin typeface="Times"/>
              </a:defRPr>
            </a:lvl1pPr>
          </a:lstStyle>
          <a:p>
            <a:endParaRPr lang="en-US"/>
          </a:p>
        </p:txBody>
      </p:sp>
      <p:sp>
        <p:nvSpPr>
          <p:cNvPr id="185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734" y="8830659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 defTabSz="931887">
              <a:defRPr sz="1300">
                <a:latin typeface="Times"/>
              </a:defRPr>
            </a:lvl1pPr>
          </a:lstStyle>
          <a:p>
            <a:fld id="{775B6BE6-C0A3-4FAB-B6F5-B3C9FA3426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245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Biological_immortality" TargetMode="External"/><Relationship Id="rId13" Type="http://schemas.openxmlformats.org/officeDocument/2006/relationships/hyperlink" Target="http://en.wikipedia.org/wiki/Fibrinogen" TargetMode="External"/><Relationship Id="rId18" Type="http://schemas.openxmlformats.org/officeDocument/2006/relationships/hyperlink" Target="http://en.wikipedia.org/wiki/Growth_hormone" TargetMode="External"/><Relationship Id="rId26" Type="http://schemas.openxmlformats.org/officeDocument/2006/relationships/hyperlink" Target="http://en.wikipedia.org/wiki/Mitochondrial_disorders" TargetMode="External"/><Relationship Id="rId3" Type="http://schemas.openxmlformats.org/officeDocument/2006/relationships/hyperlink" Target="http://www.copewithcytokines.de/cope.cgi?key=cell%20types" TargetMode="External"/><Relationship Id="rId21" Type="http://schemas.openxmlformats.org/officeDocument/2006/relationships/hyperlink" Target="http://en.wikipedia.org/wiki/Cell_signaling" TargetMode="External"/><Relationship Id="rId7" Type="http://schemas.openxmlformats.org/officeDocument/2006/relationships/hyperlink" Target="http://www.copewithcytokines.de/cope.cgi?key=Acute%20phase%20proteins" TargetMode="External"/><Relationship Id="rId12" Type="http://schemas.openxmlformats.org/officeDocument/2006/relationships/hyperlink" Target="http://en.wikipedia.org/wiki/Transferrin" TargetMode="External"/><Relationship Id="rId17" Type="http://schemas.openxmlformats.org/officeDocument/2006/relationships/hyperlink" Target="http://en.wikipedia.org/wiki/Hepatitis_B" TargetMode="External"/><Relationship Id="rId25" Type="http://schemas.openxmlformats.org/officeDocument/2006/relationships/hyperlink" Target="http://en.wikipedia.org/wiki/Cell_growth" TargetMode="External"/><Relationship Id="rId2" Type="http://schemas.openxmlformats.org/officeDocument/2006/relationships/slide" Target="../slides/slide39.xml"/><Relationship Id="rId16" Type="http://schemas.openxmlformats.org/officeDocument/2006/relationships/hyperlink" Target="http://en.wikipedia.org/wiki/Plasmin" TargetMode="External"/><Relationship Id="rId20" Type="http://schemas.openxmlformats.org/officeDocument/2006/relationships/hyperlink" Target="http://en.wikipedia.org/wiki/Chemical_energy" TargetMode="External"/><Relationship Id="rId29" Type="http://schemas.openxmlformats.org/officeDocument/2006/relationships/hyperlink" Target="http://en.wikipedia.org/wiki/Electrical_potential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copewithcytokines.de/cope.cgi?key=Cytokines" TargetMode="External"/><Relationship Id="rId11" Type="http://schemas.openxmlformats.org/officeDocument/2006/relationships/hyperlink" Target="http://en.wikipedia.org/wiki/Albumin" TargetMode="External"/><Relationship Id="rId24" Type="http://schemas.openxmlformats.org/officeDocument/2006/relationships/hyperlink" Target="http://en.wikipedia.org/wiki/Cell_cycle" TargetMode="External"/><Relationship Id="rId5" Type="http://schemas.openxmlformats.org/officeDocument/2006/relationships/hyperlink" Target="http://www.copewithcytokines.de/cope.cgi?key=Cell%20lines%20in%20Cytokine%20Research" TargetMode="External"/><Relationship Id="rId15" Type="http://schemas.openxmlformats.org/officeDocument/2006/relationships/hyperlink" Target="http://en.wikipedia.org/wiki/Alpha_1-antitrypsin" TargetMode="External"/><Relationship Id="rId23" Type="http://schemas.openxmlformats.org/officeDocument/2006/relationships/hyperlink" Target="http://en.wikipedia.org/wiki/Apoptosis" TargetMode="External"/><Relationship Id="rId28" Type="http://schemas.openxmlformats.org/officeDocument/2006/relationships/hyperlink" Target="http://en.wikipedia.org/wiki/Voltage" TargetMode="External"/><Relationship Id="rId10" Type="http://schemas.openxmlformats.org/officeDocument/2006/relationships/hyperlink" Target="http://en.wikipedia.org/wiki/Ploidy" TargetMode="External"/><Relationship Id="rId19" Type="http://schemas.openxmlformats.org/officeDocument/2006/relationships/hyperlink" Target="http://en.wikipedia.org/wiki/Adenosine_triphosphate" TargetMode="External"/><Relationship Id="rId4" Type="http://schemas.openxmlformats.org/officeDocument/2006/relationships/hyperlink" Target="http://www.copewithcytokines.de/cope.cgi?key=hepatocytes" TargetMode="External"/><Relationship Id="rId9" Type="http://schemas.openxmlformats.org/officeDocument/2006/relationships/hyperlink" Target="http://en.wikipedia.org/wiki/Epithelium" TargetMode="External"/><Relationship Id="rId14" Type="http://schemas.openxmlformats.org/officeDocument/2006/relationships/hyperlink" Target="http://en.wikipedia.org/wiki/Alpha-2-Macroglobulin" TargetMode="External"/><Relationship Id="rId22" Type="http://schemas.openxmlformats.org/officeDocument/2006/relationships/hyperlink" Target="http://en.wikipedia.org/wiki/Cellular_differentiation" TargetMode="External"/><Relationship Id="rId27" Type="http://schemas.openxmlformats.org/officeDocument/2006/relationships/hyperlink" Target="http://en.wikipedia.org/wiki/Aging_process" TargetMode="External"/><Relationship Id="rId30" Type="http://schemas.openxmlformats.org/officeDocument/2006/relationships/hyperlink" Target="http://en.wikipedia.org/wiki/Plasma_membrane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080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438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093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727E17-BC5E-47AA-975A-07C88E8D720C}" type="slidenum">
              <a:rPr lang="en-US"/>
              <a:pPr/>
              <a:t>13</a:t>
            </a:fld>
            <a:endParaRPr lang="en-US"/>
          </a:p>
        </p:txBody>
      </p:sp>
      <p:sp>
        <p:nvSpPr>
          <p:cNvPr id="204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18F649-F4C8-47CD-85ED-35CA85053B3E}" type="slidenum">
              <a:rPr lang="en-US"/>
              <a:pPr/>
              <a:t>14</a:t>
            </a:fld>
            <a:endParaRPr lang="en-US"/>
          </a:p>
        </p:txBody>
      </p:sp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8400" y="697230"/>
            <a:ext cx="4673600" cy="3486150"/>
          </a:xfrm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Complex data can be represented in many ways – all these are identical data sets – but one is a dot plot with specialty markers, and two are images and one is a histogram….but regardless they are all the same thing (the picture of the person on the top right) </a:t>
            </a:r>
          </a:p>
          <a:p>
            <a:r>
              <a:rPr lang="en-US"/>
              <a:t>This the message is that a data set can represent a complex result 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D14360-0724-4EDD-AA52-5371B7CFF689}" type="slidenum">
              <a:rPr lang="en-US"/>
              <a:pPr/>
              <a:t>15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0023" y="697230"/>
            <a:ext cx="4673600" cy="3486150"/>
          </a:xfrm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One of the opportunities for next generation cytometry is spectral analysis  - here is a traditional set of dye emissions – (center) it can be seen that if we use a 32 channel PMT to collect an entire spectrum…this will allow us to collect spectral fingerprints (see next slide) where we can separate certain signatures for analysis….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9F4F19-B176-413A-B827-A9FC94ECE1D6}" type="slidenum">
              <a:rPr lang="en-US"/>
              <a:pPr/>
              <a:t>16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352BBE-E72C-42BA-85F6-20202CDC9566}" type="slidenum">
              <a:rPr lang="en-US"/>
              <a:pPr/>
              <a:t>17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ABE95A-520C-4265-847B-A9C0BB4CC9CC}" type="slidenum">
              <a:rPr lang="en-US"/>
              <a:pPr/>
              <a:t>18</a:t>
            </a:fld>
            <a:endParaRPr lang="en-US"/>
          </a:p>
        </p:txBody>
      </p:sp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A38537-D7A5-49FE-BF5F-1B6A36E4F201}" type="slidenum">
              <a:rPr lang="en-US"/>
              <a:pPr/>
              <a:t>19</a:t>
            </a:fld>
            <a:endParaRPr lang="en-US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411D71-28D7-49F7-93D6-0FC3FF6829F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462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152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CCBDB-FA4E-4FDC-9242-1C82D426125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E279C4-0B17-4F46-B83B-13608BD710E9}" type="slidenum">
              <a:rPr lang="en-US"/>
              <a:pPr/>
              <a:t>22</a:t>
            </a:fld>
            <a:endParaRPr lang="en-US"/>
          </a:p>
        </p:txBody>
      </p:sp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8200" cy="3486150"/>
          </a:xfrm>
          <a:ln/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CCBDB-FA4E-4FDC-9242-1C82D426125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113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CCBDB-FA4E-4FDC-9242-1C82D426125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CCBDB-FA4E-4FDC-9242-1C82D426125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F7F493-D1B1-4A92-B274-A5180808D06B}" type="slidenum">
              <a:rPr lang="en-US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8200" cy="3486150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Basic schematic for how a flow cytometer works – a cell passes via a laser (blue line) and signals are passed down to each PMT and light scatter detector 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291621-2E65-436F-9237-60113A59B479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881261">
              <a:defRPr/>
            </a:pPr>
            <a:r>
              <a:rPr lang="en-US" dirty="0" smtClean="0"/>
              <a:t>The ability to multiplex and the throughput of the assay are often inversely correlated. Highly multiplexed assays with tens of thousands of read-out parameters, such as complementary DNA (</a:t>
            </a:r>
            <a:r>
              <a:rPr lang="en-US" dirty="0" err="1" smtClean="0"/>
              <a:t>cDNA</a:t>
            </a:r>
            <a:r>
              <a:rPr lang="en-US" dirty="0" smtClean="0"/>
              <a:t>) and protein microarrays, as well as protein mass spectrometry, are often many orders of magnitude slower than other less complex assays, such as enzyme-linked </a:t>
            </a:r>
            <a:r>
              <a:rPr lang="en-US" dirty="0" err="1" smtClean="0"/>
              <a:t>immunosorbent</a:t>
            </a:r>
            <a:r>
              <a:rPr lang="en-US" dirty="0" smtClean="0"/>
              <a:t> assays (ELISAs) or reporter gene assays (RGAs). ELISAs and RGAs, in single output format, are widely used as high-throughput screening (HTS) methods. Multiplexed ELISAs and RGAs, which are essentially many HTS assays running in parallel at lower throughput, can be used as profiling tools. Gene signature, imaging-based flow </a:t>
            </a:r>
            <a:r>
              <a:rPr lang="en-US" dirty="0" err="1" smtClean="0"/>
              <a:t>cytometry</a:t>
            </a:r>
            <a:r>
              <a:rPr lang="en-US" dirty="0" smtClean="0"/>
              <a:t> and microscopy assays have the potential to be simultaneously high throughput as well as highly multiplexed. Imaging-based assays (shown in yellow) also provide single-cell-based information for analysis of a heterogeneous cell population. FACS, fluorescence-activated cell sorting.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504DDB-EAB7-40EA-9E88-A4A39CDF927C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6168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504DDB-EAB7-40EA-9E88-A4A39CDF927C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164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0844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506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329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55F0E0-19FD-460B-BA3E-C102EB245E11}" type="slidenum">
              <a:rPr lang="en-US"/>
              <a:pPr/>
              <a:t>34</a:t>
            </a:fld>
            <a:endParaRPr lang="en-US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8200" cy="3486150"/>
          </a:xfrm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8961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9408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88028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4261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EFD9AB-4C9F-418D-941E-A86B2988AD3D}" type="slidenum">
              <a:rPr lang="en-US" smtClean="0">
                <a:latin typeface="Arial" charset="0"/>
              </a:rPr>
              <a:pPr/>
              <a:t>39</a:t>
            </a:fld>
            <a:endParaRPr lang="en-US" smtClean="0">
              <a:latin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Hep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G2</a:t>
            </a:r>
            <a:r>
              <a:rPr lang="en-US" dirty="0" smtClean="0"/>
              <a:t> :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HepG2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hlinkClick r:id="rId3"/>
              </a:rPr>
              <a:t>cells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are used routinely for a variety of biochemical and cell biological studies, including studies of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hlinkClick r:id="rId4"/>
              </a:rPr>
              <a:t>hepatocyte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functions. HepG2 is the most commonly used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hlinkClick r:id="rId5"/>
              </a:rPr>
              <a:t>cell line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for examining the regulation of hepatic protein synthesis by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hlinkClick r:id="rId6"/>
              </a:rPr>
              <a:t>cytokines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(see, for example: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hlinkClick r:id="rId7"/>
              </a:rPr>
              <a:t>acute phase proteins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).</a:t>
            </a:r>
            <a:r>
              <a:rPr lang="en-US" dirty="0" smtClean="0"/>
              <a:t> 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Hep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G2</a:t>
            </a:r>
            <a:r>
              <a:rPr lang="en-US" dirty="0" smtClean="0"/>
              <a:t> is a </a:t>
            </a:r>
            <a:r>
              <a:rPr lang="en-US" dirty="0" smtClean="0">
                <a:hlinkClick r:id="rId8" tooltip="Biological immortality"/>
              </a:rPr>
              <a:t>perpetual cell line</a:t>
            </a:r>
            <a:r>
              <a:rPr lang="en-US" dirty="0" smtClean="0"/>
              <a:t> which was derived from the liver tissue of a 15 year old Caucasian male with a well differentiated </a:t>
            </a:r>
            <a:r>
              <a:rPr lang="en-US" dirty="0" err="1" smtClean="0"/>
              <a:t>hepatocellular</a:t>
            </a:r>
            <a:r>
              <a:rPr lang="en-US" dirty="0" smtClean="0"/>
              <a:t> carcinoma. These cells are </a:t>
            </a:r>
            <a:r>
              <a:rPr lang="en-US" dirty="0" smtClean="0">
                <a:hlinkClick r:id="rId9" tooltip="Epithelium"/>
              </a:rPr>
              <a:t>epithelial</a:t>
            </a:r>
            <a:r>
              <a:rPr lang="en-US" dirty="0" smtClean="0"/>
              <a:t> in morphology, have a model </a:t>
            </a:r>
            <a:r>
              <a:rPr lang="en-US" dirty="0" smtClean="0">
                <a:hlinkClick r:id="rId10" tooltip="Ploidy"/>
              </a:rPr>
              <a:t>chromosome number</a:t>
            </a:r>
            <a:r>
              <a:rPr lang="en-US" dirty="0" smtClean="0"/>
              <a:t> of 55 and are not </a:t>
            </a:r>
            <a:r>
              <a:rPr lang="en-US" dirty="0" err="1" smtClean="0"/>
              <a:t>tumorigenic</a:t>
            </a:r>
            <a:r>
              <a:rPr lang="en-US" dirty="0" smtClean="0"/>
              <a:t> in nude mice. The cells secrete a variety of major plasma proteins; e.g., </a:t>
            </a:r>
            <a:r>
              <a:rPr lang="en-US" dirty="0" smtClean="0">
                <a:hlinkClick r:id="rId11" tooltip="Albumin"/>
              </a:rPr>
              <a:t>albumin</a:t>
            </a:r>
            <a:r>
              <a:rPr lang="en-US" dirty="0" smtClean="0"/>
              <a:t>, </a:t>
            </a:r>
            <a:r>
              <a:rPr lang="en-US" dirty="0" err="1" smtClean="0">
                <a:hlinkClick r:id="rId12" tooltip="Transferrin"/>
              </a:rPr>
              <a:t>transferrin</a:t>
            </a:r>
            <a:r>
              <a:rPr lang="en-US" dirty="0" smtClean="0"/>
              <a:t> and the acute phase proteins </a:t>
            </a:r>
            <a:r>
              <a:rPr lang="en-US" dirty="0" smtClean="0">
                <a:hlinkClick r:id="rId13" tooltip="Fibrinogen"/>
              </a:rPr>
              <a:t>fibrinogen</a:t>
            </a:r>
            <a:r>
              <a:rPr lang="en-US" dirty="0" smtClean="0"/>
              <a:t>, </a:t>
            </a:r>
            <a:r>
              <a:rPr lang="en-US" dirty="0" smtClean="0">
                <a:hlinkClick r:id="rId14" tooltip="Alpha-2-Macroglobulin"/>
              </a:rPr>
              <a:t>alpha 2-macroglobulin</a:t>
            </a:r>
            <a:r>
              <a:rPr lang="en-US" dirty="0" smtClean="0"/>
              <a:t>, </a:t>
            </a:r>
            <a:r>
              <a:rPr lang="en-US" dirty="0" smtClean="0">
                <a:hlinkClick r:id="rId15" tooltip="Alpha 1-antitrypsin"/>
              </a:rPr>
              <a:t>alpha 1-antitrypsin</a:t>
            </a:r>
            <a:r>
              <a:rPr lang="en-US" dirty="0" smtClean="0"/>
              <a:t>, </a:t>
            </a:r>
            <a:r>
              <a:rPr lang="en-US" dirty="0" err="1" smtClean="0">
                <a:hlinkClick r:id="rId12" tooltip="Transferrin"/>
              </a:rPr>
              <a:t>transferrin</a:t>
            </a:r>
            <a:r>
              <a:rPr lang="en-US" dirty="0" smtClean="0"/>
              <a:t> and </a:t>
            </a:r>
            <a:r>
              <a:rPr lang="en-US" dirty="0" err="1" smtClean="0">
                <a:hlinkClick r:id="rId16" tooltip="Plasmin"/>
              </a:rPr>
              <a:t>plasminogen</a:t>
            </a:r>
            <a:r>
              <a:rPr lang="en-US" dirty="0" smtClean="0"/>
              <a:t>. They have been grown successfully in large scale cultivation systems. </a:t>
            </a:r>
            <a:r>
              <a:rPr lang="en-US" dirty="0" smtClean="0">
                <a:hlinkClick r:id="rId17" tooltip="Hepatitis B"/>
              </a:rPr>
              <a:t>Hepatitis B</a:t>
            </a:r>
            <a:r>
              <a:rPr lang="en-US" dirty="0" smtClean="0"/>
              <a:t> virus surface antigens have not been detected. </a:t>
            </a:r>
            <a:r>
              <a:rPr lang="en-US" dirty="0" err="1" smtClean="0"/>
              <a:t>Hep</a:t>
            </a:r>
            <a:r>
              <a:rPr lang="en-US" dirty="0" smtClean="0"/>
              <a:t> G2 cells have been shown to be G418 resistant (400 µg/</a:t>
            </a:r>
            <a:r>
              <a:rPr lang="en-US" dirty="0" err="1" smtClean="0"/>
              <a:t>mL</a:t>
            </a:r>
            <a:r>
              <a:rPr lang="en-US" dirty="0" smtClean="0"/>
              <a:t>). The cells will respond to stimulation with human </a:t>
            </a:r>
            <a:r>
              <a:rPr lang="en-US" dirty="0" smtClean="0">
                <a:hlinkClick r:id="rId18" tooltip="Growth hormone"/>
              </a:rPr>
              <a:t>growth hormone</a:t>
            </a:r>
            <a:r>
              <a:rPr lang="en-US" dirty="0" smtClean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 smtClean="0"/>
              <a:t>Hep</a:t>
            </a:r>
            <a:r>
              <a:rPr lang="en-US" dirty="0" smtClean="0"/>
              <a:t> G2 cells are adherent.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They generate most of the cell's supply of </a:t>
            </a:r>
            <a:r>
              <a:rPr lang="en-US" dirty="0" smtClean="0">
                <a:hlinkClick r:id="rId19" tooltip="Adenosine triphosphate"/>
              </a:rPr>
              <a:t>adenosine </a:t>
            </a:r>
            <a:r>
              <a:rPr lang="en-US" dirty="0" err="1" smtClean="0">
                <a:hlinkClick r:id="rId19" tooltip="Adenosine triphosphate"/>
              </a:rPr>
              <a:t>triphosphate</a:t>
            </a:r>
            <a:r>
              <a:rPr lang="en-US" dirty="0" smtClean="0"/>
              <a:t> (ATP), used as a source of </a:t>
            </a:r>
            <a:r>
              <a:rPr lang="en-US" dirty="0" smtClean="0">
                <a:hlinkClick r:id="rId20" tooltip="Chemical energy"/>
              </a:rPr>
              <a:t>chemical energy</a:t>
            </a:r>
            <a:r>
              <a:rPr lang="en-US" dirty="0" smtClean="0"/>
              <a:t>. In addition to supplying cellular energy, mitochondria are involved in a range of other processes, such as </a:t>
            </a:r>
            <a:r>
              <a:rPr lang="en-US" dirty="0" smtClean="0">
                <a:hlinkClick r:id="rId21" tooltip="Cell signaling"/>
              </a:rPr>
              <a:t>signaling</a:t>
            </a:r>
            <a:r>
              <a:rPr lang="en-US" dirty="0" smtClean="0"/>
              <a:t>, </a:t>
            </a:r>
            <a:r>
              <a:rPr lang="en-US" dirty="0" smtClean="0">
                <a:hlinkClick r:id="rId22" tooltip="Cellular differentiation"/>
              </a:rPr>
              <a:t>cellular differentiation</a:t>
            </a:r>
            <a:r>
              <a:rPr lang="en-US" dirty="0" smtClean="0"/>
              <a:t>, </a:t>
            </a:r>
            <a:r>
              <a:rPr lang="en-US" dirty="0" smtClean="0">
                <a:hlinkClick r:id="rId23" tooltip="Apoptosis"/>
              </a:rPr>
              <a:t>cell death</a:t>
            </a:r>
            <a:r>
              <a:rPr lang="en-US" dirty="0" smtClean="0"/>
              <a:t>, as well as the control of the </a:t>
            </a:r>
            <a:r>
              <a:rPr lang="en-US" dirty="0" smtClean="0">
                <a:hlinkClick r:id="rId24" tooltip="Cell cycle"/>
              </a:rPr>
              <a:t>cell cycle</a:t>
            </a:r>
            <a:r>
              <a:rPr lang="en-US" dirty="0" smtClean="0"/>
              <a:t> and </a:t>
            </a:r>
            <a:r>
              <a:rPr lang="en-US" dirty="0" smtClean="0">
                <a:hlinkClick r:id="rId25" tooltip="Cell growth"/>
              </a:rPr>
              <a:t>cell growth</a:t>
            </a:r>
            <a:r>
              <a:rPr lang="en-US" dirty="0" smtClean="0"/>
              <a:t>. Mitochondria have been implicated in several human diseases, including </a:t>
            </a:r>
            <a:r>
              <a:rPr lang="en-US" dirty="0" smtClean="0">
                <a:hlinkClick r:id="rId26" tooltip="Mitochondrial disorders"/>
              </a:rPr>
              <a:t>mitochondrial disorders</a:t>
            </a:r>
            <a:r>
              <a:rPr lang="en-US" dirty="0" smtClean="0"/>
              <a:t> and cardiac dysfunction, and may play a role in the </a:t>
            </a:r>
            <a:r>
              <a:rPr lang="en-US" dirty="0" smtClean="0">
                <a:hlinkClick r:id="rId27" tooltip="Aging process"/>
              </a:rPr>
              <a:t>aging process</a:t>
            </a:r>
            <a:r>
              <a:rPr lang="en-US" dirty="0" smtClean="0"/>
              <a:t>. </a:t>
            </a:r>
            <a:endParaRPr lang="en-US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Substantial numbers of mitochondria are in the liver, with about 1000–2000 mitochondria per cell making up 1/5th of the cell </a:t>
            </a:r>
            <a:r>
              <a:rPr lang="en-US" dirty="0" err="1" smtClean="0"/>
              <a:t>volum</a:t>
            </a:r>
            <a:r>
              <a:rPr lang="en-US" dirty="0" smtClean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Membrane potential (or </a:t>
            </a:r>
            <a:r>
              <a:rPr lang="en-US" dirty="0" err="1" smtClean="0"/>
              <a:t>transmembrane</a:t>
            </a:r>
            <a:r>
              <a:rPr lang="en-US" dirty="0" smtClean="0"/>
              <a:t> potential) is the </a:t>
            </a:r>
            <a:r>
              <a:rPr lang="en-US" dirty="0" smtClean="0">
                <a:hlinkClick r:id="rId28" tooltip="Voltage"/>
              </a:rPr>
              <a:t>voltage</a:t>
            </a:r>
            <a:r>
              <a:rPr lang="en-US" dirty="0" smtClean="0"/>
              <a:t> difference (or </a:t>
            </a:r>
            <a:r>
              <a:rPr lang="en-US" dirty="0" smtClean="0">
                <a:hlinkClick r:id="rId29" tooltip="Electrical potential"/>
              </a:rPr>
              <a:t>electrical potential</a:t>
            </a:r>
            <a:r>
              <a:rPr lang="en-US" dirty="0" smtClean="0"/>
              <a:t> difference) between the interior and exterior of a cell. Because the fluid inside and outside a cell is highly conductive, while a cell's </a:t>
            </a:r>
            <a:r>
              <a:rPr lang="en-US" dirty="0" smtClean="0">
                <a:hlinkClick r:id="rId30" tooltip="Plasma membrane"/>
              </a:rPr>
              <a:t>plasma membrane</a:t>
            </a:r>
            <a:r>
              <a:rPr lang="en-US" dirty="0" smtClean="0"/>
              <a:t> is highly resistive, the voltage change in moving from a point outside to a point inside occurs largely within the narrow width of the membrane itself. Therefore, it is common to speak of the membrane potential as the </a:t>
            </a:r>
            <a:r>
              <a:rPr lang="en-US" i="1" dirty="0" smtClean="0"/>
              <a:t>voltage across the membrane</a:t>
            </a:r>
            <a:r>
              <a:rPr lang="en-US" dirty="0" smtClean="0"/>
              <a:t>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411D71-28D7-49F7-93D6-0FC3FF6829F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42956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6544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3B0B284-E4C5-47F8-B884-32C2FDF7131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CCBDB-FA4E-4FDC-9242-1C82D4261254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CCBDB-FA4E-4FDC-9242-1C82D4261254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504DDB-EAB7-40EA-9E88-A4A39CDF927C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3997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504DDB-EAB7-40EA-9E88-A4A39CDF927C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82613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893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754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61396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613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411D71-28D7-49F7-93D6-0FC3FF6829F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61840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34719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4EEBB3-AE00-4E09-9782-58083FED497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89942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52453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52323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2474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5390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43038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23355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831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6137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86859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65556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09033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8913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64C25-6F8B-4780-848E-9C6DBEE2B941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924A4B-3781-40FF-AAF7-6D4839A4AEE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65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8200" cy="3486150"/>
          </a:xfrm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040" y="4415791"/>
            <a:ext cx="5608320" cy="4184994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841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61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B6BE6-C0A3-4FAB-B6F5-B3C9FA34263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10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9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DED6C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3060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rgbClr val="AD946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73061" name="Picture 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0638"/>
            <a:ext cx="1524000" cy="512762"/>
          </a:xfrm>
          <a:prstGeom prst="rect">
            <a:avLst/>
          </a:prstGeom>
          <a:noFill/>
        </p:spPr>
      </p:pic>
      <p:sp>
        <p:nvSpPr>
          <p:cNvPr id="173063" name="Line 7"/>
          <p:cNvSpPr>
            <a:spLocks noChangeShapeType="1"/>
          </p:cNvSpPr>
          <p:nvPr userDrawn="1"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73068" name="Picture 12" descr="DP_PosterFooter_48_25-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16588"/>
            <a:ext cx="9147175" cy="1141412"/>
          </a:xfrm>
          <a:prstGeom prst="rect">
            <a:avLst/>
          </a:prstGeom>
          <a:noFill/>
        </p:spPr>
      </p:pic>
      <p:sp>
        <p:nvSpPr>
          <p:cNvPr id="173069" name="Rectangle 1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4400">
                <a:latin typeface="Humnst777 Cn B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3070" name="Rectangle 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Humnst777 BT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96" y="0"/>
            <a:ext cx="1259504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 userDrawn="1"/>
        </p:nvSpPr>
        <p:spPr bwMode="auto">
          <a:xfrm>
            <a:off x="7150925" y="6019800"/>
            <a:ext cx="1981200" cy="6096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  <a:prstGeom prst="rect">
            <a:avLst/>
          </a:prstGeom>
        </p:spPr>
        <p:txBody>
          <a:bodyPr/>
          <a:lstStyle>
            <a:lvl1pPr algn="l">
              <a:defRPr sz="1200">
                <a:latin typeface="Humnst777 Cn BT" pitchFamily="34" charset="0"/>
              </a:defRPr>
            </a:lvl1pPr>
          </a:lstStyle>
          <a:p>
            <a:fld id="{A6F35058-DF91-442D-8B14-DC863819928D}" type="datetime13">
              <a:rPr lang="en-US" smtClean="0"/>
              <a:t>12:50:15 PM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429000" cy="304800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Humnst777 Cn BT" pitchFamily="34" charset="0"/>
              </a:defRPr>
            </a:lvl1pPr>
          </a:lstStyle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Humnst777 Cn BT" pitchFamily="34" charset="0"/>
              </a:defRPr>
            </a:lvl1pPr>
          </a:lstStyle>
          <a:p>
            <a:fld id="{50630EF9-A3A5-492F-81FF-A69EF25F2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19200"/>
            <a:ext cx="20574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19200"/>
            <a:ext cx="60198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  <a:prstGeom prst="rect">
            <a:avLst/>
          </a:prstGeom>
        </p:spPr>
        <p:txBody>
          <a:bodyPr/>
          <a:lstStyle>
            <a:lvl1pPr algn="l">
              <a:defRPr sz="1200">
                <a:latin typeface="Humnst777 Cn BT" pitchFamily="34" charset="0"/>
              </a:defRPr>
            </a:lvl1pPr>
          </a:lstStyle>
          <a:p>
            <a:fld id="{D0DB46B2-2B3A-44B5-9F4D-A94781E2CDB9}" type="datetime13">
              <a:rPr lang="en-US" smtClean="0"/>
              <a:t>12:50:15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962400" cy="457200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Humnst777 Cn BT" pitchFamily="34" charset="0"/>
              </a:defRPr>
            </a:lvl1pPr>
          </a:lstStyle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Humnst777 Cn BT" pitchFamily="34" charset="0"/>
              </a:defRPr>
            </a:lvl1pPr>
          </a:lstStyle>
          <a:p>
            <a:fld id="{50630EF9-A3A5-492F-81FF-A69EF25F2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  <a:prstGeom prst="rect">
            <a:avLst/>
          </a:prstGeom>
        </p:spPr>
        <p:txBody>
          <a:bodyPr/>
          <a:lstStyle>
            <a:lvl1pPr algn="l">
              <a:defRPr sz="1200">
                <a:latin typeface="Humnst777 Cn BT" pitchFamily="34" charset="0"/>
              </a:defRPr>
            </a:lvl1pPr>
          </a:lstStyle>
          <a:p>
            <a:fld id="{548511B4-EC4D-422D-BD9D-F6EDD0C2F9C5}" type="datetime13">
              <a:rPr lang="en-US" smtClean="0"/>
              <a:t>12:50:15 PM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657600" cy="304800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Humnst777 Cn BT" pitchFamily="34" charset="0"/>
              </a:defRPr>
            </a:lvl1pPr>
          </a:lstStyle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Humnst777 Cn BT" pitchFamily="34" charset="0"/>
              </a:defRPr>
            </a:lvl1pPr>
          </a:lstStyle>
          <a:p>
            <a:fld id="{50630EF9-A3A5-492F-81FF-A69EF25F2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  <a:prstGeom prst="rect">
            <a:avLst/>
          </a:prstGeom>
        </p:spPr>
        <p:txBody>
          <a:bodyPr/>
          <a:lstStyle>
            <a:lvl1pPr algn="l">
              <a:defRPr sz="1200">
                <a:latin typeface="Humnst777 Cn BT" pitchFamily="34" charset="0"/>
              </a:defRPr>
            </a:lvl1pPr>
          </a:lstStyle>
          <a:p>
            <a:fld id="{90E06F38-8409-44BB-8B9B-F47E8E2B67B0}" type="datetime13">
              <a:rPr lang="en-US" smtClean="0"/>
              <a:t>12:50:15 PM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810000" cy="304800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Humnst777 Cn BT" pitchFamily="34" charset="0"/>
              </a:defRPr>
            </a:lvl1pPr>
          </a:lstStyle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Humnst777 Cn BT" pitchFamily="34" charset="0"/>
              </a:defRPr>
            </a:lvl1pPr>
          </a:lstStyle>
          <a:p>
            <a:fld id="{50630EF9-A3A5-492F-81FF-A69EF25F2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  <a:prstGeom prst="rect">
            <a:avLst/>
          </a:prstGeom>
        </p:spPr>
        <p:txBody>
          <a:bodyPr/>
          <a:lstStyle>
            <a:lvl1pPr algn="l">
              <a:defRPr sz="1200">
                <a:latin typeface="Humnst777 Cn BT" pitchFamily="34" charset="0"/>
              </a:defRPr>
            </a:lvl1pPr>
          </a:lstStyle>
          <a:p>
            <a:fld id="{12821696-9F7D-483B-8B8A-803D5361A8C9}" type="datetime13">
              <a:rPr lang="en-US" smtClean="0"/>
              <a:t>12:50:15 PM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581400" cy="304800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Humnst777 Cn BT" pitchFamily="34" charset="0"/>
              </a:defRPr>
            </a:lvl1pPr>
          </a:lstStyle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Humnst777 Cn BT" pitchFamily="34" charset="0"/>
              </a:defRPr>
            </a:lvl1pPr>
          </a:lstStyle>
          <a:p>
            <a:fld id="{50630EF9-A3A5-492F-81FF-A69EF25F2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533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  <a:prstGeom prst="rect">
            <a:avLst/>
          </a:prstGeom>
        </p:spPr>
        <p:txBody>
          <a:bodyPr/>
          <a:lstStyle>
            <a:lvl1pPr algn="l">
              <a:defRPr sz="1200">
                <a:latin typeface="Humnst777 Cn BT" pitchFamily="34" charset="0"/>
              </a:defRPr>
            </a:lvl1pPr>
          </a:lstStyle>
          <a:p>
            <a:fld id="{4D8A4B32-C0A8-4A0F-8876-E4569FFC9105}" type="datetime13">
              <a:rPr lang="en-US" smtClean="0"/>
              <a:t>12:50:15 PM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Humnst777 Cn BT" pitchFamily="34" charset="0"/>
              </a:defRPr>
            </a:lvl1pPr>
          </a:lstStyle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Humnst777 Cn BT" pitchFamily="34" charset="0"/>
              </a:defRPr>
            </a:lvl1pPr>
          </a:lstStyle>
          <a:p>
            <a:fld id="{50630EF9-A3A5-492F-81FF-A69EF25F2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  <a:prstGeom prst="rect">
            <a:avLst/>
          </a:prstGeom>
        </p:spPr>
        <p:txBody>
          <a:bodyPr/>
          <a:lstStyle>
            <a:lvl1pPr algn="l">
              <a:defRPr sz="1200">
                <a:latin typeface="Humnst777 Cn BT" pitchFamily="34" charset="0"/>
              </a:defRPr>
            </a:lvl1pPr>
          </a:lstStyle>
          <a:p>
            <a:fld id="{DE438E69-A170-4B3B-AA7C-B3566C71FBD5}" type="datetime13">
              <a:rPr lang="en-US" smtClean="0"/>
              <a:t>12:50:15 PM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Humnst777 Cn BT" pitchFamily="34" charset="0"/>
              </a:defRPr>
            </a:lvl1pPr>
          </a:lstStyle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Humnst777 Cn BT" pitchFamily="34" charset="0"/>
              </a:defRPr>
            </a:lvl1pPr>
          </a:lstStyle>
          <a:p>
            <a:fld id="{50630EF9-A3A5-492F-81FF-A69EF25F2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  <a:prstGeom prst="rect">
            <a:avLst/>
          </a:prstGeom>
        </p:spPr>
        <p:txBody>
          <a:bodyPr/>
          <a:lstStyle>
            <a:lvl1pPr algn="l">
              <a:defRPr sz="1200">
                <a:latin typeface="Humnst777 Cn BT" pitchFamily="34" charset="0"/>
              </a:defRPr>
            </a:lvl1pPr>
          </a:lstStyle>
          <a:p>
            <a:fld id="{7AEA572B-1C51-4FDD-A251-BA6A72095FD2}" type="datetime13">
              <a:rPr lang="en-US" smtClean="0"/>
              <a:t>12:50:15 PM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Humnst777 Cn BT" pitchFamily="34" charset="0"/>
              </a:defRPr>
            </a:lvl1pPr>
          </a:lstStyle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Humnst777 Cn BT" pitchFamily="34" charset="0"/>
              </a:defRPr>
            </a:lvl1pPr>
          </a:lstStyle>
          <a:p>
            <a:fld id="{50630EF9-A3A5-492F-81FF-A69EF25F2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25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5111750" cy="4754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008313" cy="36115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  <a:prstGeom prst="rect">
            <a:avLst/>
          </a:prstGeom>
        </p:spPr>
        <p:txBody>
          <a:bodyPr/>
          <a:lstStyle>
            <a:lvl1pPr algn="l">
              <a:defRPr sz="1200">
                <a:latin typeface="Humnst777 Cn BT" pitchFamily="34" charset="0"/>
              </a:defRPr>
            </a:lvl1pPr>
          </a:lstStyle>
          <a:p>
            <a:fld id="{51062487-2509-4673-9820-F0D243BC77B1}" type="datetime13">
              <a:rPr lang="en-US" smtClean="0"/>
              <a:t>12:50:15 PM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810000" cy="304800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Humnst777 Cn BT" pitchFamily="34" charset="0"/>
              </a:defRPr>
            </a:lvl1pPr>
          </a:lstStyle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Humnst777 Cn BT" pitchFamily="34" charset="0"/>
              </a:defRPr>
            </a:lvl1pPr>
          </a:lstStyle>
          <a:p>
            <a:fld id="{50630EF9-A3A5-492F-81FF-A69EF25F2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  <a:prstGeom prst="rect">
            <a:avLst/>
          </a:prstGeom>
        </p:spPr>
        <p:txBody>
          <a:bodyPr/>
          <a:lstStyle>
            <a:lvl1pPr algn="l">
              <a:defRPr sz="1200">
                <a:latin typeface="Humnst777 Cn BT" pitchFamily="34" charset="0"/>
              </a:defRPr>
            </a:lvl1pPr>
          </a:lstStyle>
          <a:p>
            <a:fld id="{E7845395-095A-4148-A77F-9327ECE8A3F8}" type="datetime13">
              <a:rPr lang="en-US" smtClean="0"/>
              <a:t>12:50:15 PM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4343400" cy="304800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Humnst777 Cn BT" pitchFamily="34" charset="0"/>
              </a:defRPr>
            </a:lvl1pPr>
          </a:lstStyle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Humnst777 Cn BT" pitchFamily="34" charset="0"/>
              </a:defRPr>
            </a:lvl1pPr>
          </a:lstStyle>
          <a:p>
            <a:fld id="{50630EF9-A3A5-492F-81FF-A69EF25F2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Rectangle 6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0" y="0"/>
            <a:ext cx="9144000" cy="579120"/>
          </a:xfrm>
          <a:prstGeom prst="rect">
            <a:avLst/>
          </a:prstGeom>
          <a:solidFill>
            <a:srgbClr val="DED6C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 flipV="1">
            <a:off x="0" y="0"/>
            <a:ext cx="9144000" cy="172720"/>
          </a:xfrm>
          <a:prstGeom prst="rect">
            <a:avLst/>
          </a:prstGeom>
          <a:solidFill>
            <a:srgbClr val="AD946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62" name="Rectangle 38"/>
          <p:cNvSpPr>
            <a:spLocks noChangeArrowheads="1"/>
          </p:cNvSpPr>
          <p:nvPr/>
        </p:nvSpPr>
        <p:spPr bwMode="auto">
          <a:xfrm>
            <a:off x="0" y="1143000"/>
            <a:ext cx="9144000" cy="76200"/>
          </a:xfrm>
          <a:prstGeom prst="rect">
            <a:avLst/>
          </a:prstGeom>
          <a:gradFill rotWithShape="0">
            <a:gsLst>
              <a:gs pos="0">
                <a:srgbClr val="AD946B"/>
              </a:gs>
              <a:gs pos="100000">
                <a:srgbClr val="DED6C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63" name="Line 39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80" name="Line 56"/>
          <p:cNvSpPr>
            <a:spLocks noChangeShapeType="1"/>
          </p:cNvSpPr>
          <p:nvPr/>
        </p:nvSpPr>
        <p:spPr bwMode="auto">
          <a:xfrm>
            <a:off x="0" y="59436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85" name="Rectangle 6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0960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92" name="Rectangle 68"/>
          <p:cNvSpPr>
            <a:spLocks noChangeArrowheads="1"/>
          </p:cNvSpPr>
          <p:nvPr/>
        </p:nvSpPr>
        <p:spPr bwMode="auto">
          <a:xfrm>
            <a:off x="0" y="6477000"/>
            <a:ext cx="9144000" cy="76200"/>
          </a:xfrm>
          <a:prstGeom prst="rect">
            <a:avLst/>
          </a:prstGeom>
          <a:gradFill rotWithShape="0">
            <a:gsLst>
              <a:gs pos="0">
                <a:srgbClr val="AD946B"/>
              </a:gs>
              <a:gs pos="100000">
                <a:srgbClr val="DED6C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239000" y="152400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Humnst777 Cn BT" pitchFamily="34" charset="0"/>
              </a:rPr>
              <a:t>Purdue University</a:t>
            </a:r>
            <a:endParaRPr lang="en-US" sz="2000" dirty="0">
              <a:latin typeface="Humnst777 Cn B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39" y="0"/>
            <a:ext cx="1196530" cy="57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hf hd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inion Web" pitchFamily="18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inion Web" pitchFamily="18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inion Web" pitchFamily="18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inion Web" pitchFamily="18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inion Web" pitchFamily="18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inion Web" pitchFamily="18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inion Web" pitchFamily="18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inion Web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39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6.png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2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5" Type="http://schemas.openxmlformats.org/officeDocument/2006/relationships/image" Target="../media/image41.png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7.wmf"/><Relationship Id="rId1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3.png"/><Relationship Id="rId4" Type="http://schemas.openxmlformats.org/officeDocument/2006/relationships/oleObject" Target="file:///C:\xara%20stuff\Basic%20Cyyometry\full%2032%20with%20variable%20fingerprint-overlay-fitted-2.xar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4.png"/><Relationship Id="rId4" Type="http://schemas.openxmlformats.org/officeDocument/2006/relationships/oleObject" Target="file:///C:\xara%20stuff\Basic%20Cyyometry\full%2032%20with%20variable%20fingerprint-overlay-fitted.xa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emf"/><Relationship Id="rId7" Type="http://schemas.openxmlformats.org/officeDocument/2006/relationships/image" Target="../media/image4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emf"/><Relationship Id="rId9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emf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jpeg"/><Relationship Id="rId9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3" Type="http://schemas.openxmlformats.org/officeDocument/2006/relationships/notesSlide" Target="../notesSlides/notesSlide32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2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84.wmf"/><Relationship Id="rId4" Type="http://schemas.openxmlformats.org/officeDocument/2006/relationships/image" Target="../media/image85.png"/><Relationship Id="rId9" Type="http://schemas.openxmlformats.org/officeDocument/2006/relationships/oleObject" Target="../embeddings/oleObject8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3" Type="http://schemas.openxmlformats.org/officeDocument/2006/relationships/notesSlide" Target="../notesSlides/notesSlide33.xml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2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84.wmf"/><Relationship Id="rId4" Type="http://schemas.openxmlformats.org/officeDocument/2006/relationships/image" Target="../media/image85.png"/><Relationship Id="rId9" Type="http://schemas.openxmlformats.org/officeDocument/2006/relationships/oleObject" Target="../embeddings/oleObject11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0.emf"/><Relationship Id="rId5" Type="http://schemas.openxmlformats.org/officeDocument/2006/relationships/image" Target="../media/image89.emf"/><Relationship Id="rId4" Type="http://schemas.openxmlformats.org/officeDocument/2006/relationships/image" Target="../media/image88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9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4.wmf"/><Relationship Id="rId5" Type="http://schemas.openxmlformats.org/officeDocument/2006/relationships/image" Target="../media/image93.wmf"/><Relationship Id="rId4" Type="http://schemas.openxmlformats.org/officeDocument/2006/relationships/oleObject" Target="../embeddings/oleObject12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emf"/><Relationship Id="rId4" Type="http://schemas.openxmlformats.org/officeDocument/2006/relationships/image" Target="../media/image10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emf"/><Relationship Id="rId18" Type="http://schemas.openxmlformats.org/officeDocument/2006/relationships/image" Target="../media/image119.emf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12" Type="http://schemas.openxmlformats.org/officeDocument/2006/relationships/image" Target="../media/image113.emf"/><Relationship Id="rId17" Type="http://schemas.openxmlformats.org/officeDocument/2006/relationships/image" Target="../media/image118.emf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117.emf"/><Relationship Id="rId20" Type="http://schemas.openxmlformats.org/officeDocument/2006/relationships/image" Target="../media/image121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7.png"/><Relationship Id="rId11" Type="http://schemas.openxmlformats.org/officeDocument/2006/relationships/image" Target="../media/image112.emf"/><Relationship Id="rId5" Type="http://schemas.openxmlformats.org/officeDocument/2006/relationships/image" Target="../media/image106.png"/><Relationship Id="rId15" Type="http://schemas.openxmlformats.org/officeDocument/2006/relationships/image" Target="../media/image116.emf"/><Relationship Id="rId10" Type="http://schemas.openxmlformats.org/officeDocument/2006/relationships/image" Target="../media/image111.png"/><Relationship Id="rId19" Type="http://schemas.openxmlformats.org/officeDocument/2006/relationships/image" Target="../media/image120.emf"/><Relationship Id="rId4" Type="http://schemas.openxmlformats.org/officeDocument/2006/relationships/image" Target="../media/image105.png"/><Relationship Id="rId9" Type="http://schemas.openxmlformats.org/officeDocument/2006/relationships/image" Target="../media/image110.emf"/><Relationship Id="rId14" Type="http://schemas.openxmlformats.org/officeDocument/2006/relationships/image" Target="../media/image115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5" Type="http://schemas.openxmlformats.org/officeDocument/2006/relationships/image" Target="../media/image138.png"/><Relationship Id="rId4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152.png"/><Relationship Id="rId4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://www.cyto.purdue.edu/" TargetMode="External"/><Relationship Id="rId7" Type="http://schemas.openxmlformats.org/officeDocument/2006/relationships/hyperlink" Target="http://www.cyto.purdue.edu/Purdue_softwar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yto.purdue.edu/flowcyt/cdseries.htm" TargetMode="External"/><Relationship Id="rId5" Type="http://schemas.openxmlformats.org/officeDocument/2006/relationships/hyperlink" Target="http://www.cyto.purdue.edu/flowcyt/educate/pptslide.htm" TargetMode="External"/><Relationship Id="rId4" Type="http://schemas.openxmlformats.org/officeDocument/2006/relationships/hyperlink" Target="http://www.cyto.purdue.edu/hmarchiv/index.ht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ainyquote.com/quotes/quotes/j/jonathansw122246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 sz="quarter"/>
          </p:nvPr>
        </p:nvSpPr>
        <p:spPr>
          <a:xfrm>
            <a:off x="304800" y="838200"/>
            <a:ext cx="8610600" cy="1470025"/>
          </a:xfrm>
        </p:spPr>
        <p:txBody>
          <a:bodyPr/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>
                <a:solidFill>
                  <a:srgbClr val="0070C0"/>
                </a:solidFill>
              </a:rPr>
              <a:t>Conferencia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Magistral</a:t>
            </a:r>
            <a:r>
              <a:rPr lang="en-US" sz="2800" dirty="0" smtClean="0">
                <a:solidFill>
                  <a:srgbClr val="0070C0"/>
                </a:solidFill>
              </a:rPr>
              <a:t> “ Dr. Mack Jett Fulwyler”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High </a:t>
            </a:r>
            <a:r>
              <a:rPr lang="en-US" sz="2800" dirty="0"/>
              <a:t>Throughput-High Content Flow Cytometry: A new opportunity for Cytometry.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8" name="Subtitle 7"/>
          <p:cNvSpPr>
            <a:spLocks noGrp="1"/>
          </p:cNvSpPr>
          <p:nvPr>
            <p:ph type="subTitle" sz="quarter" idx="1"/>
          </p:nvPr>
        </p:nvSpPr>
        <p:spPr>
          <a:xfrm>
            <a:off x="228600" y="2526119"/>
            <a:ext cx="8763000" cy="1752600"/>
          </a:xfrm>
        </p:spPr>
        <p:txBody>
          <a:bodyPr/>
          <a:lstStyle/>
          <a:p>
            <a:r>
              <a:rPr lang="en-US" sz="2000" b="1" dirty="0"/>
              <a:t>J. Paul Robinson, </a:t>
            </a:r>
            <a:r>
              <a:rPr lang="en-US" sz="2000" b="1" dirty="0" smtClean="0"/>
              <a:t>PhD</a:t>
            </a:r>
          </a:p>
          <a:p>
            <a:r>
              <a:rPr lang="en-US" sz="2000" b="1" dirty="0" smtClean="0"/>
              <a:t>Purdue University Cytometry Laboratories (PUCL)</a:t>
            </a:r>
            <a:endParaRPr lang="en-US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4343400" y="6027003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September 2012 - Mexico City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421925"/>
            <a:ext cx="1949356" cy="9434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0" y="3962400"/>
            <a:ext cx="56412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Purdue Cytometry Email Discussion</a:t>
            </a:r>
          </a:p>
          <a:p>
            <a:r>
              <a:rPr lang="en-US" dirty="0" smtClean="0"/>
              <a:t>3800 people daily output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cyto.purdue.edu/</a:t>
            </a:r>
            <a:r>
              <a:rPr lang="en-US" b="1" dirty="0" err="1" smtClean="0">
                <a:solidFill>
                  <a:srgbClr val="0070C0"/>
                </a:solidFill>
              </a:rPr>
              <a:t>hmarchiv</a:t>
            </a:r>
            <a:r>
              <a:rPr lang="en-US" b="1" dirty="0" smtClean="0">
                <a:solidFill>
                  <a:srgbClr val="0070C0"/>
                </a:solidFill>
              </a:rPr>
              <a:t>/index.htm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6969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772400" cy="685800"/>
          </a:xfrm>
        </p:spPr>
        <p:txBody>
          <a:bodyPr/>
          <a:lstStyle/>
          <a:p>
            <a:r>
              <a:rPr lang="en-US" b="1" dirty="0" smtClean="0"/>
              <a:t>Objectives of the presentation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>
          <a:xfrm>
            <a:off x="10632" y="1524000"/>
            <a:ext cx="9209568" cy="4953000"/>
          </a:xfrm>
        </p:spPr>
        <p:txBody>
          <a:bodyPr>
            <a:noAutofit/>
          </a:bodyPr>
          <a:lstStyle/>
          <a:p>
            <a:pPr indent="457200"/>
            <a:r>
              <a:rPr lang="en-US" dirty="0" smtClean="0"/>
              <a:t>Identify some next generation tools in cytometry</a:t>
            </a:r>
            <a:endParaRPr lang="en-US" dirty="0"/>
          </a:p>
          <a:p>
            <a:pPr indent="457200"/>
            <a:r>
              <a:rPr lang="en-US" dirty="0" smtClean="0"/>
              <a:t>Discuss the difficulties in flow cytometry data analysis</a:t>
            </a:r>
          </a:p>
          <a:p>
            <a:pPr indent="457200"/>
            <a:r>
              <a:rPr lang="en-US" dirty="0" smtClean="0"/>
              <a:t>Demonstrate how high throughput cytometry works using 	drug screening as an example</a:t>
            </a:r>
          </a:p>
          <a:p>
            <a:pPr indent="457200"/>
            <a:r>
              <a:rPr lang="en-US" dirty="0" smtClean="0"/>
              <a:t>Show how flow cytometry might become a systems 	approach to discovery?</a:t>
            </a:r>
          </a:p>
          <a:p>
            <a:pPr indent="457200"/>
            <a:r>
              <a:rPr lang="en-US" dirty="0" smtClean="0"/>
              <a:t>Conclude  with  looking at incredibly complex assays to 	show how mass cytometry data might be analyzed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04FE6-A5CE-4E56-AEC7-11B820F409B8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886200" cy="304800"/>
          </a:xfrm>
        </p:spPr>
        <p:txBody>
          <a:bodyPr/>
          <a:lstStyle/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7879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1980 – it was “what you see is what you get”!!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024C2-2556-477D-8513-E7BD7E1BB9B0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3402" y="6548552"/>
            <a:ext cx="4267200" cy="304800"/>
          </a:xfrm>
        </p:spPr>
        <p:txBody>
          <a:bodyPr/>
          <a:lstStyle/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4086"/>
            <a:ext cx="5634038" cy="4346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152" y="1295400"/>
            <a:ext cx="2881313" cy="2632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38722" y="5562600"/>
            <a:ext cx="55996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CYTOMETRY</a:t>
            </a:r>
            <a:r>
              <a:rPr lang="en-US" sz="1400" b="1" dirty="0"/>
              <a:t> </a:t>
            </a:r>
            <a:r>
              <a:rPr lang="en-US" sz="1400" dirty="0" smtClean="0"/>
              <a:t>Vol</a:t>
            </a:r>
            <a:r>
              <a:rPr lang="en-US" sz="1400" dirty="0"/>
              <a:t>. </a:t>
            </a:r>
            <a:r>
              <a:rPr lang="en-US" sz="1400" b="1" dirty="0"/>
              <a:t>1, </a:t>
            </a:r>
            <a:r>
              <a:rPr lang="en-US" sz="1400" dirty="0"/>
              <a:t>No. 1,1980</a:t>
            </a:r>
          </a:p>
          <a:p>
            <a:r>
              <a:rPr lang="en-US" sz="1400" dirty="0"/>
              <a:t>G. </a:t>
            </a:r>
            <a:r>
              <a:rPr lang="en-US" sz="1400" dirty="0" err="1" smtClean="0"/>
              <a:t>Zeile</a:t>
            </a:r>
            <a:r>
              <a:rPr lang="en-US" sz="1400" dirty="0" smtClean="0"/>
              <a:t>, </a:t>
            </a:r>
            <a:r>
              <a:rPr lang="en-US" sz="1400" b="1" dirty="0" err="1" smtClean="0"/>
              <a:t>Intracytoplasmic</a:t>
            </a:r>
            <a:r>
              <a:rPr lang="en-US" sz="1400" b="1" dirty="0" smtClean="0"/>
              <a:t> </a:t>
            </a:r>
            <a:r>
              <a:rPr lang="en-US" sz="1400" b="1" dirty="0"/>
              <a:t>Immunofluorescence in</a:t>
            </a:r>
          </a:p>
          <a:p>
            <a:r>
              <a:rPr lang="en-US" sz="1400" b="1" dirty="0"/>
              <a:t>Multiple Myeloma'</a:t>
            </a:r>
          </a:p>
          <a:p>
            <a:r>
              <a:rPr lang="en-US" sz="1400" dirty="0" smtClean="0"/>
              <a:t>Received </a:t>
            </a:r>
            <a:r>
              <a:rPr lang="en-US" sz="1400" dirty="0"/>
              <a:t>for publication January 29, 1980; accepted April 10, 1980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6" t="8209" r="52488" b="53356"/>
          <a:stretch/>
        </p:blipFill>
        <p:spPr bwMode="auto">
          <a:xfrm>
            <a:off x="4531087" y="1189252"/>
            <a:ext cx="5613445" cy="437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AutoShape 20"/>
          <p:cNvSpPr>
            <a:spLocks noChangeArrowheads="1"/>
          </p:cNvSpPr>
          <p:nvPr/>
        </p:nvSpPr>
        <p:spPr bwMode="auto">
          <a:xfrm>
            <a:off x="7620000" y="6629400"/>
            <a:ext cx="228600" cy="152400"/>
          </a:xfrm>
          <a:prstGeom prst="sun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1800">
              <a:solidFill>
                <a:schemeClr val="folHlink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53614"/>
            <a:ext cx="4302487" cy="430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6119265"/>
            <a:ext cx="283282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solidFill>
                  <a:srgbClr val="0070C0"/>
                </a:solidFill>
              </a:rPr>
              <a:t>http://en.wikipedia.org/wiki/File:Hubble_ultra_deep_field_high_rez_edit1.jpg</a:t>
            </a:r>
          </a:p>
        </p:txBody>
      </p:sp>
      <p:sp>
        <p:nvSpPr>
          <p:cNvPr id="14" name="AutoShape 20"/>
          <p:cNvSpPr>
            <a:spLocks noChangeArrowheads="1"/>
          </p:cNvSpPr>
          <p:nvPr/>
        </p:nvSpPr>
        <p:spPr bwMode="auto">
          <a:xfrm>
            <a:off x="7848600" y="6629400"/>
            <a:ext cx="228600" cy="152400"/>
          </a:xfrm>
          <a:prstGeom prst="sun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180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7258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Spectral tools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0D68E-166B-4631-BBFA-ED2448C920B6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810000" cy="304800"/>
          </a:xfrm>
        </p:spPr>
        <p:txBody>
          <a:bodyPr/>
          <a:lstStyle/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1" t="30009" r="49401" b="-56"/>
          <a:stretch/>
        </p:blipFill>
        <p:spPr bwMode="auto">
          <a:xfrm>
            <a:off x="228600" y="1828799"/>
            <a:ext cx="3760963" cy="427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535" y="1271147"/>
            <a:ext cx="2513266" cy="1167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460" y="1447800"/>
            <a:ext cx="2278152" cy="1708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383" y="2715975"/>
            <a:ext cx="2406503" cy="1632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066810" y="2469149"/>
            <a:ext cx="27936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Purdue Patent #</a:t>
            </a:r>
            <a:r>
              <a:rPr lang="en-US" sz="1600" b="1" dirty="0"/>
              <a:t>7,280,204</a:t>
            </a:r>
            <a:r>
              <a:rPr lang="en-US" sz="1600" dirty="0"/>
              <a:t> 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810" y="4481280"/>
            <a:ext cx="2046081" cy="1919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040" y="4732692"/>
            <a:ext cx="2840572" cy="1376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469914" y="1143000"/>
            <a:ext cx="1369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Purdue 2003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75020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701463" y="1066800"/>
            <a:ext cx="7615236" cy="1143000"/>
          </a:xfrm>
        </p:spPr>
        <p:txBody>
          <a:bodyPr/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Classified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Candies (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&amp;Ms)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3780" name="Picture 4" descr="IpPc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6919" y="2826325"/>
            <a:ext cx="4343400" cy="3244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3779" name="Picture 3" descr="reference image skittles 250ms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950" y="2843213"/>
            <a:ext cx="4343400" cy="3176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203813" name="Group 37"/>
          <p:cNvGrpSpPr>
            <a:grpSpLocks/>
          </p:cNvGrpSpPr>
          <p:nvPr/>
        </p:nvGrpSpPr>
        <p:grpSpPr bwMode="auto">
          <a:xfrm>
            <a:off x="228600" y="2468563"/>
            <a:ext cx="4214813" cy="3565525"/>
            <a:chOff x="236" y="1555"/>
            <a:chExt cx="2655" cy="2246"/>
          </a:xfrm>
        </p:grpSpPr>
        <p:sp>
          <p:nvSpPr>
            <p:cNvPr id="203782" name="Text Box 6"/>
            <p:cNvSpPr txBox="1">
              <a:spLocks noChangeArrowheads="1"/>
            </p:cNvSpPr>
            <p:nvPr/>
          </p:nvSpPr>
          <p:spPr bwMode="auto">
            <a:xfrm>
              <a:off x="1420" y="2031"/>
              <a:ext cx="244" cy="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  <a:cs typeface="Times New Roman" pitchFamily="18" charset="0"/>
                </a:rPr>
                <a:t>1</a:t>
              </a:r>
            </a:p>
          </p:txBody>
        </p:sp>
        <p:sp>
          <p:nvSpPr>
            <p:cNvPr id="203783" name="Text Box 7"/>
            <p:cNvSpPr txBox="1">
              <a:spLocks noChangeArrowheads="1"/>
            </p:cNvSpPr>
            <p:nvPr/>
          </p:nvSpPr>
          <p:spPr bwMode="auto">
            <a:xfrm>
              <a:off x="2036" y="2151"/>
              <a:ext cx="25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200" b="1">
                  <a:solidFill>
                    <a:schemeClr val="bg1"/>
                  </a:solidFill>
                  <a:cs typeface="Times New Roman" pitchFamily="18" charset="0"/>
                </a:rPr>
                <a:t>1</a:t>
              </a:r>
            </a:p>
          </p:txBody>
        </p:sp>
        <p:sp>
          <p:nvSpPr>
            <p:cNvPr id="203784" name="Text Box 8"/>
            <p:cNvSpPr txBox="1">
              <a:spLocks noChangeArrowheads="1"/>
            </p:cNvSpPr>
            <p:nvPr/>
          </p:nvSpPr>
          <p:spPr bwMode="auto">
            <a:xfrm>
              <a:off x="948" y="1555"/>
              <a:ext cx="244" cy="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chemeClr val="bg1"/>
                  </a:solidFill>
                  <a:cs typeface="Times New Roman" pitchFamily="18" charset="0"/>
                </a:rPr>
                <a:t>1</a:t>
              </a:r>
            </a:p>
          </p:txBody>
        </p:sp>
        <p:sp>
          <p:nvSpPr>
            <p:cNvPr id="203785" name="Text Box 9"/>
            <p:cNvSpPr txBox="1">
              <a:spLocks noChangeArrowheads="1"/>
            </p:cNvSpPr>
            <p:nvPr/>
          </p:nvSpPr>
          <p:spPr bwMode="auto">
            <a:xfrm>
              <a:off x="497" y="1733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chemeClr val="bg1"/>
                  </a:solidFill>
                  <a:cs typeface="Times New Roman" pitchFamily="18" charset="0"/>
                </a:rPr>
                <a:t>1</a:t>
              </a:r>
            </a:p>
          </p:txBody>
        </p:sp>
        <p:sp>
          <p:nvSpPr>
            <p:cNvPr id="203786" name="Text Box 10"/>
            <p:cNvSpPr txBox="1">
              <a:spLocks noChangeArrowheads="1"/>
            </p:cNvSpPr>
            <p:nvPr/>
          </p:nvSpPr>
          <p:spPr bwMode="auto">
            <a:xfrm>
              <a:off x="2241" y="1733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chemeClr val="bg1"/>
                  </a:solidFill>
                  <a:cs typeface="Times New Roman" pitchFamily="18" charset="0"/>
                </a:rPr>
                <a:t>1</a:t>
              </a:r>
            </a:p>
          </p:txBody>
        </p:sp>
        <p:sp>
          <p:nvSpPr>
            <p:cNvPr id="203787" name="Text Box 11"/>
            <p:cNvSpPr txBox="1">
              <a:spLocks noChangeArrowheads="1"/>
            </p:cNvSpPr>
            <p:nvPr/>
          </p:nvSpPr>
          <p:spPr bwMode="auto">
            <a:xfrm>
              <a:off x="2298" y="2521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chemeClr val="bg1"/>
                  </a:solidFill>
                  <a:cs typeface="Times New Roman" pitchFamily="18" charset="0"/>
                </a:rPr>
                <a:t>1</a:t>
              </a:r>
            </a:p>
          </p:txBody>
        </p:sp>
        <p:sp>
          <p:nvSpPr>
            <p:cNvPr id="203788" name="Text Box 12"/>
            <p:cNvSpPr txBox="1">
              <a:spLocks noChangeArrowheads="1"/>
            </p:cNvSpPr>
            <p:nvPr/>
          </p:nvSpPr>
          <p:spPr bwMode="auto">
            <a:xfrm>
              <a:off x="1948" y="3132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chemeClr val="bg1"/>
                  </a:solidFill>
                  <a:cs typeface="Times New Roman" pitchFamily="18" charset="0"/>
                </a:rPr>
                <a:t>1</a:t>
              </a:r>
            </a:p>
          </p:txBody>
        </p:sp>
        <p:sp>
          <p:nvSpPr>
            <p:cNvPr id="203791" name="Text Box 15"/>
            <p:cNvSpPr txBox="1">
              <a:spLocks noChangeArrowheads="1"/>
            </p:cNvSpPr>
            <p:nvPr/>
          </p:nvSpPr>
          <p:spPr bwMode="auto">
            <a:xfrm>
              <a:off x="749" y="2090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FFFF00"/>
                  </a:solidFill>
                  <a:cs typeface="Times New Roman" pitchFamily="18" charset="0"/>
                </a:rPr>
                <a:t>2</a:t>
              </a:r>
            </a:p>
          </p:txBody>
        </p:sp>
        <p:sp>
          <p:nvSpPr>
            <p:cNvPr id="203792" name="Text Box 16"/>
            <p:cNvSpPr txBox="1">
              <a:spLocks noChangeArrowheads="1"/>
            </p:cNvSpPr>
            <p:nvPr/>
          </p:nvSpPr>
          <p:spPr bwMode="auto">
            <a:xfrm>
              <a:off x="236" y="2245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FFFF00"/>
                  </a:solidFill>
                  <a:cs typeface="Times New Roman" pitchFamily="18" charset="0"/>
                </a:rPr>
                <a:t>2</a:t>
              </a:r>
            </a:p>
          </p:txBody>
        </p:sp>
        <p:sp>
          <p:nvSpPr>
            <p:cNvPr id="203793" name="Text Box 17"/>
            <p:cNvSpPr txBox="1">
              <a:spLocks noChangeArrowheads="1"/>
            </p:cNvSpPr>
            <p:nvPr/>
          </p:nvSpPr>
          <p:spPr bwMode="auto">
            <a:xfrm>
              <a:off x="852" y="3161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FFFF00"/>
                  </a:solidFill>
                  <a:cs typeface="Times New Roman" pitchFamily="18" charset="0"/>
                </a:rPr>
                <a:t>2</a:t>
              </a:r>
            </a:p>
          </p:txBody>
        </p:sp>
        <p:sp>
          <p:nvSpPr>
            <p:cNvPr id="203794" name="Text Box 18"/>
            <p:cNvSpPr txBox="1">
              <a:spLocks noChangeArrowheads="1"/>
            </p:cNvSpPr>
            <p:nvPr/>
          </p:nvSpPr>
          <p:spPr bwMode="auto">
            <a:xfrm>
              <a:off x="2493" y="3042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FFFF00"/>
                  </a:solidFill>
                  <a:cs typeface="Times New Roman" pitchFamily="18" charset="0"/>
                </a:rPr>
                <a:t>2</a:t>
              </a:r>
            </a:p>
          </p:txBody>
        </p:sp>
        <p:sp>
          <p:nvSpPr>
            <p:cNvPr id="203807" name="Text Box 31"/>
            <p:cNvSpPr txBox="1">
              <a:spLocks noChangeArrowheads="1"/>
            </p:cNvSpPr>
            <p:nvPr/>
          </p:nvSpPr>
          <p:spPr bwMode="auto">
            <a:xfrm>
              <a:off x="1677" y="1769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FFFF00"/>
                  </a:solidFill>
                  <a:cs typeface="Times New Roman" pitchFamily="18" charset="0"/>
                </a:rPr>
                <a:t>3</a:t>
              </a:r>
            </a:p>
          </p:txBody>
        </p:sp>
        <p:sp>
          <p:nvSpPr>
            <p:cNvPr id="203808" name="Text Box 32"/>
            <p:cNvSpPr txBox="1">
              <a:spLocks noChangeArrowheads="1"/>
            </p:cNvSpPr>
            <p:nvPr/>
          </p:nvSpPr>
          <p:spPr bwMode="auto">
            <a:xfrm>
              <a:off x="2647" y="2150"/>
              <a:ext cx="244" cy="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FFFF00"/>
                  </a:solidFill>
                  <a:cs typeface="Times New Roman" pitchFamily="18" charset="0"/>
                </a:rPr>
                <a:t>3</a:t>
              </a:r>
            </a:p>
          </p:txBody>
        </p:sp>
        <p:sp>
          <p:nvSpPr>
            <p:cNvPr id="203809" name="Text Box 33"/>
            <p:cNvSpPr txBox="1">
              <a:spLocks noChangeArrowheads="1"/>
            </p:cNvSpPr>
            <p:nvPr/>
          </p:nvSpPr>
          <p:spPr bwMode="auto">
            <a:xfrm>
              <a:off x="1779" y="2566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FFFF00"/>
                  </a:solidFill>
                  <a:cs typeface="Times New Roman" pitchFamily="18" charset="0"/>
                </a:rPr>
                <a:t>3</a:t>
              </a:r>
            </a:p>
          </p:txBody>
        </p:sp>
        <p:sp>
          <p:nvSpPr>
            <p:cNvPr id="203810" name="Text Box 34"/>
            <p:cNvSpPr txBox="1">
              <a:spLocks noChangeArrowheads="1"/>
            </p:cNvSpPr>
            <p:nvPr/>
          </p:nvSpPr>
          <p:spPr bwMode="auto">
            <a:xfrm>
              <a:off x="1313" y="2959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FFFF00"/>
                  </a:solidFill>
                  <a:cs typeface="Times New Roman" pitchFamily="18" charset="0"/>
                </a:rPr>
                <a:t>3</a:t>
              </a:r>
            </a:p>
          </p:txBody>
        </p:sp>
        <p:sp>
          <p:nvSpPr>
            <p:cNvPr id="203811" name="Text Box 35"/>
            <p:cNvSpPr txBox="1">
              <a:spLocks noChangeArrowheads="1"/>
            </p:cNvSpPr>
            <p:nvPr/>
          </p:nvSpPr>
          <p:spPr bwMode="auto">
            <a:xfrm>
              <a:off x="1574" y="3435"/>
              <a:ext cx="24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FFFF00"/>
                  </a:solidFill>
                  <a:cs typeface="Times New Roman" pitchFamily="18" charset="0"/>
                </a:rPr>
                <a:t>3</a:t>
              </a:r>
            </a:p>
          </p:txBody>
        </p:sp>
      </p:grp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654714" y="4356967"/>
            <a:ext cx="4283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cs typeface="Times New Roman" pitchFamily="18" charset="0"/>
              </a:rPr>
              <a:t>4</a:t>
            </a:r>
            <a:endParaRPr lang="en-US" sz="32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342138" y="5240050"/>
            <a:ext cx="4283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cs typeface="Times New Roman" pitchFamily="18" charset="0"/>
              </a:rPr>
              <a:t>4</a:t>
            </a:r>
            <a:endParaRPr lang="en-US" sz="32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3282950" y="5486400"/>
            <a:ext cx="4283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cs typeface="Times New Roman" pitchFamily="18" charset="0"/>
              </a:rPr>
              <a:t>4</a:t>
            </a:r>
            <a:endParaRPr lang="en-US" sz="32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1510016" y="4084638"/>
            <a:ext cx="4283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cs typeface="Times New Roman" pitchFamily="18" charset="0"/>
              </a:rPr>
              <a:t>5</a:t>
            </a:r>
            <a:endParaRPr lang="en-US" sz="32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4187660" y="4225269"/>
            <a:ext cx="4283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cs typeface="Times New Roman" pitchFamily="18" charset="0"/>
              </a:rPr>
              <a:t>5</a:t>
            </a:r>
            <a:endParaRPr lang="en-US" sz="32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630104" y="2644775"/>
            <a:ext cx="4370215" cy="3511550"/>
            <a:chOff x="4630104" y="2644775"/>
            <a:chExt cx="4370215" cy="3511550"/>
          </a:xfrm>
        </p:grpSpPr>
        <p:sp>
          <p:nvSpPr>
            <p:cNvPr id="50" name="Text Box 6"/>
            <p:cNvSpPr txBox="1">
              <a:spLocks noChangeArrowheads="1"/>
            </p:cNvSpPr>
            <p:nvPr/>
          </p:nvSpPr>
          <p:spPr bwMode="auto">
            <a:xfrm>
              <a:off x="8571997" y="4360576"/>
              <a:ext cx="428322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chemeClr val="bg1"/>
                  </a:solidFill>
                  <a:cs typeface="Times New Roman" pitchFamily="18" charset="0"/>
                </a:rPr>
                <a:t>5</a:t>
              </a:r>
              <a:endParaRPr lang="en-US" sz="3200" b="1" dirty="0">
                <a:solidFill>
                  <a:schemeClr val="bg1"/>
                </a:solidFill>
                <a:cs typeface="Times New Roman" pitchFamily="18" charset="0"/>
              </a:endParaRPr>
            </a:p>
          </p:txBody>
        </p:sp>
        <p:grpSp>
          <p:nvGrpSpPr>
            <p:cNvPr id="203795" name="Group 19"/>
            <p:cNvGrpSpPr>
              <a:grpSpLocks/>
            </p:cNvGrpSpPr>
            <p:nvPr/>
          </p:nvGrpSpPr>
          <p:grpSpPr bwMode="auto">
            <a:xfrm>
              <a:off x="5105400" y="2644775"/>
              <a:ext cx="3130550" cy="2887663"/>
              <a:chOff x="672" y="802"/>
              <a:chExt cx="1972" cy="1819"/>
            </a:xfrm>
          </p:grpSpPr>
          <p:sp>
            <p:nvSpPr>
              <p:cNvPr id="203796" name="Text Box 20"/>
              <p:cNvSpPr txBox="1">
                <a:spLocks noChangeArrowheads="1"/>
              </p:cNvSpPr>
              <p:nvPr/>
            </p:nvSpPr>
            <p:spPr bwMode="auto">
              <a:xfrm>
                <a:off x="1584" y="1200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3200" b="1"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203797" name="Text Box 21"/>
              <p:cNvSpPr txBox="1">
                <a:spLocks noChangeArrowheads="1"/>
              </p:cNvSpPr>
              <p:nvPr/>
            </p:nvSpPr>
            <p:spPr bwMode="auto">
              <a:xfrm>
                <a:off x="2160" y="1248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3200" b="1"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203798" name="Text Box 22"/>
              <p:cNvSpPr txBox="1">
                <a:spLocks noChangeArrowheads="1"/>
              </p:cNvSpPr>
              <p:nvPr/>
            </p:nvSpPr>
            <p:spPr bwMode="auto">
              <a:xfrm>
                <a:off x="1104" y="802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203799" name="Text Box 23"/>
              <p:cNvSpPr txBox="1">
                <a:spLocks noChangeArrowheads="1"/>
              </p:cNvSpPr>
              <p:nvPr/>
            </p:nvSpPr>
            <p:spPr bwMode="auto">
              <a:xfrm>
                <a:off x="672" y="912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3200" b="1"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203800" name="Text Box 24"/>
              <p:cNvSpPr txBox="1">
                <a:spLocks noChangeArrowheads="1"/>
              </p:cNvSpPr>
              <p:nvPr/>
            </p:nvSpPr>
            <p:spPr bwMode="auto">
              <a:xfrm>
                <a:off x="2400" y="864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3200" b="1"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203801" name="Text Box 25"/>
              <p:cNvSpPr txBox="1">
                <a:spLocks noChangeArrowheads="1"/>
              </p:cNvSpPr>
              <p:nvPr/>
            </p:nvSpPr>
            <p:spPr bwMode="auto">
              <a:xfrm>
                <a:off x="2400" y="1728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3200" b="1"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203802" name="Text Box 26"/>
              <p:cNvSpPr txBox="1">
                <a:spLocks noChangeArrowheads="1"/>
              </p:cNvSpPr>
              <p:nvPr/>
            </p:nvSpPr>
            <p:spPr bwMode="auto">
              <a:xfrm>
                <a:off x="2064" y="2256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3200" b="1"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03803" name="Text Box 27"/>
            <p:cNvSpPr txBox="1">
              <a:spLocks noChangeArrowheads="1"/>
            </p:cNvSpPr>
            <p:nvPr/>
          </p:nvSpPr>
          <p:spPr bwMode="auto">
            <a:xfrm>
              <a:off x="4806950" y="3505200"/>
              <a:ext cx="38735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FFFF00"/>
                  </a:solidFill>
                  <a:cs typeface="Times New Roman" pitchFamily="18" charset="0"/>
                </a:rPr>
                <a:t>2</a:t>
              </a:r>
            </a:p>
          </p:txBody>
        </p:sp>
        <p:sp>
          <p:nvSpPr>
            <p:cNvPr id="203804" name="Text Box 28"/>
            <p:cNvSpPr txBox="1">
              <a:spLocks noChangeArrowheads="1"/>
            </p:cNvSpPr>
            <p:nvPr/>
          </p:nvSpPr>
          <p:spPr bwMode="auto">
            <a:xfrm>
              <a:off x="5334000" y="3352800"/>
              <a:ext cx="38735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FFFF00"/>
                  </a:solidFill>
                  <a:cs typeface="Times New Roman" pitchFamily="18" charset="0"/>
                </a:rPr>
                <a:t>2</a:t>
              </a:r>
            </a:p>
          </p:txBody>
        </p:sp>
        <p:sp>
          <p:nvSpPr>
            <p:cNvPr id="203805" name="Text Box 29"/>
            <p:cNvSpPr txBox="1">
              <a:spLocks noChangeArrowheads="1"/>
            </p:cNvSpPr>
            <p:nvPr/>
          </p:nvSpPr>
          <p:spPr bwMode="auto">
            <a:xfrm>
              <a:off x="8077200" y="4983163"/>
              <a:ext cx="3873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FFFF00"/>
                  </a:solidFill>
                  <a:cs typeface="Times New Roman" pitchFamily="18" charset="0"/>
                </a:rPr>
                <a:t>2</a:t>
              </a:r>
            </a:p>
          </p:txBody>
        </p:sp>
        <p:sp>
          <p:nvSpPr>
            <p:cNvPr id="203806" name="Text Box 30"/>
            <p:cNvSpPr txBox="1">
              <a:spLocks noChangeArrowheads="1"/>
            </p:cNvSpPr>
            <p:nvPr/>
          </p:nvSpPr>
          <p:spPr bwMode="auto">
            <a:xfrm>
              <a:off x="5410200" y="5287963"/>
              <a:ext cx="3873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FFFF00"/>
                  </a:solidFill>
                  <a:cs typeface="Times New Roman" pitchFamily="18" charset="0"/>
                </a:rPr>
                <a:t>2</a:t>
              </a:r>
            </a:p>
          </p:txBody>
        </p:sp>
        <p:sp>
          <p:nvSpPr>
            <p:cNvPr id="42" name="Text Box 32"/>
            <p:cNvSpPr txBox="1">
              <a:spLocks noChangeArrowheads="1"/>
            </p:cNvSpPr>
            <p:nvPr/>
          </p:nvSpPr>
          <p:spPr bwMode="auto">
            <a:xfrm>
              <a:off x="8464550" y="3495676"/>
              <a:ext cx="38735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FFFF00"/>
                  </a:solidFill>
                  <a:cs typeface="Times New Roman" pitchFamily="18" charset="0"/>
                </a:rPr>
                <a:t>3</a:t>
              </a:r>
            </a:p>
          </p:txBody>
        </p:sp>
        <p:sp>
          <p:nvSpPr>
            <p:cNvPr id="43" name="Text Box 32"/>
            <p:cNvSpPr txBox="1">
              <a:spLocks noChangeArrowheads="1"/>
            </p:cNvSpPr>
            <p:nvPr/>
          </p:nvSpPr>
          <p:spPr bwMode="auto">
            <a:xfrm>
              <a:off x="6920552" y="4251326"/>
              <a:ext cx="38735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FFFF00"/>
                  </a:solidFill>
                  <a:cs typeface="Times New Roman" pitchFamily="18" charset="0"/>
                </a:rPr>
                <a:t>3</a:t>
              </a:r>
            </a:p>
          </p:txBody>
        </p:sp>
        <p:sp>
          <p:nvSpPr>
            <p:cNvPr id="44" name="Text Box 32"/>
            <p:cNvSpPr txBox="1">
              <a:spLocks noChangeArrowheads="1"/>
            </p:cNvSpPr>
            <p:nvPr/>
          </p:nvSpPr>
          <p:spPr bwMode="auto">
            <a:xfrm>
              <a:off x="6418191" y="4875213"/>
              <a:ext cx="38735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FFFF00"/>
                  </a:solidFill>
                  <a:cs typeface="Times New Roman" pitchFamily="18" charset="0"/>
                </a:rPr>
                <a:t>3</a:t>
              </a:r>
            </a:p>
          </p:txBody>
        </p:sp>
        <p:sp>
          <p:nvSpPr>
            <p:cNvPr id="45" name="Text Box 32"/>
            <p:cNvSpPr txBox="1">
              <a:spLocks noChangeArrowheads="1"/>
            </p:cNvSpPr>
            <p:nvPr/>
          </p:nvSpPr>
          <p:spPr bwMode="auto">
            <a:xfrm>
              <a:off x="6805541" y="5578475"/>
              <a:ext cx="38735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FFFF00"/>
                  </a:solidFill>
                  <a:cs typeface="Times New Roman" pitchFamily="18" charset="0"/>
                </a:rPr>
                <a:t>3</a:t>
              </a:r>
            </a:p>
          </p:txBody>
        </p:sp>
        <p:sp>
          <p:nvSpPr>
            <p:cNvPr id="46" name="Text Box 32"/>
            <p:cNvSpPr txBox="1">
              <a:spLocks noChangeArrowheads="1"/>
            </p:cNvSpPr>
            <p:nvPr/>
          </p:nvSpPr>
          <p:spPr bwMode="auto">
            <a:xfrm>
              <a:off x="7114227" y="2870682"/>
              <a:ext cx="38735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FFFF00"/>
                  </a:solidFill>
                  <a:cs typeface="Times New Roman" pitchFamily="18" charset="0"/>
                </a:rPr>
                <a:t>3</a:t>
              </a:r>
            </a:p>
          </p:txBody>
        </p:sp>
        <p:sp>
          <p:nvSpPr>
            <p:cNvPr id="47" name="Text Box 6"/>
            <p:cNvSpPr txBox="1">
              <a:spLocks noChangeArrowheads="1"/>
            </p:cNvSpPr>
            <p:nvPr/>
          </p:nvSpPr>
          <p:spPr bwMode="auto">
            <a:xfrm>
              <a:off x="5166194" y="4387276"/>
              <a:ext cx="428322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cs typeface="Times New Roman" pitchFamily="18" charset="0"/>
                </a:rPr>
                <a:t>4</a:t>
              </a:r>
              <a:endParaRPr lang="en-US" sz="3200" b="1" dirty="0">
                <a:cs typeface="Times New Roman" pitchFamily="18" charset="0"/>
              </a:endParaRPr>
            </a:p>
          </p:txBody>
        </p:sp>
        <p:sp>
          <p:nvSpPr>
            <p:cNvPr id="48" name="Text Box 6"/>
            <p:cNvSpPr txBox="1">
              <a:spLocks noChangeArrowheads="1"/>
            </p:cNvSpPr>
            <p:nvPr/>
          </p:nvSpPr>
          <p:spPr bwMode="auto">
            <a:xfrm>
              <a:off x="4630104" y="5307807"/>
              <a:ext cx="428322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cs typeface="Times New Roman" pitchFamily="18" charset="0"/>
                </a:rPr>
                <a:t>4</a:t>
              </a:r>
              <a:endParaRPr lang="en-US" sz="3200" b="1" dirty="0">
                <a:cs typeface="Times New Roman" pitchFamily="18" charset="0"/>
              </a:endParaRPr>
            </a:p>
          </p:txBody>
        </p:sp>
        <p:sp>
          <p:nvSpPr>
            <p:cNvPr id="49" name="Text Box 6"/>
            <p:cNvSpPr txBox="1">
              <a:spLocks noChangeArrowheads="1"/>
            </p:cNvSpPr>
            <p:nvPr/>
          </p:nvSpPr>
          <p:spPr bwMode="auto">
            <a:xfrm>
              <a:off x="5791200" y="4214204"/>
              <a:ext cx="428322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chemeClr val="bg1"/>
                  </a:solidFill>
                  <a:cs typeface="Times New Roman" pitchFamily="18" charset="0"/>
                </a:rPr>
                <a:t>5</a:t>
              </a:r>
              <a:endParaRPr lang="en-US" sz="3200" b="1" dirty="0">
                <a:solidFill>
                  <a:schemeClr val="bg1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34785" y="2808288"/>
            <a:ext cx="8740254" cy="3244850"/>
            <a:chOff x="418632" y="2831910"/>
            <a:chExt cx="8740254" cy="3244850"/>
          </a:xfrm>
        </p:grpSpPr>
        <p:pic>
          <p:nvPicPr>
            <p:cNvPr id="39" name="Picture 3" descr="reference image skittles 250m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632" y="2841721"/>
              <a:ext cx="4343400" cy="3176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40" name="Picture 4" descr="IpPca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5486" y="2831910"/>
              <a:ext cx="4343400" cy="3244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178486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915086"/>
            <a:ext cx="8229600" cy="836839"/>
          </a:xfrm>
        </p:spPr>
        <p:txBody>
          <a:bodyPr/>
          <a:lstStyle/>
          <a:p>
            <a:r>
              <a:rPr lang="en-US"/>
              <a:t>Example of complex data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8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11" y="1061363"/>
            <a:ext cx="4943475" cy="372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8" t="12549" r="4706"/>
          <a:stretch>
            <a:fillRect/>
          </a:stretch>
        </p:blipFill>
        <p:spPr bwMode="auto">
          <a:xfrm>
            <a:off x="3657600" y="2609170"/>
            <a:ext cx="5486400" cy="4248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143000"/>
            <a:ext cx="3581400" cy="2323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9" y="4191000"/>
            <a:ext cx="364807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832" name="Text Box 8"/>
          <p:cNvSpPr txBox="1">
            <a:spLocks noChangeArrowheads="1"/>
          </p:cNvSpPr>
          <p:nvPr/>
        </p:nvSpPr>
        <p:spPr bwMode="auto">
          <a:xfrm>
            <a:off x="838201" y="3459616"/>
            <a:ext cx="7242688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/>
              <a:t>These are all the exact same dataset!!!</a:t>
            </a:r>
          </a:p>
        </p:txBody>
      </p:sp>
      <p:sp>
        <p:nvSpPr>
          <p:cNvPr id="205833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467600" y="6630086"/>
            <a:ext cx="228600" cy="22792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9199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058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5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5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5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32" grpId="0" animBg="1"/>
      <p:bldP spid="2058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32 PMTs collecting 10-15nm bands</a:t>
            </a:r>
          </a:p>
        </p:txBody>
      </p:sp>
      <p:sp>
        <p:nvSpPr>
          <p:cNvPr id="7577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05007"/>
            <a:ext cx="8686800" cy="3889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6940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Principle of Operation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3972" name="Picture 4" descr="32 ch detect"/>
          <p:cNvPicPr>
            <a:picLocks noChangeAspect="1" noChangeArrowheads="1"/>
          </p:cNvPicPr>
          <p:nvPr/>
        </p:nvPicPr>
        <p:blipFill>
          <a:blip r:embed="rId3">
            <a:lum bright="-18000" contrast="-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196975"/>
            <a:ext cx="6858000" cy="505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3" name="Freeform 5"/>
          <p:cNvSpPr>
            <a:spLocks/>
          </p:cNvSpPr>
          <p:nvPr/>
        </p:nvSpPr>
        <p:spPr bwMode="auto">
          <a:xfrm>
            <a:off x="4495800" y="4198938"/>
            <a:ext cx="2103438" cy="363537"/>
          </a:xfrm>
          <a:custGeom>
            <a:avLst/>
            <a:gdLst>
              <a:gd name="T0" fmla="*/ 1325 w 1325"/>
              <a:gd name="T1" fmla="*/ 29 h 229"/>
              <a:gd name="T2" fmla="*/ 989 w 1325"/>
              <a:gd name="T3" fmla="*/ 125 h 229"/>
              <a:gd name="T4" fmla="*/ 347 w 1325"/>
              <a:gd name="T5" fmla="*/ 213 h 229"/>
              <a:gd name="T6" fmla="*/ 318 w 1325"/>
              <a:gd name="T7" fmla="*/ 228 h 229"/>
              <a:gd name="T8" fmla="*/ 0 w 1325"/>
              <a:gd name="T9" fmla="*/ 43 h 229"/>
              <a:gd name="T10" fmla="*/ 1243 w 1325"/>
              <a:gd name="T11" fmla="*/ 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25" h="229">
                <a:moveTo>
                  <a:pt x="1325" y="29"/>
                </a:moveTo>
                <a:cubicBezTo>
                  <a:pt x="1180" y="88"/>
                  <a:pt x="1138" y="96"/>
                  <a:pt x="989" y="125"/>
                </a:cubicBezTo>
                <a:cubicBezTo>
                  <a:pt x="825" y="121"/>
                  <a:pt x="510" y="191"/>
                  <a:pt x="347" y="213"/>
                </a:cubicBezTo>
                <a:cubicBezTo>
                  <a:pt x="323" y="229"/>
                  <a:pt x="334" y="228"/>
                  <a:pt x="318" y="228"/>
                </a:cubicBezTo>
                <a:lnTo>
                  <a:pt x="0" y="43"/>
                </a:lnTo>
                <a:lnTo>
                  <a:pt x="1243" y="0"/>
                </a:lnTo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74" name="Film"/>
          <p:cNvSpPr>
            <a:spLocks noEditPoints="1" noChangeArrowheads="1"/>
          </p:cNvSpPr>
          <p:nvPr/>
        </p:nvSpPr>
        <p:spPr bwMode="auto">
          <a:xfrm>
            <a:off x="8458200" y="6096000"/>
            <a:ext cx="228600" cy="38100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4960 w 21600"/>
              <a:gd name="T17" fmla="*/ 8129 h 21600"/>
              <a:gd name="T18" fmla="*/ 17079 w 21600"/>
              <a:gd name="T19" fmla="*/ 1342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lnTo>
                  <a:pt x="21600" y="0"/>
                </a:lnTo>
                <a:close/>
              </a:path>
              <a:path w="21600" h="21600" extrusionOk="0">
                <a:moveTo>
                  <a:pt x="3014" y="21600"/>
                </a:moveTo>
                <a:lnTo>
                  <a:pt x="3014" y="0"/>
                </a:lnTo>
                <a:lnTo>
                  <a:pt x="0" y="0"/>
                </a:lnTo>
                <a:lnTo>
                  <a:pt x="0" y="21600"/>
                </a:lnTo>
                <a:lnTo>
                  <a:pt x="3014" y="21600"/>
                </a:lnTo>
                <a:close/>
              </a:path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18586" y="0"/>
                </a:lnTo>
                <a:lnTo>
                  <a:pt x="18586" y="21600"/>
                </a:lnTo>
                <a:lnTo>
                  <a:pt x="21600" y="21600"/>
                </a:lnTo>
                <a:close/>
              </a:path>
              <a:path w="21600" h="21600" extrusionOk="0">
                <a:moveTo>
                  <a:pt x="6028" y="6574"/>
                </a:moveTo>
                <a:lnTo>
                  <a:pt x="15572" y="6574"/>
                </a:lnTo>
                <a:lnTo>
                  <a:pt x="16074" y="6574"/>
                </a:lnTo>
                <a:lnTo>
                  <a:pt x="16326" y="6457"/>
                </a:lnTo>
                <a:lnTo>
                  <a:pt x="16577" y="6339"/>
                </a:lnTo>
                <a:lnTo>
                  <a:pt x="16828" y="6222"/>
                </a:lnTo>
                <a:lnTo>
                  <a:pt x="17079" y="6222"/>
                </a:lnTo>
                <a:lnTo>
                  <a:pt x="17330" y="5987"/>
                </a:lnTo>
                <a:lnTo>
                  <a:pt x="17330" y="5870"/>
                </a:lnTo>
                <a:lnTo>
                  <a:pt x="17581" y="5635"/>
                </a:lnTo>
                <a:lnTo>
                  <a:pt x="17581" y="1526"/>
                </a:lnTo>
                <a:lnTo>
                  <a:pt x="17330" y="1291"/>
                </a:lnTo>
                <a:lnTo>
                  <a:pt x="17330" y="1174"/>
                </a:lnTo>
                <a:lnTo>
                  <a:pt x="17079" y="1057"/>
                </a:lnTo>
                <a:lnTo>
                  <a:pt x="16828" y="939"/>
                </a:lnTo>
                <a:lnTo>
                  <a:pt x="16577" y="822"/>
                </a:lnTo>
                <a:lnTo>
                  <a:pt x="16326" y="704"/>
                </a:lnTo>
                <a:lnTo>
                  <a:pt x="16074" y="704"/>
                </a:lnTo>
                <a:lnTo>
                  <a:pt x="15572" y="587"/>
                </a:lnTo>
                <a:lnTo>
                  <a:pt x="6028" y="587"/>
                </a:lnTo>
                <a:lnTo>
                  <a:pt x="5526" y="704"/>
                </a:lnTo>
                <a:lnTo>
                  <a:pt x="5274" y="704"/>
                </a:lnTo>
                <a:lnTo>
                  <a:pt x="5023" y="822"/>
                </a:lnTo>
                <a:lnTo>
                  <a:pt x="4772" y="939"/>
                </a:lnTo>
                <a:lnTo>
                  <a:pt x="4521" y="1057"/>
                </a:lnTo>
                <a:lnTo>
                  <a:pt x="4270" y="1174"/>
                </a:lnTo>
                <a:lnTo>
                  <a:pt x="4270" y="1291"/>
                </a:lnTo>
                <a:lnTo>
                  <a:pt x="4019" y="1526"/>
                </a:lnTo>
                <a:lnTo>
                  <a:pt x="4019" y="5635"/>
                </a:lnTo>
                <a:lnTo>
                  <a:pt x="4270" y="5870"/>
                </a:lnTo>
                <a:lnTo>
                  <a:pt x="4270" y="5987"/>
                </a:lnTo>
                <a:lnTo>
                  <a:pt x="4521" y="6222"/>
                </a:lnTo>
                <a:lnTo>
                  <a:pt x="4772" y="6222"/>
                </a:lnTo>
                <a:lnTo>
                  <a:pt x="5023" y="6339"/>
                </a:lnTo>
                <a:lnTo>
                  <a:pt x="5274" y="6457"/>
                </a:lnTo>
                <a:lnTo>
                  <a:pt x="5526" y="6574"/>
                </a:lnTo>
                <a:lnTo>
                  <a:pt x="6028" y="6574"/>
                </a:lnTo>
                <a:close/>
              </a:path>
              <a:path w="21600" h="21600" extrusionOk="0">
                <a:moveTo>
                  <a:pt x="6028" y="13617"/>
                </a:moveTo>
                <a:lnTo>
                  <a:pt x="15572" y="13617"/>
                </a:lnTo>
                <a:lnTo>
                  <a:pt x="16074" y="13617"/>
                </a:lnTo>
                <a:lnTo>
                  <a:pt x="16326" y="13617"/>
                </a:lnTo>
                <a:lnTo>
                  <a:pt x="16577" y="13500"/>
                </a:lnTo>
                <a:lnTo>
                  <a:pt x="16828" y="13383"/>
                </a:lnTo>
                <a:lnTo>
                  <a:pt x="17079" y="13265"/>
                </a:lnTo>
                <a:lnTo>
                  <a:pt x="17330" y="13148"/>
                </a:lnTo>
                <a:lnTo>
                  <a:pt x="17330" y="12913"/>
                </a:lnTo>
                <a:lnTo>
                  <a:pt x="17581" y="12796"/>
                </a:lnTo>
                <a:lnTo>
                  <a:pt x="17581" y="8687"/>
                </a:lnTo>
                <a:lnTo>
                  <a:pt x="17330" y="8452"/>
                </a:lnTo>
                <a:lnTo>
                  <a:pt x="17330" y="8335"/>
                </a:lnTo>
                <a:lnTo>
                  <a:pt x="17079" y="8217"/>
                </a:lnTo>
                <a:lnTo>
                  <a:pt x="16828" y="7983"/>
                </a:lnTo>
                <a:lnTo>
                  <a:pt x="16577" y="7983"/>
                </a:lnTo>
                <a:lnTo>
                  <a:pt x="16326" y="7865"/>
                </a:lnTo>
                <a:lnTo>
                  <a:pt x="16074" y="7865"/>
                </a:lnTo>
                <a:lnTo>
                  <a:pt x="15572" y="7748"/>
                </a:lnTo>
                <a:lnTo>
                  <a:pt x="6028" y="7748"/>
                </a:lnTo>
                <a:lnTo>
                  <a:pt x="5526" y="7865"/>
                </a:lnTo>
                <a:lnTo>
                  <a:pt x="5274" y="7865"/>
                </a:lnTo>
                <a:lnTo>
                  <a:pt x="5023" y="7983"/>
                </a:lnTo>
                <a:lnTo>
                  <a:pt x="4772" y="7983"/>
                </a:lnTo>
                <a:lnTo>
                  <a:pt x="4521" y="8217"/>
                </a:lnTo>
                <a:lnTo>
                  <a:pt x="4270" y="8335"/>
                </a:lnTo>
                <a:lnTo>
                  <a:pt x="4270" y="8452"/>
                </a:lnTo>
                <a:lnTo>
                  <a:pt x="4019" y="8687"/>
                </a:lnTo>
                <a:lnTo>
                  <a:pt x="4019" y="12796"/>
                </a:lnTo>
                <a:lnTo>
                  <a:pt x="4270" y="12913"/>
                </a:lnTo>
                <a:lnTo>
                  <a:pt x="4270" y="13148"/>
                </a:lnTo>
                <a:lnTo>
                  <a:pt x="4521" y="13265"/>
                </a:lnTo>
                <a:lnTo>
                  <a:pt x="4772" y="13383"/>
                </a:lnTo>
                <a:lnTo>
                  <a:pt x="5023" y="13500"/>
                </a:lnTo>
                <a:lnTo>
                  <a:pt x="5274" y="13617"/>
                </a:lnTo>
                <a:lnTo>
                  <a:pt x="5526" y="13617"/>
                </a:lnTo>
                <a:lnTo>
                  <a:pt x="6028" y="13617"/>
                </a:lnTo>
                <a:close/>
              </a:path>
              <a:path w="21600" h="21600" extrusionOk="0">
                <a:moveTo>
                  <a:pt x="6028" y="20778"/>
                </a:moveTo>
                <a:lnTo>
                  <a:pt x="15572" y="20778"/>
                </a:lnTo>
                <a:lnTo>
                  <a:pt x="16074" y="20778"/>
                </a:lnTo>
                <a:lnTo>
                  <a:pt x="16326" y="20661"/>
                </a:lnTo>
                <a:lnTo>
                  <a:pt x="16577" y="20661"/>
                </a:lnTo>
                <a:lnTo>
                  <a:pt x="16828" y="20543"/>
                </a:lnTo>
                <a:lnTo>
                  <a:pt x="17079" y="20426"/>
                </a:lnTo>
                <a:lnTo>
                  <a:pt x="17330" y="20309"/>
                </a:lnTo>
                <a:lnTo>
                  <a:pt x="17330" y="20074"/>
                </a:lnTo>
                <a:lnTo>
                  <a:pt x="17581" y="19957"/>
                </a:lnTo>
                <a:lnTo>
                  <a:pt x="17581" y="15730"/>
                </a:lnTo>
                <a:lnTo>
                  <a:pt x="17330" y="15613"/>
                </a:lnTo>
                <a:lnTo>
                  <a:pt x="17330" y="15378"/>
                </a:lnTo>
                <a:lnTo>
                  <a:pt x="17079" y="15378"/>
                </a:lnTo>
                <a:lnTo>
                  <a:pt x="16828" y="15143"/>
                </a:lnTo>
                <a:lnTo>
                  <a:pt x="16577" y="15026"/>
                </a:lnTo>
                <a:lnTo>
                  <a:pt x="16326" y="15026"/>
                </a:lnTo>
                <a:lnTo>
                  <a:pt x="16074" y="15026"/>
                </a:lnTo>
                <a:lnTo>
                  <a:pt x="15572" y="14909"/>
                </a:lnTo>
                <a:lnTo>
                  <a:pt x="6028" y="14909"/>
                </a:lnTo>
                <a:lnTo>
                  <a:pt x="5526" y="15026"/>
                </a:lnTo>
                <a:lnTo>
                  <a:pt x="5274" y="15026"/>
                </a:lnTo>
                <a:lnTo>
                  <a:pt x="5023" y="15026"/>
                </a:lnTo>
                <a:lnTo>
                  <a:pt x="4772" y="15143"/>
                </a:lnTo>
                <a:lnTo>
                  <a:pt x="4521" y="15378"/>
                </a:lnTo>
                <a:lnTo>
                  <a:pt x="4270" y="15378"/>
                </a:lnTo>
                <a:lnTo>
                  <a:pt x="4270" y="15613"/>
                </a:lnTo>
                <a:lnTo>
                  <a:pt x="4019" y="15730"/>
                </a:lnTo>
                <a:lnTo>
                  <a:pt x="4019" y="19957"/>
                </a:lnTo>
                <a:lnTo>
                  <a:pt x="4270" y="20074"/>
                </a:lnTo>
                <a:lnTo>
                  <a:pt x="4270" y="20309"/>
                </a:lnTo>
                <a:lnTo>
                  <a:pt x="4521" y="20426"/>
                </a:lnTo>
                <a:lnTo>
                  <a:pt x="4772" y="20543"/>
                </a:lnTo>
                <a:lnTo>
                  <a:pt x="5023" y="20661"/>
                </a:lnTo>
                <a:lnTo>
                  <a:pt x="5274" y="20661"/>
                </a:lnTo>
                <a:lnTo>
                  <a:pt x="5526" y="20778"/>
                </a:lnTo>
                <a:lnTo>
                  <a:pt x="6028" y="20778"/>
                </a:lnTo>
                <a:close/>
              </a:path>
              <a:path w="21600" h="21600" extrusionOk="0">
                <a:moveTo>
                  <a:pt x="753" y="1291"/>
                </a:moveTo>
                <a:lnTo>
                  <a:pt x="2260" y="1291"/>
                </a:lnTo>
                <a:lnTo>
                  <a:pt x="2260" y="235"/>
                </a:lnTo>
                <a:lnTo>
                  <a:pt x="753" y="235"/>
                </a:lnTo>
                <a:lnTo>
                  <a:pt x="753" y="1291"/>
                </a:lnTo>
                <a:close/>
              </a:path>
              <a:path w="21600" h="21600" extrusionOk="0">
                <a:moveTo>
                  <a:pt x="753" y="2700"/>
                </a:moveTo>
                <a:lnTo>
                  <a:pt x="2260" y="2700"/>
                </a:lnTo>
                <a:lnTo>
                  <a:pt x="2260" y="1643"/>
                </a:lnTo>
                <a:lnTo>
                  <a:pt x="753" y="1643"/>
                </a:lnTo>
                <a:lnTo>
                  <a:pt x="753" y="2700"/>
                </a:lnTo>
                <a:close/>
              </a:path>
              <a:path w="21600" h="21600" extrusionOk="0">
                <a:moveTo>
                  <a:pt x="753" y="4109"/>
                </a:moveTo>
                <a:lnTo>
                  <a:pt x="2260" y="4109"/>
                </a:lnTo>
                <a:lnTo>
                  <a:pt x="2260" y="3052"/>
                </a:lnTo>
                <a:lnTo>
                  <a:pt x="753" y="3052"/>
                </a:lnTo>
                <a:lnTo>
                  <a:pt x="753" y="4109"/>
                </a:lnTo>
                <a:close/>
              </a:path>
              <a:path w="21600" h="21600" extrusionOk="0">
                <a:moveTo>
                  <a:pt x="753" y="5517"/>
                </a:moveTo>
                <a:lnTo>
                  <a:pt x="2260" y="5517"/>
                </a:lnTo>
                <a:lnTo>
                  <a:pt x="2260" y="4461"/>
                </a:lnTo>
                <a:lnTo>
                  <a:pt x="753" y="4461"/>
                </a:lnTo>
                <a:lnTo>
                  <a:pt x="753" y="5517"/>
                </a:lnTo>
                <a:close/>
              </a:path>
              <a:path w="21600" h="21600" extrusionOk="0">
                <a:moveTo>
                  <a:pt x="753" y="6926"/>
                </a:moveTo>
                <a:lnTo>
                  <a:pt x="2260" y="6926"/>
                </a:lnTo>
                <a:lnTo>
                  <a:pt x="2260" y="5870"/>
                </a:lnTo>
                <a:lnTo>
                  <a:pt x="753" y="5870"/>
                </a:lnTo>
                <a:lnTo>
                  <a:pt x="753" y="6926"/>
                </a:lnTo>
                <a:close/>
              </a:path>
              <a:path w="21600" h="21600" extrusionOk="0">
                <a:moveTo>
                  <a:pt x="753" y="8335"/>
                </a:moveTo>
                <a:lnTo>
                  <a:pt x="2260" y="8335"/>
                </a:lnTo>
                <a:lnTo>
                  <a:pt x="2260" y="7278"/>
                </a:lnTo>
                <a:lnTo>
                  <a:pt x="753" y="7278"/>
                </a:lnTo>
                <a:lnTo>
                  <a:pt x="753" y="8335"/>
                </a:lnTo>
                <a:close/>
              </a:path>
              <a:path w="21600" h="21600" extrusionOk="0">
                <a:moveTo>
                  <a:pt x="753" y="9743"/>
                </a:moveTo>
                <a:lnTo>
                  <a:pt x="2260" y="9743"/>
                </a:lnTo>
                <a:lnTo>
                  <a:pt x="2260" y="8687"/>
                </a:lnTo>
                <a:lnTo>
                  <a:pt x="753" y="8687"/>
                </a:lnTo>
                <a:lnTo>
                  <a:pt x="753" y="9743"/>
                </a:lnTo>
                <a:close/>
              </a:path>
              <a:path w="21600" h="21600" extrusionOk="0">
                <a:moveTo>
                  <a:pt x="753" y="11152"/>
                </a:moveTo>
                <a:lnTo>
                  <a:pt x="2260" y="11152"/>
                </a:lnTo>
                <a:lnTo>
                  <a:pt x="2260" y="10096"/>
                </a:lnTo>
                <a:lnTo>
                  <a:pt x="753" y="10096"/>
                </a:lnTo>
                <a:lnTo>
                  <a:pt x="753" y="11152"/>
                </a:lnTo>
                <a:close/>
              </a:path>
              <a:path w="21600" h="21600" extrusionOk="0">
                <a:moveTo>
                  <a:pt x="753" y="12561"/>
                </a:moveTo>
                <a:lnTo>
                  <a:pt x="2260" y="12561"/>
                </a:lnTo>
                <a:lnTo>
                  <a:pt x="2260" y="11504"/>
                </a:lnTo>
                <a:lnTo>
                  <a:pt x="753" y="11504"/>
                </a:lnTo>
                <a:lnTo>
                  <a:pt x="753" y="12561"/>
                </a:lnTo>
                <a:close/>
              </a:path>
              <a:path w="21600" h="21600" extrusionOk="0">
                <a:moveTo>
                  <a:pt x="753" y="13970"/>
                </a:moveTo>
                <a:lnTo>
                  <a:pt x="2260" y="13970"/>
                </a:lnTo>
                <a:lnTo>
                  <a:pt x="2260" y="12913"/>
                </a:lnTo>
                <a:lnTo>
                  <a:pt x="753" y="12913"/>
                </a:lnTo>
                <a:lnTo>
                  <a:pt x="753" y="13970"/>
                </a:lnTo>
                <a:close/>
              </a:path>
              <a:path w="21600" h="21600" extrusionOk="0">
                <a:moveTo>
                  <a:pt x="753" y="15378"/>
                </a:moveTo>
                <a:lnTo>
                  <a:pt x="2260" y="15378"/>
                </a:lnTo>
                <a:lnTo>
                  <a:pt x="2260" y="14322"/>
                </a:lnTo>
                <a:lnTo>
                  <a:pt x="753" y="14322"/>
                </a:lnTo>
                <a:lnTo>
                  <a:pt x="753" y="15378"/>
                </a:lnTo>
                <a:close/>
              </a:path>
              <a:path w="21600" h="21600" extrusionOk="0">
                <a:moveTo>
                  <a:pt x="753" y="16787"/>
                </a:moveTo>
                <a:lnTo>
                  <a:pt x="2260" y="16787"/>
                </a:lnTo>
                <a:lnTo>
                  <a:pt x="2260" y="15730"/>
                </a:lnTo>
                <a:lnTo>
                  <a:pt x="753" y="15730"/>
                </a:lnTo>
                <a:lnTo>
                  <a:pt x="753" y="16787"/>
                </a:lnTo>
                <a:close/>
              </a:path>
              <a:path w="21600" h="21600" extrusionOk="0">
                <a:moveTo>
                  <a:pt x="753" y="18196"/>
                </a:moveTo>
                <a:lnTo>
                  <a:pt x="2260" y="18196"/>
                </a:lnTo>
                <a:lnTo>
                  <a:pt x="2260" y="17139"/>
                </a:lnTo>
                <a:lnTo>
                  <a:pt x="753" y="17139"/>
                </a:lnTo>
                <a:lnTo>
                  <a:pt x="753" y="18196"/>
                </a:lnTo>
                <a:close/>
              </a:path>
              <a:path w="21600" h="21600" extrusionOk="0">
                <a:moveTo>
                  <a:pt x="753" y="19604"/>
                </a:moveTo>
                <a:lnTo>
                  <a:pt x="2260" y="19604"/>
                </a:lnTo>
                <a:lnTo>
                  <a:pt x="2260" y="18548"/>
                </a:lnTo>
                <a:lnTo>
                  <a:pt x="753" y="18548"/>
                </a:lnTo>
                <a:lnTo>
                  <a:pt x="753" y="19604"/>
                </a:lnTo>
                <a:close/>
              </a:path>
              <a:path w="21600" h="21600" extrusionOk="0">
                <a:moveTo>
                  <a:pt x="753" y="21013"/>
                </a:moveTo>
                <a:lnTo>
                  <a:pt x="2260" y="21013"/>
                </a:lnTo>
                <a:lnTo>
                  <a:pt x="2260" y="19957"/>
                </a:lnTo>
                <a:lnTo>
                  <a:pt x="753" y="19957"/>
                </a:lnTo>
                <a:lnTo>
                  <a:pt x="753" y="21013"/>
                </a:lnTo>
                <a:close/>
              </a:path>
              <a:path w="21600" h="21600" extrusionOk="0">
                <a:moveTo>
                  <a:pt x="19340" y="1409"/>
                </a:moveTo>
                <a:lnTo>
                  <a:pt x="20595" y="1409"/>
                </a:lnTo>
                <a:lnTo>
                  <a:pt x="20595" y="352"/>
                </a:lnTo>
                <a:lnTo>
                  <a:pt x="19340" y="352"/>
                </a:lnTo>
                <a:lnTo>
                  <a:pt x="19340" y="1409"/>
                </a:lnTo>
                <a:close/>
              </a:path>
              <a:path w="21600" h="21600" extrusionOk="0">
                <a:moveTo>
                  <a:pt x="19340" y="2700"/>
                </a:moveTo>
                <a:lnTo>
                  <a:pt x="20595" y="2700"/>
                </a:lnTo>
                <a:lnTo>
                  <a:pt x="20595" y="1643"/>
                </a:lnTo>
                <a:lnTo>
                  <a:pt x="19340" y="1643"/>
                </a:lnTo>
                <a:lnTo>
                  <a:pt x="19340" y="2700"/>
                </a:lnTo>
                <a:close/>
              </a:path>
              <a:path w="21600" h="21600" extrusionOk="0">
                <a:moveTo>
                  <a:pt x="19340" y="4109"/>
                </a:moveTo>
                <a:lnTo>
                  <a:pt x="20595" y="4109"/>
                </a:lnTo>
                <a:lnTo>
                  <a:pt x="20595" y="3052"/>
                </a:lnTo>
                <a:lnTo>
                  <a:pt x="19340" y="3052"/>
                </a:lnTo>
                <a:lnTo>
                  <a:pt x="19340" y="4109"/>
                </a:lnTo>
                <a:close/>
              </a:path>
              <a:path w="21600" h="21600" extrusionOk="0">
                <a:moveTo>
                  <a:pt x="19340" y="5517"/>
                </a:moveTo>
                <a:lnTo>
                  <a:pt x="20595" y="5517"/>
                </a:lnTo>
                <a:lnTo>
                  <a:pt x="20595" y="4461"/>
                </a:lnTo>
                <a:lnTo>
                  <a:pt x="19340" y="4461"/>
                </a:lnTo>
                <a:lnTo>
                  <a:pt x="19340" y="5517"/>
                </a:lnTo>
                <a:close/>
              </a:path>
              <a:path w="21600" h="21600" extrusionOk="0">
                <a:moveTo>
                  <a:pt x="19340" y="6926"/>
                </a:moveTo>
                <a:lnTo>
                  <a:pt x="20595" y="6926"/>
                </a:lnTo>
                <a:lnTo>
                  <a:pt x="20595" y="5870"/>
                </a:lnTo>
                <a:lnTo>
                  <a:pt x="19340" y="5870"/>
                </a:lnTo>
                <a:lnTo>
                  <a:pt x="19340" y="6926"/>
                </a:lnTo>
                <a:close/>
              </a:path>
              <a:path w="21600" h="21600" extrusionOk="0">
                <a:moveTo>
                  <a:pt x="19340" y="8335"/>
                </a:moveTo>
                <a:lnTo>
                  <a:pt x="20595" y="8335"/>
                </a:lnTo>
                <a:lnTo>
                  <a:pt x="20595" y="7278"/>
                </a:lnTo>
                <a:lnTo>
                  <a:pt x="19340" y="7278"/>
                </a:lnTo>
                <a:lnTo>
                  <a:pt x="19340" y="8335"/>
                </a:lnTo>
                <a:close/>
              </a:path>
              <a:path w="21600" h="21600" extrusionOk="0">
                <a:moveTo>
                  <a:pt x="19340" y="9743"/>
                </a:moveTo>
                <a:lnTo>
                  <a:pt x="20595" y="9743"/>
                </a:lnTo>
                <a:lnTo>
                  <a:pt x="20595" y="8687"/>
                </a:lnTo>
                <a:lnTo>
                  <a:pt x="19340" y="8687"/>
                </a:lnTo>
                <a:lnTo>
                  <a:pt x="19340" y="9743"/>
                </a:lnTo>
                <a:close/>
              </a:path>
              <a:path w="21600" h="21600" extrusionOk="0">
                <a:moveTo>
                  <a:pt x="19340" y="11152"/>
                </a:moveTo>
                <a:lnTo>
                  <a:pt x="20595" y="11152"/>
                </a:lnTo>
                <a:lnTo>
                  <a:pt x="20595" y="10096"/>
                </a:lnTo>
                <a:lnTo>
                  <a:pt x="19340" y="10096"/>
                </a:lnTo>
                <a:lnTo>
                  <a:pt x="19340" y="11152"/>
                </a:lnTo>
                <a:close/>
              </a:path>
              <a:path w="21600" h="21600" extrusionOk="0">
                <a:moveTo>
                  <a:pt x="19340" y="12561"/>
                </a:moveTo>
                <a:lnTo>
                  <a:pt x="20595" y="12561"/>
                </a:lnTo>
                <a:lnTo>
                  <a:pt x="20595" y="11504"/>
                </a:lnTo>
                <a:lnTo>
                  <a:pt x="19340" y="11504"/>
                </a:lnTo>
                <a:lnTo>
                  <a:pt x="19340" y="12561"/>
                </a:lnTo>
                <a:close/>
              </a:path>
              <a:path w="21600" h="21600" extrusionOk="0">
                <a:moveTo>
                  <a:pt x="19340" y="13970"/>
                </a:moveTo>
                <a:lnTo>
                  <a:pt x="20595" y="13970"/>
                </a:lnTo>
                <a:lnTo>
                  <a:pt x="20595" y="12913"/>
                </a:lnTo>
                <a:lnTo>
                  <a:pt x="19340" y="12913"/>
                </a:lnTo>
                <a:lnTo>
                  <a:pt x="19340" y="13970"/>
                </a:lnTo>
                <a:close/>
              </a:path>
              <a:path w="21600" h="21600" extrusionOk="0">
                <a:moveTo>
                  <a:pt x="19340" y="15378"/>
                </a:moveTo>
                <a:lnTo>
                  <a:pt x="20595" y="15378"/>
                </a:lnTo>
                <a:lnTo>
                  <a:pt x="20595" y="14322"/>
                </a:lnTo>
                <a:lnTo>
                  <a:pt x="19340" y="14322"/>
                </a:lnTo>
                <a:lnTo>
                  <a:pt x="19340" y="15378"/>
                </a:lnTo>
                <a:close/>
              </a:path>
              <a:path w="21600" h="21600" extrusionOk="0">
                <a:moveTo>
                  <a:pt x="19340" y="16787"/>
                </a:moveTo>
                <a:lnTo>
                  <a:pt x="20595" y="16787"/>
                </a:lnTo>
                <a:lnTo>
                  <a:pt x="20595" y="15730"/>
                </a:lnTo>
                <a:lnTo>
                  <a:pt x="19340" y="15730"/>
                </a:lnTo>
                <a:lnTo>
                  <a:pt x="19340" y="16787"/>
                </a:lnTo>
                <a:close/>
              </a:path>
              <a:path w="21600" h="21600" extrusionOk="0">
                <a:moveTo>
                  <a:pt x="19340" y="18196"/>
                </a:moveTo>
                <a:lnTo>
                  <a:pt x="20595" y="18196"/>
                </a:lnTo>
                <a:lnTo>
                  <a:pt x="20595" y="17139"/>
                </a:lnTo>
                <a:lnTo>
                  <a:pt x="19340" y="17139"/>
                </a:lnTo>
                <a:lnTo>
                  <a:pt x="19340" y="18196"/>
                </a:lnTo>
                <a:close/>
              </a:path>
              <a:path w="21600" h="21600" extrusionOk="0">
                <a:moveTo>
                  <a:pt x="19340" y="19604"/>
                </a:moveTo>
                <a:lnTo>
                  <a:pt x="20595" y="19604"/>
                </a:lnTo>
                <a:lnTo>
                  <a:pt x="20595" y="18548"/>
                </a:lnTo>
                <a:lnTo>
                  <a:pt x="19340" y="18548"/>
                </a:lnTo>
                <a:lnTo>
                  <a:pt x="19340" y="19604"/>
                </a:lnTo>
                <a:close/>
              </a:path>
              <a:path w="21600" h="21600" extrusionOk="0">
                <a:moveTo>
                  <a:pt x="19340" y="21013"/>
                </a:moveTo>
                <a:lnTo>
                  <a:pt x="20595" y="21013"/>
                </a:lnTo>
                <a:lnTo>
                  <a:pt x="20595" y="19957"/>
                </a:lnTo>
                <a:lnTo>
                  <a:pt x="19340" y="19957"/>
                </a:lnTo>
                <a:lnTo>
                  <a:pt x="19340" y="21013"/>
                </a:ln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975" name="Line 7"/>
          <p:cNvSpPr>
            <a:spLocks noChangeShapeType="1"/>
          </p:cNvSpPr>
          <p:nvPr/>
        </p:nvSpPr>
        <p:spPr bwMode="auto">
          <a:xfrm flipV="1">
            <a:off x="4572000" y="3200400"/>
            <a:ext cx="0" cy="10668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76" name="Line 8"/>
          <p:cNvSpPr>
            <a:spLocks noChangeShapeType="1"/>
          </p:cNvSpPr>
          <p:nvPr/>
        </p:nvSpPr>
        <p:spPr bwMode="auto">
          <a:xfrm flipV="1">
            <a:off x="4648200" y="3352800"/>
            <a:ext cx="152400" cy="9906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77" name="Line 9"/>
          <p:cNvSpPr>
            <a:spLocks noChangeShapeType="1"/>
          </p:cNvSpPr>
          <p:nvPr/>
        </p:nvSpPr>
        <p:spPr bwMode="auto">
          <a:xfrm flipV="1">
            <a:off x="4724400" y="3505200"/>
            <a:ext cx="304800" cy="9144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78" name="Line 10"/>
          <p:cNvSpPr>
            <a:spLocks noChangeShapeType="1"/>
          </p:cNvSpPr>
          <p:nvPr/>
        </p:nvSpPr>
        <p:spPr bwMode="auto">
          <a:xfrm flipV="1">
            <a:off x="4784725" y="3613150"/>
            <a:ext cx="457200" cy="8382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79" name="Line 11"/>
          <p:cNvSpPr>
            <a:spLocks noChangeShapeType="1"/>
          </p:cNvSpPr>
          <p:nvPr/>
        </p:nvSpPr>
        <p:spPr bwMode="auto">
          <a:xfrm flipV="1">
            <a:off x="4876800" y="3657600"/>
            <a:ext cx="533400" cy="8382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80" name="Freeform 12"/>
          <p:cNvSpPr>
            <a:spLocks/>
          </p:cNvSpPr>
          <p:nvPr/>
        </p:nvSpPr>
        <p:spPr bwMode="auto">
          <a:xfrm>
            <a:off x="1341438" y="2797175"/>
            <a:ext cx="2651125" cy="1790700"/>
          </a:xfrm>
          <a:custGeom>
            <a:avLst/>
            <a:gdLst>
              <a:gd name="T0" fmla="*/ 1536 w 1670"/>
              <a:gd name="T1" fmla="*/ 201 h 1128"/>
              <a:gd name="T2" fmla="*/ 1301 w 1670"/>
              <a:gd name="T3" fmla="*/ 72 h 1128"/>
              <a:gd name="T4" fmla="*/ 1013 w 1670"/>
              <a:gd name="T5" fmla="*/ 4 h 1128"/>
              <a:gd name="T6" fmla="*/ 667 w 1670"/>
              <a:gd name="T7" fmla="*/ 0 h 1128"/>
              <a:gd name="T8" fmla="*/ 509 w 1670"/>
              <a:gd name="T9" fmla="*/ 14 h 1128"/>
              <a:gd name="T10" fmla="*/ 254 w 1670"/>
              <a:gd name="T11" fmla="*/ 96 h 1128"/>
              <a:gd name="T12" fmla="*/ 182 w 1670"/>
              <a:gd name="T13" fmla="*/ 115 h 1128"/>
              <a:gd name="T14" fmla="*/ 144 w 1670"/>
              <a:gd name="T15" fmla="*/ 129 h 1128"/>
              <a:gd name="T16" fmla="*/ 129 w 1670"/>
              <a:gd name="T17" fmla="*/ 144 h 1128"/>
              <a:gd name="T18" fmla="*/ 105 w 1670"/>
              <a:gd name="T19" fmla="*/ 158 h 1128"/>
              <a:gd name="T20" fmla="*/ 29 w 1670"/>
              <a:gd name="T21" fmla="*/ 321 h 1128"/>
              <a:gd name="T22" fmla="*/ 19 w 1670"/>
              <a:gd name="T23" fmla="*/ 360 h 1128"/>
              <a:gd name="T24" fmla="*/ 9 w 1670"/>
              <a:gd name="T25" fmla="*/ 417 h 1128"/>
              <a:gd name="T26" fmla="*/ 9 w 1670"/>
              <a:gd name="T27" fmla="*/ 710 h 1128"/>
              <a:gd name="T28" fmla="*/ 29 w 1670"/>
              <a:gd name="T29" fmla="*/ 768 h 1128"/>
              <a:gd name="T30" fmla="*/ 134 w 1670"/>
              <a:gd name="T31" fmla="*/ 945 h 1128"/>
              <a:gd name="T32" fmla="*/ 691 w 1670"/>
              <a:gd name="T33" fmla="*/ 1046 h 1128"/>
              <a:gd name="T34" fmla="*/ 1296 w 1670"/>
              <a:gd name="T35" fmla="*/ 1128 h 1128"/>
              <a:gd name="T36" fmla="*/ 1473 w 1670"/>
              <a:gd name="T37" fmla="*/ 1089 h 1128"/>
              <a:gd name="T38" fmla="*/ 1627 w 1670"/>
              <a:gd name="T39" fmla="*/ 950 h 1128"/>
              <a:gd name="T40" fmla="*/ 1670 w 1670"/>
              <a:gd name="T41" fmla="*/ 820 h 1128"/>
              <a:gd name="T42" fmla="*/ 1622 w 1670"/>
              <a:gd name="T43" fmla="*/ 609 h 1128"/>
              <a:gd name="T44" fmla="*/ 1497 w 1670"/>
              <a:gd name="T45" fmla="*/ 398 h 1128"/>
              <a:gd name="T46" fmla="*/ 1425 w 1670"/>
              <a:gd name="T47" fmla="*/ 345 h 1128"/>
              <a:gd name="T48" fmla="*/ 1406 w 1670"/>
              <a:gd name="T49" fmla="*/ 326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70" h="1128">
                <a:moveTo>
                  <a:pt x="1536" y="201"/>
                </a:moveTo>
                <a:cubicBezTo>
                  <a:pt x="1459" y="165"/>
                  <a:pt x="1372" y="91"/>
                  <a:pt x="1301" y="72"/>
                </a:cubicBezTo>
                <a:cubicBezTo>
                  <a:pt x="1220" y="50"/>
                  <a:pt x="1100" y="5"/>
                  <a:pt x="1013" y="4"/>
                </a:cubicBezTo>
                <a:cubicBezTo>
                  <a:pt x="898" y="3"/>
                  <a:pt x="782" y="1"/>
                  <a:pt x="667" y="0"/>
                </a:cubicBezTo>
                <a:cubicBezTo>
                  <a:pt x="614" y="5"/>
                  <a:pt x="562" y="9"/>
                  <a:pt x="509" y="14"/>
                </a:cubicBezTo>
                <a:cubicBezTo>
                  <a:pt x="420" y="23"/>
                  <a:pt x="337" y="68"/>
                  <a:pt x="254" y="96"/>
                </a:cubicBezTo>
                <a:cubicBezTo>
                  <a:pt x="230" y="104"/>
                  <a:pt x="205" y="106"/>
                  <a:pt x="182" y="115"/>
                </a:cubicBezTo>
                <a:cubicBezTo>
                  <a:pt x="169" y="120"/>
                  <a:pt x="157" y="124"/>
                  <a:pt x="144" y="129"/>
                </a:cubicBezTo>
                <a:cubicBezTo>
                  <a:pt x="139" y="134"/>
                  <a:pt x="135" y="140"/>
                  <a:pt x="129" y="144"/>
                </a:cubicBezTo>
                <a:cubicBezTo>
                  <a:pt x="122" y="150"/>
                  <a:pt x="112" y="152"/>
                  <a:pt x="105" y="158"/>
                </a:cubicBezTo>
                <a:cubicBezTo>
                  <a:pt x="62" y="196"/>
                  <a:pt x="45" y="269"/>
                  <a:pt x="29" y="321"/>
                </a:cubicBezTo>
                <a:cubicBezTo>
                  <a:pt x="25" y="334"/>
                  <a:pt x="22" y="347"/>
                  <a:pt x="19" y="360"/>
                </a:cubicBezTo>
                <a:cubicBezTo>
                  <a:pt x="15" y="379"/>
                  <a:pt x="9" y="417"/>
                  <a:pt x="9" y="417"/>
                </a:cubicBezTo>
                <a:cubicBezTo>
                  <a:pt x="6" y="502"/>
                  <a:pt x="0" y="628"/>
                  <a:pt x="9" y="710"/>
                </a:cubicBezTo>
                <a:cubicBezTo>
                  <a:pt x="11" y="730"/>
                  <a:pt x="21" y="749"/>
                  <a:pt x="29" y="768"/>
                </a:cubicBezTo>
                <a:cubicBezTo>
                  <a:pt x="52" y="826"/>
                  <a:pt x="84" y="904"/>
                  <a:pt x="134" y="945"/>
                </a:cubicBezTo>
                <a:cubicBezTo>
                  <a:pt x="264" y="1053"/>
                  <a:pt x="559" y="1044"/>
                  <a:pt x="691" y="1046"/>
                </a:cubicBezTo>
                <a:cubicBezTo>
                  <a:pt x="928" y="1096"/>
                  <a:pt x="1063" y="1121"/>
                  <a:pt x="1296" y="1128"/>
                </a:cubicBezTo>
                <a:cubicBezTo>
                  <a:pt x="1377" y="1123"/>
                  <a:pt x="1401" y="1114"/>
                  <a:pt x="1473" y="1089"/>
                </a:cubicBezTo>
                <a:cubicBezTo>
                  <a:pt x="1523" y="1048"/>
                  <a:pt x="1592" y="1007"/>
                  <a:pt x="1627" y="950"/>
                </a:cubicBezTo>
                <a:cubicBezTo>
                  <a:pt x="1651" y="911"/>
                  <a:pt x="1662" y="865"/>
                  <a:pt x="1670" y="820"/>
                </a:cubicBezTo>
                <a:cubicBezTo>
                  <a:pt x="1661" y="735"/>
                  <a:pt x="1669" y="675"/>
                  <a:pt x="1622" y="609"/>
                </a:cubicBezTo>
                <a:cubicBezTo>
                  <a:pt x="1598" y="528"/>
                  <a:pt x="1552" y="462"/>
                  <a:pt x="1497" y="398"/>
                </a:cubicBezTo>
                <a:cubicBezTo>
                  <a:pt x="1475" y="373"/>
                  <a:pt x="1457" y="353"/>
                  <a:pt x="1425" y="345"/>
                </a:cubicBezTo>
                <a:cubicBezTo>
                  <a:pt x="1405" y="330"/>
                  <a:pt x="1406" y="339"/>
                  <a:pt x="1406" y="326"/>
                </a:cubicBezTo>
              </a:path>
            </a:pathLst>
          </a:custGeom>
          <a:noFill/>
          <a:ln w="76200" cmpd="sng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81" name="Text Box 13"/>
          <p:cNvSpPr txBox="1">
            <a:spLocks noChangeArrowheads="1"/>
          </p:cNvSpPr>
          <p:nvPr/>
        </p:nvSpPr>
        <p:spPr bwMode="auto">
          <a:xfrm>
            <a:off x="5410200" y="6564313"/>
            <a:ext cx="21685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latin typeface="Arial" pitchFamily="34" charset="0"/>
              </a:rPr>
              <a:t>US &amp; foreign patents pending</a:t>
            </a:r>
          </a:p>
        </p:txBody>
      </p:sp>
      <p:pic>
        <p:nvPicPr>
          <p:cNvPr id="83982" name="Picture 14"/>
          <p:cNvPicPr>
            <a:picLocks noChangeAspect="1" noChangeArrowheads="1"/>
          </p:cNvPicPr>
          <p:nvPr/>
        </p:nvPicPr>
        <p:blipFill>
          <a:blip r:embed="rId4">
            <a:lum bright="18000" contrast="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70175"/>
            <a:ext cx="3886200" cy="256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3983" name="Oval 15"/>
          <p:cNvSpPr>
            <a:spLocks noChangeArrowheads="1"/>
          </p:cNvSpPr>
          <p:nvPr/>
        </p:nvSpPr>
        <p:spPr bwMode="auto">
          <a:xfrm>
            <a:off x="6477000" y="4191000"/>
            <a:ext cx="152400" cy="152400"/>
          </a:xfrm>
          <a:prstGeom prst="ellipse">
            <a:avLst/>
          </a:prstGeom>
          <a:solidFill>
            <a:srgbClr val="B5F9A5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3984" name="Oval 16"/>
          <p:cNvSpPr>
            <a:spLocks noChangeArrowheads="1"/>
          </p:cNvSpPr>
          <p:nvPr/>
        </p:nvSpPr>
        <p:spPr bwMode="auto">
          <a:xfrm>
            <a:off x="6477000" y="-152400"/>
            <a:ext cx="152400" cy="152400"/>
          </a:xfrm>
          <a:prstGeom prst="ellipse">
            <a:avLst/>
          </a:prstGeom>
          <a:solidFill>
            <a:srgbClr val="B5F9A5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0774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3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8.32562E-7 L 3.33333E-6 0.6327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6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39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39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3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3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3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3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6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2000"/>
                                        <p:tgtEl>
                                          <p:spTgt spid="83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3" grpId="0" animBg="1"/>
      <p:bldP spid="83974" grpId="0" animBg="1"/>
      <p:bldP spid="83975" grpId="0" animBg="1"/>
      <p:bldP spid="83976" grpId="0" animBg="1"/>
      <p:bldP spid="83977" grpId="0" animBg="1"/>
      <p:bldP spid="83978" grpId="0" animBg="1"/>
      <p:bldP spid="83979" grpId="0" animBg="1"/>
      <p:bldP spid="83980" grpId="0" animBg="1"/>
      <p:bldP spid="83983" grpId="0" animBg="1"/>
      <p:bldP spid="83984" grpId="0" animBg="1"/>
      <p:bldP spid="8398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88067" name="Object 3"/>
          <p:cNvGraphicFramePr>
            <a:graphicFrameLocks noChangeAspect="1"/>
          </p:cNvGraphicFramePr>
          <p:nvPr/>
        </p:nvGraphicFramePr>
        <p:xfrm>
          <a:off x="609600" y="1230313"/>
          <a:ext cx="2387600" cy="197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39" name="Document" r:id="rId4" imgW="2846113" imgH="2348653" progId="XaraX.Document">
                  <p:embed/>
                </p:oleObj>
              </mc:Choice>
              <mc:Fallback>
                <p:oleObj name="Document" r:id="rId4" imgW="2846113" imgH="2348653" progId="XaraX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230313"/>
                        <a:ext cx="2387600" cy="1970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68" name="Object 4"/>
          <p:cNvGraphicFramePr>
            <a:graphicFrameLocks noChangeAspect="1"/>
          </p:cNvGraphicFramePr>
          <p:nvPr/>
        </p:nvGraphicFramePr>
        <p:xfrm>
          <a:off x="3506788" y="1189038"/>
          <a:ext cx="2398712" cy="193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0" name="Document" r:id="rId6" imgW="2854123" imgH="2304152" progId="XaraX.Document">
                  <p:embed/>
                </p:oleObj>
              </mc:Choice>
              <mc:Fallback>
                <p:oleObj name="Document" r:id="rId6" imgW="2854123" imgH="2304152" progId="XaraX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6788" y="1189038"/>
                        <a:ext cx="2398712" cy="1935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6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9599330"/>
              </p:ext>
            </p:extLst>
          </p:nvPr>
        </p:nvGraphicFramePr>
        <p:xfrm>
          <a:off x="1905000" y="3146425"/>
          <a:ext cx="2549525" cy="209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1" name="Document" r:id="rId8" imgW="2854080" imgH="2348640" progId="XaraX.Document">
                  <p:embed/>
                </p:oleObj>
              </mc:Choice>
              <mc:Fallback>
                <p:oleObj name="Document" r:id="rId8" imgW="2854080" imgH="2348640" progId="XaraX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146425"/>
                        <a:ext cx="2549525" cy="209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70" name="Object 6"/>
          <p:cNvGraphicFramePr>
            <a:graphicFrameLocks noChangeAspect="1"/>
          </p:cNvGraphicFramePr>
          <p:nvPr/>
        </p:nvGraphicFramePr>
        <p:xfrm>
          <a:off x="4802188" y="3146425"/>
          <a:ext cx="2552700" cy="209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2" name="Document" r:id="rId10" imgW="2855632" imgH="2348653" progId="XaraX.Document">
                  <p:embed/>
                </p:oleObj>
              </mc:Choice>
              <mc:Fallback>
                <p:oleObj name="Document" r:id="rId10" imgW="2855632" imgH="2348653" progId="XaraX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2188" y="3146425"/>
                        <a:ext cx="2552700" cy="209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71" name="Object 7"/>
          <p:cNvGraphicFramePr>
            <a:graphicFrameLocks noChangeAspect="1"/>
          </p:cNvGraphicFramePr>
          <p:nvPr/>
        </p:nvGraphicFramePr>
        <p:xfrm>
          <a:off x="6400800" y="1192213"/>
          <a:ext cx="2389188" cy="193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3" name="Document" r:id="rId12" imgW="2846113" imgH="2302326" progId="XaraX.Document">
                  <p:embed/>
                </p:oleObj>
              </mc:Choice>
              <mc:Fallback>
                <p:oleObj name="Document" r:id="rId12" imgW="2846113" imgH="2302326" progId="XaraX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192213"/>
                        <a:ext cx="2389188" cy="193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072" name="Text Box 8"/>
          <p:cNvSpPr txBox="1">
            <a:spLocks noChangeArrowheads="1"/>
          </p:cNvSpPr>
          <p:nvPr/>
        </p:nvSpPr>
        <p:spPr bwMode="auto">
          <a:xfrm>
            <a:off x="8001000" y="1371600"/>
            <a:ext cx="450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/>
              <a:t>PE</a:t>
            </a:r>
          </a:p>
        </p:txBody>
      </p:sp>
      <p:sp>
        <p:nvSpPr>
          <p:cNvPr id="88073" name="Text Box 9"/>
          <p:cNvSpPr txBox="1">
            <a:spLocks noChangeArrowheads="1"/>
          </p:cNvSpPr>
          <p:nvPr/>
        </p:nvSpPr>
        <p:spPr bwMode="auto">
          <a:xfrm>
            <a:off x="4724400" y="1524000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/>
              <a:t>Rh-123</a:t>
            </a:r>
          </a:p>
        </p:txBody>
      </p:sp>
      <p:sp>
        <p:nvSpPr>
          <p:cNvPr id="88074" name="Text Box 10"/>
          <p:cNvSpPr txBox="1">
            <a:spLocks noChangeArrowheads="1"/>
          </p:cNvSpPr>
          <p:nvPr/>
        </p:nvSpPr>
        <p:spPr bwMode="auto">
          <a:xfrm>
            <a:off x="1676400" y="1524000"/>
            <a:ext cx="1289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/>
              <a:t>Chlorophyll</a:t>
            </a:r>
          </a:p>
        </p:txBody>
      </p:sp>
      <p:sp>
        <p:nvSpPr>
          <p:cNvPr id="88075" name="Text Box 11"/>
          <p:cNvSpPr txBox="1">
            <a:spLocks noChangeArrowheads="1"/>
          </p:cNvSpPr>
          <p:nvPr/>
        </p:nvSpPr>
        <p:spPr bwMode="auto">
          <a:xfrm>
            <a:off x="304800" y="3124200"/>
            <a:ext cx="1081088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cs typeface="Times New Roman" pitchFamily="18" charset="0"/>
              </a:rPr>
              <a:t>Bang’s</a:t>
            </a:r>
          </a:p>
          <a:p>
            <a:r>
              <a:rPr lang="en-US">
                <a:cs typeface="Times New Roman" pitchFamily="18" charset="0"/>
              </a:rPr>
              <a:t>Labs</a:t>
            </a:r>
          </a:p>
          <a:p>
            <a:r>
              <a:rPr lang="en-US">
                <a:cs typeface="Times New Roman" pitchFamily="18" charset="0"/>
              </a:rPr>
              <a:t>Dyed</a:t>
            </a:r>
          </a:p>
          <a:p>
            <a:r>
              <a:rPr lang="en-US">
                <a:cs typeface="Times New Roman" pitchFamily="18" charset="0"/>
              </a:rPr>
              <a:t>Beads*</a:t>
            </a:r>
          </a:p>
        </p:txBody>
      </p:sp>
      <p:sp>
        <p:nvSpPr>
          <p:cNvPr id="88076" name="Line 12"/>
          <p:cNvSpPr>
            <a:spLocks noChangeShapeType="1"/>
          </p:cNvSpPr>
          <p:nvPr/>
        </p:nvSpPr>
        <p:spPr bwMode="auto">
          <a:xfrm flipV="1">
            <a:off x="2286000" y="4114800"/>
            <a:ext cx="4572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7" name="Text Box 13"/>
          <p:cNvSpPr txBox="1">
            <a:spLocks noChangeArrowheads="1"/>
          </p:cNvSpPr>
          <p:nvPr/>
        </p:nvSpPr>
        <p:spPr bwMode="auto">
          <a:xfrm>
            <a:off x="1600200" y="5334000"/>
            <a:ext cx="3268663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3300"/>
                </a:solidFill>
              </a:rPr>
              <a:t>These CANNOT be resolved</a:t>
            </a:r>
          </a:p>
        </p:txBody>
      </p:sp>
      <p:sp>
        <p:nvSpPr>
          <p:cNvPr id="88078" name="Line 14"/>
          <p:cNvSpPr>
            <a:spLocks noChangeShapeType="1"/>
          </p:cNvSpPr>
          <p:nvPr/>
        </p:nvSpPr>
        <p:spPr bwMode="auto">
          <a:xfrm flipV="1">
            <a:off x="4495800" y="4114800"/>
            <a:ext cx="1447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8079" name="Picture 15" descr="3 beads spectra-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99" t="58461" b="4616"/>
          <a:stretch>
            <a:fillRect/>
          </a:stretch>
        </p:blipFill>
        <p:spPr bwMode="auto">
          <a:xfrm>
            <a:off x="5181600" y="4951413"/>
            <a:ext cx="3505200" cy="183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80" name="Text Box 16"/>
          <p:cNvSpPr txBox="1">
            <a:spLocks noChangeArrowheads="1"/>
          </p:cNvSpPr>
          <p:nvPr/>
        </p:nvSpPr>
        <p:spPr bwMode="auto">
          <a:xfrm>
            <a:off x="1600200" y="5755494"/>
            <a:ext cx="313419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dirty="0" smtClean="0">
                <a:latin typeface="Arial" pitchFamily="34" charset="0"/>
              </a:rPr>
              <a:t>Advanced classification tools</a:t>
            </a:r>
          </a:p>
          <a:p>
            <a:r>
              <a:rPr lang="en-US" sz="1800" dirty="0" smtClean="0">
                <a:latin typeface="Arial" pitchFamily="34" charset="0"/>
              </a:rPr>
              <a:t>like PCA are required</a:t>
            </a:r>
            <a:endParaRPr lang="en-US" sz="1800" dirty="0">
              <a:latin typeface="Arial" pitchFamily="34" charset="0"/>
            </a:endParaRPr>
          </a:p>
        </p:txBody>
      </p:sp>
      <p:sp>
        <p:nvSpPr>
          <p:cNvPr id="88081" name="Film"/>
          <p:cNvSpPr>
            <a:spLocks noEditPoints="1" noChangeArrowheads="1"/>
          </p:cNvSpPr>
          <p:nvPr/>
        </p:nvSpPr>
        <p:spPr bwMode="auto">
          <a:xfrm>
            <a:off x="8939213" y="6019800"/>
            <a:ext cx="152400" cy="30480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4960 w 21600"/>
              <a:gd name="T17" fmla="*/ 8129 h 21600"/>
              <a:gd name="T18" fmla="*/ 17079 w 21600"/>
              <a:gd name="T19" fmla="*/ 1342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lnTo>
                  <a:pt x="21600" y="0"/>
                </a:lnTo>
                <a:close/>
              </a:path>
              <a:path w="21600" h="21600" extrusionOk="0">
                <a:moveTo>
                  <a:pt x="3014" y="21600"/>
                </a:moveTo>
                <a:lnTo>
                  <a:pt x="3014" y="0"/>
                </a:lnTo>
                <a:lnTo>
                  <a:pt x="0" y="0"/>
                </a:lnTo>
                <a:lnTo>
                  <a:pt x="0" y="21600"/>
                </a:lnTo>
                <a:lnTo>
                  <a:pt x="3014" y="21600"/>
                </a:lnTo>
                <a:close/>
              </a:path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18586" y="0"/>
                </a:lnTo>
                <a:lnTo>
                  <a:pt x="18586" y="21600"/>
                </a:lnTo>
                <a:lnTo>
                  <a:pt x="21600" y="21600"/>
                </a:lnTo>
                <a:close/>
              </a:path>
              <a:path w="21600" h="21600" extrusionOk="0">
                <a:moveTo>
                  <a:pt x="6028" y="6574"/>
                </a:moveTo>
                <a:lnTo>
                  <a:pt x="15572" y="6574"/>
                </a:lnTo>
                <a:lnTo>
                  <a:pt x="16074" y="6574"/>
                </a:lnTo>
                <a:lnTo>
                  <a:pt x="16326" y="6457"/>
                </a:lnTo>
                <a:lnTo>
                  <a:pt x="16577" y="6339"/>
                </a:lnTo>
                <a:lnTo>
                  <a:pt x="16828" y="6222"/>
                </a:lnTo>
                <a:lnTo>
                  <a:pt x="17079" y="6222"/>
                </a:lnTo>
                <a:lnTo>
                  <a:pt x="17330" y="5987"/>
                </a:lnTo>
                <a:lnTo>
                  <a:pt x="17330" y="5870"/>
                </a:lnTo>
                <a:lnTo>
                  <a:pt x="17581" y="5635"/>
                </a:lnTo>
                <a:lnTo>
                  <a:pt x="17581" y="1526"/>
                </a:lnTo>
                <a:lnTo>
                  <a:pt x="17330" y="1291"/>
                </a:lnTo>
                <a:lnTo>
                  <a:pt x="17330" y="1174"/>
                </a:lnTo>
                <a:lnTo>
                  <a:pt x="17079" y="1057"/>
                </a:lnTo>
                <a:lnTo>
                  <a:pt x="16828" y="939"/>
                </a:lnTo>
                <a:lnTo>
                  <a:pt x="16577" y="822"/>
                </a:lnTo>
                <a:lnTo>
                  <a:pt x="16326" y="704"/>
                </a:lnTo>
                <a:lnTo>
                  <a:pt x="16074" y="704"/>
                </a:lnTo>
                <a:lnTo>
                  <a:pt x="15572" y="587"/>
                </a:lnTo>
                <a:lnTo>
                  <a:pt x="6028" y="587"/>
                </a:lnTo>
                <a:lnTo>
                  <a:pt x="5526" y="704"/>
                </a:lnTo>
                <a:lnTo>
                  <a:pt x="5274" y="704"/>
                </a:lnTo>
                <a:lnTo>
                  <a:pt x="5023" y="822"/>
                </a:lnTo>
                <a:lnTo>
                  <a:pt x="4772" y="939"/>
                </a:lnTo>
                <a:lnTo>
                  <a:pt x="4521" y="1057"/>
                </a:lnTo>
                <a:lnTo>
                  <a:pt x="4270" y="1174"/>
                </a:lnTo>
                <a:lnTo>
                  <a:pt x="4270" y="1291"/>
                </a:lnTo>
                <a:lnTo>
                  <a:pt x="4019" y="1526"/>
                </a:lnTo>
                <a:lnTo>
                  <a:pt x="4019" y="5635"/>
                </a:lnTo>
                <a:lnTo>
                  <a:pt x="4270" y="5870"/>
                </a:lnTo>
                <a:lnTo>
                  <a:pt x="4270" y="5987"/>
                </a:lnTo>
                <a:lnTo>
                  <a:pt x="4521" y="6222"/>
                </a:lnTo>
                <a:lnTo>
                  <a:pt x="4772" y="6222"/>
                </a:lnTo>
                <a:lnTo>
                  <a:pt x="5023" y="6339"/>
                </a:lnTo>
                <a:lnTo>
                  <a:pt x="5274" y="6457"/>
                </a:lnTo>
                <a:lnTo>
                  <a:pt x="5526" y="6574"/>
                </a:lnTo>
                <a:lnTo>
                  <a:pt x="6028" y="6574"/>
                </a:lnTo>
                <a:close/>
              </a:path>
              <a:path w="21600" h="21600" extrusionOk="0">
                <a:moveTo>
                  <a:pt x="6028" y="13617"/>
                </a:moveTo>
                <a:lnTo>
                  <a:pt x="15572" y="13617"/>
                </a:lnTo>
                <a:lnTo>
                  <a:pt x="16074" y="13617"/>
                </a:lnTo>
                <a:lnTo>
                  <a:pt x="16326" y="13617"/>
                </a:lnTo>
                <a:lnTo>
                  <a:pt x="16577" y="13500"/>
                </a:lnTo>
                <a:lnTo>
                  <a:pt x="16828" y="13383"/>
                </a:lnTo>
                <a:lnTo>
                  <a:pt x="17079" y="13265"/>
                </a:lnTo>
                <a:lnTo>
                  <a:pt x="17330" y="13148"/>
                </a:lnTo>
                <a:lnTo>
                  <a:pt x="17330" y="12913"/>
                </a:lnTo>
                <a:lnTo>
                  <a:pt x="17581" y="12796"/>
                </a:lnTo>
                <a:lnTo>
                  <a:pt x="17581" y="8687"/>
                </a:lnTo>
                <a:lnTo>
                  <a:pt x="17330" y="8452"/>
                </a:lnTo>
                <a:lnTo>
                  <a:pt x="17330" y="8335"/>
                </a:lnTo>
                <a:lnTo>
                  <a:pt x="17079" y="8217"/>
                </a:lnTo>
                <a:lnTo>
                  <a:pt x="16828" y="7983"/>
                </a:lnTo>
                <a:lnTo>
                  <a:pt x="16577" y="7983"/>
                </a:lnTo>
                <a:lnTo>
                  <a:pt x="16326" y="7865"/>
                </a:lnTo>
                <a:lnTo>
                  <a:pt x="16074" y="7865"/>
                </a:lnTo>
                <a:lnTo>
                  <a:pt x="15572" y="7748"/>
                </a:lnTo>
                <a:lnTo>
                  <a:pt x="6028" y="7748"/>
                </a:lnTo>
                <a:lnTo>
                  <a:pt x="5526" y="7865"/>
                </a:lnTo>
                <a:lnTo>
                  <a:pt x="5274" y="7865"/>
                </a:lnTo>
                <a:lnTo>
                  <a:pt x="5023" y="7983"/>
                </a:lnTo>
                <a:lnTo>
                  <a:pt x="4772" y="7983"/>
                </a:lnTo>
                <a:lnTo>
                  <a:pt x="4521" y="8217"/>
                </a:lnTo>
                <a:lnTo>
                  <a:pt x="4270" y="8335"/>
                </a:lnTo>
                <a:lnTo>
                  <a:pt x="4270" y="8452"/>
                </a:lnTo>
                <a:lnTo>
                  <a:pt x="4019" y="8687"/>
                </a:lnTo>
                <a:lnTo>
                  <a:pt x="4019" y="12796"/>
                </a:lnTo>
                <a:lnTo>
                  <a:pt x="4270" y="12913"/>
                </a:lnTo>
                <a:lnTo>
                  <a:pt x="4270" y="13148"/>
                </a:lnTo>
                <a:lnTo>
                  <a:pt x="4521" y="13265"/>
                </a:lnTo>
                <a:lnTo>
                  <a:pt x="4772" y="13383"/>
                </a:lnTo>
                <a:lnTo>
                  <a:pt x="5023" y="13500"/>
                </a:lnTo>
                <a:lnTo>
                  <a:pt x="5274" y="13617"/>
                </a:lnTo>
                <a:lnTo>
                  <a:pt x="5526" y="13617"/>
                </a:lnTo>
                <a:lnTo>
                  <a:pt x="6028" y="13617"/>
                </a:lnTo>
                <a:close/>
              </a:path>
              <a:path w="21600" h="21600" extrusionOk="0">
                <a:moveTo>
                  <a:pt x="6028" y="20778"/>
                </a:moveTo>
                <a:lnTo>
                  <a:pt x="15572" y="20778"/>
                </a:lnTo>
                <a:lnTo>
                  <a:pt x="16074" y="20778"/>
                </a:lnTo>
                <a:lnTo>
                  <a:pt x="16326" y="20661"/>
                </a:lnTo>
                <a:lnTo>
                  <a:pt x="16577" y="20661"/>
                </a:lnTo>
                <a:lnTo>
                  <a:pt x="16828" y="20543"/>
                </a:lnTo>
                <a:lnTo>
                  <a:pt x="17079" y="20426"/>
                </a:lnTo>
                <a:lnTo>
                  <a:pt x="17330" y="20309"/>
                </a:lnTo>
                <a:lnTo>
                  <a:pt x="17330" y="20074"/>
                </a:lnTo>
                <a:lnTo>
                  <a:pt x="17581" y="19957"/>
                </a:lnTo>
                <a:lnTo>
                  <a:pt x="17581" y="15730"/>
                </a:lnTo>
                <a:lnTo>
                  <a:pt x="17330" y="15613"/>
                </a:lnTo>
                <a:lnTo>
                  <a:pt x="17330" y="15378"/>
                </a:lnTo>
                <a:lnTo>
                  <a:pt x="17079" y="15378"/>
                </a:lnTo>
                <a:lnTo>
                  <a:pt x="16828" y="15143"/>
                </a:lnTo>
                <a:lnTo>
                  <a:pt x="16577" y="15026"/>
                </a:lnTo>
                <a:lnTo>
                  <a:pt x="16326" y="15026"/>
                </a:lnTo>
                <a:lnTo>
                  <a:pt x="16074" y="15026"/>
                </a:lnTo>
                <a:lnTo>
                  <a:pt x="15572" y="14909"/>
                </a:lnTo>
                <a:lnTo>
                  <a:pt x="6028" y="14909"/>
                </a:lnTo>
                <a:lnTo>
                  <a:pt x="5526" y="15026"/>
                </a:lnTo>
                <a:lnTo>
                  <a:pt x="5274" y="15026"/>
                </a:lnTo>
                <a:lnTo>
                  <a:pt x="5023" y="15026"/>
                </a:lnTo>
                <a:lnTo>
                  <a:pt x="4772" y="15143"/>
                </a:lnTo>
                <a:lnTo>
                  <a:pt x="4521" y="15378"/>
                </a:lnTo>
                <a:lnTo>
                  <a:pt x="4270" y="15378"/>
                </a:lnTo>
                <a:lnTo>
                  <a:pt x="4270" y="15613"/>
                </a:lnTo>
                <a:lnTo>
                  <a:pt x="4019" y="15730"/>
                </a:lnTo>
                <a:lnTo>
                  <a:pt x="4019" y="19957"/>
                </a:lnTo>
                <a:lnTo>
                  <a:pt x="4270" y="20074"/>
                </a:lnTo>
                <a:lnTo>
                  <a:pt x="4270" y="20309"/>
                </a:lnTo>
                <a:lnTo>
                  <a:pt x="4521" y="20426"/>
                </a:lnTo>
                <a:lnTo>
                  <a:pt x="4772" y="20543"/>
                </a:lnTo>
                <a:lnTo>
                  <a:pt x="5023" y="20661"/>
                </a:lnTo>
                <a:lnTo>
                  <a:pt x="5274" y="20661"/>
                </a:lnTo>
                <a:lnTo>
                  <a:pt x="5526" y="20778"/>
                </a:lnTo>
                <a:lnTo>
                  <a:pt x="6028" y="20778"/>
                </a:lnTo>
                <a:close/>
              </a:path>
              <a:path w="21600" h="21600" extrusionOk="0">
                <a:moveTo>
                  <a:pt x="753" y="1291"/>
                </a:moveTo>
                <a:lnTo>
                  <a:pt x="2260" y="1291"/>
                </a:lnTo>
                <a:lnTo>
                  <a:pt x="2260" y="235"/>
                </a:lnTo>
                <a:lnTo>
                  <a:pt x="753" y="235"/>
                </a:lnTo>
                <a:lnTo>
                  <a:pt x="753" y="1291"/>
                </a:lnTo>
                <a:close/>
              </a:path>
              <a:path w="21600" h="21600" extrusionOk="0">
                <a:moveTo>
                  <a:pt x="753" y="2700"/>
                </a:moveTo>
                <a:lnTo>
                  <a:pt x="2260" y="2700"/>
                </a:lnTo>
                <a:lnTo>
                  <a:pt x="2260" y="1643"/>
                </a:lnTo>
                <a:lnTo>
                  <a:pt x="753" y="1643"/>
                </a:lnTo>
                <a:lnTo>
                  <a:pt x="753" y="2700"/>
                </a:lnTo>
                <a:close/>
              </a:path>
              <a:path w="21600" h="21600" extrusionOk="0">
                <a:moveTo>
                  <a:pt x="753" y="4109"/>
                </a:moveTo>
                <a:lnTo>
                  <a:pt x="2260" y="4109"/>
                </a:lnTo>
                <a:lnTo>
                  <a:pt x="2260" y="3052"/>
                </a:lnTo>
                <a:lnTo>
                  <a:pt x="753" y="3052"/>
                </a:lnTo>
                <a:lnTo>
                  <a:pt x="753" y="4109"/>
                </a:lnTo>
                <a:close/>
              </a:path>
              <a:path w="21600" h="21600" extrusionOk="0">
                <a:moveTo>
                  <a:pt x="753" y="5517"/>
                </a:moveTo>
                <a:lnTo>
                  <a:pt x="2260" y="5517"/>
                </a:lnTo>
                <a:lnTo>
                  <a:pt x="2260" y="4461"/>
                </a:lnTo>
                <a:lnTo>
                  <a:pt x="753" y="4461"/>
                </a:lnTo>
                <a:lnTo>
                  <a:pt x="753" y="5517"/>
                </a:lnTo>
                <a:close/>
              </a:path>
              <a:path w="21600" h="21600" extrusionOk="0">
                <a:moveTo>
                  <a:pt x="753" y="6926"/>
                </a:moveTo>
                <a:lnTo>
                  <a:pt x="2260" y="6926"/>
                </a:lnTo>
                <a:lnTo>
                  <a:pt x="2260" y="5870"/>
                </a:lnTo>
                <a:lnTo>
                  <a:pt x="753" y="5870"/>
                </a:lnTo>
                <a:lnTo>
                  <a:pt x="753" y="6926"/>
                </a:lnTo>
                <a:close/>
              </a:path>
              <a:path w="21600" h="21600" extrusionOk="0">
                <a:moveTo>
                  <a:pt x="753" y="8335"/>
                </a:moveTo>
                <a:lnTo>
                  <a:pt x="2260" y="8335"/>
                </a:lnTo>
                <a:lnTo>
                  <a:pt x="2260" y="7278"/>
                </a:lnTo>
                <a:lnTo>
                  <a:pt x="753" y="7278"/>
                </a:lnTo>
                <a:lnTo>
                  <a:pt x="753" y="8335"/>
                </a:lnTo>
                <a:close/>
              </a:path>
              <a:path w="21600" h="21600" extrusionOk="0">
                <a:moveTo>
                  <a:pt x="753" y="9743"/>
                </a:moveTo>
                <a:lnTo>
                  <a:pt x="2260" y="9743"/>
                </a:lnTo>
                <a:lnTo>
                  <a:pt x="2260" y="8687"/>
                </a:lnTo>
                <a:lnTo>
                  <a:pt x="753" y="8687"/>
                </a:lnTo>
                <a:lnTo>
                  <a:pt x="753" y="9743"/>
                </a:lnTo>
                <a:close/>
              </a:path>
              <a:path w="21600" h="21600" extrusionOk="0">
                <a:moveTo>
                  <a:pt x="753" y="11152"/>
                </a:moveTo>
                <a:lnTo>
                  <a:pt x="2260" y="11152"/>
                </a:lnTo>
                <a:lnTo>
                  <a:pt x="2260" y="10096"/>
                </a:lnTo>
                <a:lnTo>
                  <a:pt x="753" y="10096"/>
                </a:lnTo>
                <a:lnTo>
                  <a:pt x="753" y="11152"/>
                </a:lnTo>
                <a:close/>
              </a:path>
              <a:path w="21600" h="21600" extrusionOk="0">
                <a:moveTo>
                  <a:pt x="753" y="12561"/>
                </a:moveTo>
                <a:lnTo>
                  <a:pt x="2260" y="12561"/>
                </a:lnTo>
                <a:lnTo>
                  <a:pt x="2260" y="11504"/>
                </a:lnTo>
                <a:lnTo>
                  <a:pt x="753" y="11504"/>
                </a:lnTo>
                <a:lnTo>
                  <a:pt x="753" y="12561"/>
                </a:lnTo>
                <a:close/>
              </a:path>
              <a:path w="21600" h="21600" extrusionOk="0">
                <a:moveTo>
                  <a:pt x="753" y="13970"/>
                </a:moveTo>
                <a:lnTo>
                  <a:pt x="2260" y="13970"/>
                </a:lnTo>
                <a:lnTo>
                  <a:pt x="2260" y="12913"/>
                </a:lnTo>
                <a:lnTo>
                  <a:pt x="753" y="12913"/>
                </a:lnTo>
                <a:lnTo>
                  <a:pt x="753" y="13970"/>
                </a:lnTo>
                <a:close/>
              </a:path>
              <a:path w="21600" h="21600" extrusionOk="0">
                <a:moveTo>
                  <a:pt x="753" y="15378"/>
                </a:moveTo>
                <a:lnTo>
                  <a:pt x="2260" y="15378"/>
                </a:lnTo>
                <a:lnTo>
                  <a:pt x="2260" y="14322"/>
                </a:lnTo>
                <a:lnTo>
                  <a:pt x="753" y="14322"/>
                </a:lnTo>
                <a:lnTo>
                  <a:pt x="753" y="15378"/>
                </a:lnTo>
                <a:close/>
              </a:path>
              <a:path w="21600" h="21600" extrusionOk="0">
                <a:moveTo>
                  <a:pt x="753" y="16787"/>
                </a:moveTo>
                <a:lnTo>
                  <a:pt x="2260" y="16787"/>
                </a:lnTo>
                <a:lnTo>
                  <a:pt x="2260" y="15730"/>
                </a:lnTo>
                <a:lnTo>
                  <a:pt x="753" y="15730"/>
                </a:lnTo>
                <a:lnTo>
                  <a:pt x="753" y="16787"/>
                </a:lnTo>
                <a:close/>
              </a:path>
              <a:path w="21600" h="21600" extrusionOk="0">
                <a:moveTo>
                  <a:pt x="753" y="18196"/>
                </a:moveTo>
                <a:lnTo>
                  <a:pt x="2260" y="18196"/>
                </a:lnTo>
                <a:lnTo>
                  <a:pt x="2260" y="17139"/>
                </a:lnTo>
                <a:lnTo>
                  <a:pt x="753" y="17139"/>
                </a:lnTo>
                <a:lnTo>
                  <a:pt x="753" y="18196"/>
                </a:lnTo>
                <a:close/>
              </a:path>
              <a:path w="21600" h="21600" extrusionOk="0">
                <a:moveTo>
                  <a:pt x="753" y="19604"/>
                </a:moveTo>
                <a:lnTo>
                  <a:pt x="2260" y="19604"/>
                </a:lnTo>
                <a:lnTo>
                  <a:pt x="2260" y="18548"/>
                </a:lnTo>
                <a:lnTo>
                  <a:pt x="753" y="18548"/>
                </a:lnTo>
                <a:lnTo>
                  <a:pt x="753" y="19604"/>
                </a:lnTo>
                <a:close/>
              </a:path>
              <a:path w="21600" h="21600" extrusionOk="0">
                <a:moveTo>
                  <a:pt x="753" y="21013"/>
                </a:moveTo>
                <a:lnTo>
                  <a:pt x="2260" y="21013"/>
                </a:lnTo>
                <a:lnTo>
                  <a:pt x="2260" y="19957"/>
                </a:lnTo>
                <a:lnTo>
                  <a:pt x="753" y="19957"/>
                </a:lnTo>
                <a:lnTo>
                  <a:pt x="753" y="21013"/>
                </a:lnTo>
                <a:close/>
              </a:path>
              <a:path w="21600" h="21600" extrusionOk="0">
                <a:moveTo>
                  <a:pt x="19340" y="1409"/>
                </a:moveTo>
                <a:lnTo>
                  <a:pt x="20595" y="1409"/>
                </a:lnTo>
                <a:lnTo>
                  <a:pt x="20595" y="352"/>
                </a:lnTo>
                <a:lnTo>
                  <a:pt x="19340" y="352"/>
                </a:lnTo>
                <a:lnTo>
                  <a:pt x="19340" y="1409"/>
                </a:lnTo>
                <a:close/>
              </a:path>
              <a:path w="21600" h="21600" extrusionOk="0">
                <a:moveTo>
                  <a:pt x="19340" y="2700"/>
                </a:moveTo>
                <a:lnTo>
                  <a:pt x="20595" y="2700"/>
                </a:lnTo>
                <a:lnTo>
                  <a:pt x="20595" y="1643"/>
                </a:lnTo>
                <a:lnTo>
                  <a:pt x="19340" y="1643"/>
                </a:lnTo>
                <a:lnTo>
                  <a:pt x="19340" y="2700"/>
                </a:lnTo>
                <a:close/>
              </a:path>
              <a:path w="21600" h="21600" extrusionOk="0">
                <a:moveTo>
                  <a:pt x="19340" y="4109"/>
                </a:moveTo>
                <a:lnTo>
                  <a:pt x="20595" y="4109"/>
                </a:lnTo>
                <a:lnTo>
                  <a:pt x="20595" y="3052"/>
                </a:lnTo>
                <a:lnTo>
                  <a:pt x="19340" y="3052"/>
                </a:lnTo>
                <a:lnTo>
                  <a:pt x="19340" y="4109"/>
                </a:lnTo>
                <a:close/>
              </a:path>
              <a:path w="21600" h="21600" extrusionOk="0">
                <a:moveTo>
                  <a:pt x="19340" y="5517"/>
                </a:moveTo>
                <a:lnTo>
                  <a:pt x="20595" y="5517"/>
                </a:lnTo>
                <a:lnTo>
                  <a:pt x="20595" y="4461"/>
                </a:lnTo>
                <a:lnTo>
                  <a:pt x="19340" y="4461"/>
                </a:lnTo>
                <a:lnTo>
                  <a:pt x="19340" y="5517"/>
                </a:lnTo>
                <a:close/>
              </a:path>
              <a:path w="21600" h="21600" extrusionOk="0">
                <a:moveTo>
                  <a:pt x="19340" y="6926"/>
                </a:moveTo>
                <a:lnTo>
                  <a:pt x="20595" y="6926"/>
                </a:lnTo>
                <a:lnTo>
                  <a:pt x="20595" y="5870"/>
                </a:lnTo>
                <a:lnTo>
                  <a:pt x="19340" y="5870"/>
                </a:lnTo>
                <a:lnTo>
                  <a:pt x="19340" y="6926"/>
                </a:lnTo>
                <a:close/>
              </a:path>
              <a:path w="21600" h="21600" extrusionOk="0">
                <a:moveTo>
                  <a:pt x="19340" y="8335"/>
                </a:moveTo>
                <a:lnTo>
                  <a:pt x="20595" y="8335"/>
                </a:lnTo>
                <a:lnTo>
                  <a:pt x="20595" y="7278"/>
                </a:lnTo>
                <a:lnTo>
                  <a:pt x="19340" y="7278"/>
                </a:lnTo>
                <a:lnTo>
                  <a:pt x="19340" y="8335"/>
                </a:lnTo>
                <a:close/>
              </a:path>
              <a:path w="21600" h="21600" extrusionOk="0">
                <a:moveTo>
                  <a:pt x="19340" y="9743"/>
                </a:moveTo>
                <a:lnTo>
                  <a:pt x="20595" y="9743"/>
                </a:lnTo>
                <a:lnTo>
                  <a:pt x="20595" y="8687"/>
                </a:lnTo>
                <a:lnTo>
                  <a:pt x="19340" y="8687"/>
                </a:lnTo>
                <a:lnTo>
                  <a:pt x="19340" y="9743"/>
                </a:lnTo>
                <a:close/>
              </a:path>
              <a:path w="21600" h="21600" extrusionOk="0">
                <a:moveTo>
                  <a:pt x="19340" y="11152"/>
                </a:moveTo>
                <a:lnTo>
                  <a:pt x="20595" y="11152"/>
                </a:lnTo>
                <a:lnTo>
                  <a:pt x="20595" y="10096"/>
                </a:lnTo>
                <a:lnTo>
                  <a:pt x="19340" y="10096"/>
                </a:lnTo>
                <a:lnTo>
                  <a:pt x="19340" y="11152"/>
                </a:lnTo>
                <a:close/>
              </a:path>
              <a:path w="21600" h="21600" extrusionOk="0">
                <a:moveTo>
                  <a:pt x="19340" y="12561"/>
                </a:moveTo>
                <a:lnTo>
                  <a:pt x="20595" y="12561"/>
                </a:lnTo>
                <a:lnTo>
                  <a:pt x="20595" y="11504"/>
                </a:lnTo>
                <a:lnTo>
                  <a:pt x="19340" y="11504"/>
                </a:lnTo>
                <a:lnTo>
                  <a:pt x="19340" y="12561"/>
                </a:lnTo>
                <a:close/>
              </a:path>
              <a:path w="21600" h="21600" extrusionOk="0">
                <a:moveTo>
                  <a:pt x="19340" y="13970"/>
                </a:moveTo>
                <a:lnTo>
                  <a:pt x="20595" y="13970"/>
                </a:lnTo>
                <a:lnTo>
                  <a:pt x="20595" y="12913"/>
                </a:lnTo>
                <a:lnTo>
                  <a:pt x="19340" y="12913"/>
                </a:lnTo>
                <a:lnTo>
                  <a:pt x="19340" y="13970"/>
                </a:lnTo>
                <a:close/>
              </a:path>
              <a:path w="21600" h="21600" extrusionOk="0">
                <a:moveTo>
                  <a:pt x="19340" y="15378"/>
                </a:moveTo>
                <a:lnTo>
                  <a:pt x="20595" y="15378"/>
                </a:lnTo>
                <a:lnTo>
                  <a:pt x="20595" y="14322"/>
                </a:lnTo>
                <a:lnTo>
                  <a:pt x="19340" y="14322"/>
                </a:lnTo>
                <a:lnTo>
                  <a:pt x="19340" y="15378"/>
                </a:lnTo>
                <a:close/>
              </a:path>
              <a:path w="21600" h="21600" extrusionOk="0">
                <a:moveTo>
                  <a:pt x="19340" y="16787"/>
                </a:moveTo>
                <a:lnTo>
                  <a:pt x="20595" y="16787"/>
                </a:lnTo>
                <a:lnTo>
                  <a:pt x="20595" y="15730"/>
                </a:lnTo>
                <a:lnTo>
                  <a:pt x="19340" y="15730"/>
                </a:lnTo>
                <a:lnTo>
                  <a:pt x="19340" y="16787"/>
                </a:lnTo>
                <a:close/>
              </a:path>
              <a:path w="21600" h="21600" extrusionOk="0">
                <a:moveTo>
                  <a:pt x="19340" y="18196"/>
                </a:moveTo>
                <a:lnTo>
                  <a:pt x="20595" y="18196"/>
                </a:lnTo>
                <a:lnTo>
                  <a:pt x="20595" y="17139"/>
                </a:lnTo>
                <a:lnTo>
                  <a:pt x="19340" y="17139"/>
                </a:lnTo>
                <a:lnTo>
                  <a:pt x="19340" y="18196"/>
                </a:lnTo>
                <a:close/>
              </a:path>
              <a:path w="21600" h="21600" extrusionOk="0">
                <a:moveTo>
                  <a:pt x="19340" y="19604"/>
                </a:moveTo>
                <a:lnTo>
                  <a:pt x="20595" y="19604"/>
                </a:lnTo>
                <a:lnTo>
                  <a:pt x="20595" y="18548"/>
                </a:lnTo>
                <a:lnTo>
                  <a:pt x="19340" y="18548"/>
                </a:lnTo>
                <a:lnTo>
                  <a:pt x="19340" y="19604"/>
                </a:lnTo>
                <a:close/>
              </a:path>
              <a:path w="21600" h="21600" extrusionOk="0">
                <a:moveTo>
                  <a:pt x="19340" y="21013"/>
                </a:moveTo>
                <a:lnTo>
                  <a:pt x="20595" y="21013"/>
                </a:lnTo>
                <a:lnTo>
                  <a:pt x="20595" y="19957"/>
                </a:lnTo>
                <a:lnTo>
                  <a:pt x="19340" y="19957"/>
                </a:lnTo>
                <a:lnTo>
                  <a:pt x="19340" y="21013"/>
                </a:ln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88082" name="Group 18"/>
          <p:cNvGrpSpPr>
            <a:grpSpLocks/>
          </p:cNvGrpSpPr>
          <p:nvPr/>
        </p:nvGrpSpPr>
        <p:grpSpPr bwMode="auto">
          <a:xfrm>
            <a:off x="5105400" y="2209800"/>
            <a:ext cx="3429000" cy="2681288"/>
            <a:chOff x="3216" y="1392"/>
            <a:chExt cx="2160" cy="1689"/>
          </a:xfrm>
        </p:grpSpPr>
        <p:pic>
          <p:nvPicPr>
            <p:cNvPr id="88083" name="Picture 19" descr="fluorescence_of_3_beads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6" y="1392"/>
              <a:ext cx="2160" cy="16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8084" name="Text Box 20"/>
            <p:cNvSpPr txBox="1">
              <a:spLocks noChangeArrowheads="1"/>
            </p:cNvSpPr>
            <p:nvPr/>
          </p:nvSpPr>
          <p:spPr bwMode="auto">
            <a:xfrm>
              <a:off x="3744" y="1632"/>
              <a:ext cx="12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pitchFamily="34" charset="0"/>
                </a:rPr>
                <a:t>“2” color analysis</a:t>
              </a:r>
            </a:p>
          </p:txBody>
        </p:sp>
      </p:grpSp>
      <p:pic>
        <p:nvPicPr>
          <p:cNvPr id="88085" name="Picture 21" descr="3bead_with_color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29" r="34146"/>
          <a:stretch>
            <a:fillRect/>
          </a:stretch>
        </p:blipFill>
        <p:spPr bwMode="auto">
          <a:xfrm>
            <a:off x="6705600" y="3276600"/>
            <a:ext cx="20574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086" name="Text Box 22"/>
          <p:cNvSpPr txBox="1">
            <a:spLocks noChangeArrowheads="1"/>
          </p:cNvSpPr>
          <p:nvPr/>
        </p:nvSpPr>
        <p:spPr bwMode="auto">
          <a:xfrm>
            <a:off x="1304664" y="5334000"/>
            <a:ext cx="382627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3300"/>
                </a:solidFill>
              </a:rPr>
              <a:t>These CAN now be </a:t>
            </a:r>
            <a:r>
              <a:rPr lang="en-US" sz="2000" b="1" dirty="0" smtClean="0">
                <a:solidFill>
                  <a:srgbClr val="FF3300"/>
                </a:solidFill>
              </a:rPr>
              <a:t>resolved   </a:t>
            </a:r>
            <a:endParaRPr lang="en-US" sz="2000" b="1" dirty="0">
              <a:solidFill>
                <a:srgbClr val="FF3300"/>
              </a:solidFill>
            </a:endParaRPr>
          </a:p>
        </p:txBody>
      </p:sp>
      <p:sp>
        <p:nvSpPr>
          <p:cNvPr id="88087" name="Film"/>
          <p:cNvSpPr>
            <a:spLocks noEditPoints="1" noChangeArrowheads="1"/>
          </p:cNvSpPr>
          <p:nvPr/>
        </p:nvSpPr>
        <p:spPr bwMode="auto">
          <a:xfrm>
            <a:off x="8939213" y="5600700"/>
            <a:ext cx="152400" cy="30480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4960 w 21600"/>
              <a:gd name="T17" fmla="*/ 8129 h 21600"/>
              <a:gd name="T18" fmla="*/ 17079 w 21600"/>
              <a:gd name="T19" fmla="*/ 1342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lnTo>
                  <a:pt x="21600" y="0"/>
                </a:lnTo>
                <a:close/>
              </a:path>
              <a:path w="21600" h="21600" extrusionOk="0">
                <a:moveTo>
                  <a:pt x="3014" y="21600"/>
                </a:moveTo>
                <a:lnTo>
                  <a:pt x="3014" y="0"/>
                </a:lnTo>
                <a:lnTo>
                  <a:pt x="0" y="0"/>
                </a:lnTo>
                <a:lnTo>
                  <a:pt x="0" y="21600"/>
                </a:lnTo>
                <a:lnTo>
                  <a:pt x="3014" y="21600"/>
                </a:lnTo>
                <a:close/>
              </a:path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18586" y="0"/>
                </a:lnTo>
                <a:lnTo>
                  <a:pt x="18586" y="21600"/>
                </a:lnTo>
                <a:lnTo>
                  <a:pt x="21600" y="21600"/>
                </a:lnTo>
                <a:close/>
              </a:path>
              <a:path w="21600" h="21600" extrusionOk="0">
                <a:moveTo>
                  <a:pt x="6028" y="6574"/>
                </a:moveTo>
                <a:lnTo>
                  <a:pt x="15572" y="6574"/>
                </a:lnTo>
                <a:lnTo>
                  <a:pt x="16074" y="6574"/>
                </a:lnTo>
                <a:lnTo>
                  <a:pt x="16326" y="6457"/>
                </a:lnTo>
                <a:lnTo>
                  <a:pt x="16577" y="6339"/>
                </a:lnTo>
                <a:lnTo>
                  <a:pt x="16828" y="6222"/>
                </a:lnTo>
                <a:lnTo>
                  <a:pt x="17079" y="6222"/>
                </a:lnTo>
                <a:lnTo>
                  <a:pt x="17330" y="5987"/>
                </a:lnTo>
                <a:lnTo>
                  <a:pt x="17330" y="5870"/>
                </a:lnTo>
                <a:lnTo>
                  <a:pt x="17581" y="5635"/>
                </a:lnTo>
                <a:lnTo>
                  <a:pt x="17581" y="1526"/>
                </a:lnTo>
                <a:lnTo>
                  <a:pt x="17330" y="1291"/>
                </a:lnTo>
                <a:lnTo>
                  <a:pt x="17330" y="1174"/>
                </a:lnTo>
                <a:lnTo>
                  <a:pt x="17079" y="1057"/>
                </a:lnTo>
                <a:lnTo>
                  <a:pt x="16828" y="939"/>
                </a:lnTo>
                <a:lnTo>
                  <a:pt x="16577" y="822"/>
                </a:lnTo>
                <a:lnTo>
                  <a:pt x="16326" y="704"/>
                </a:lnTo>
                <a:lnTo>
                  <a:pt x="16074" y="704"/>
                </a:lnTo>
                <a:lnTo>
                  <a:pt x="15572" y="587"/>
                </a:lnTo>
                <a:lnTo>
                  <a:pt x="6028" y="587"/>
                </a:lnTo>
                <a:lnTo>
                  <a:pt x="5526" y="704"/>
                </a:lnTo>
                <a:lnTo>
                  <a:pt x="5274" y="704"/>
                </a:lnTo>
                <a:lnTo>
                  <a:pt x="5023" y="822"/>
                </a:lnTo>
                <a:lnTo>
                  <a:pt x="4772" y="939"/>
                </a:lnTo>
                <a:lnTo>
                  <a:pt x="4521" y="1057"/>
                </a:lnTo>
                <a:lnTo>
                  <a:pt x="4270" y="1174"/>
                </a:lnTo>
                <a:lnTo>
                  <a:pt x="4270" y="1291"/>
                </a:lnTo>
                <a:lnTo>
                  <a:pt x="4019" y="1526"/>
                </a:lnTo>
                <a:lnTo>
                  <a:pt x="4019" y="5635"/>
                </a:lnTo>
                <a:lnTo>
                  <a:pt x="4270" y="5870"/>
                </a:lnTo>
                <a:lnTo>
                  <a:pt x="4270" y="5987"/>
                </a:lnTo>
                <a:lnTo>
                  <a:pt x="4521" y="6222"/>
                </a:lnTo>
                <a:lnTo>
                  <a:pt x="4772" y="6222"/>
                </a:lnTo>
                <a:lnTo>
                  <a:pt x="5023" y="6339"/>
                </a:lnTo>
                <a:lnTo>
                  <a:pt x="5274" y="6457"/>
                </a:lnTo>
                <a:lnTo>
                  <a:pt x="5526" y="6574"/>
                </a:lnTo>
                <a:lnTo>
                  <a:pt x="6028" y="6574"/>
                </a:lnTo>
                <a:close/>
              </a:path>
              <a:path w="21600" h="21600" extrusionOk="0">
                <a:moveTo>
                  <a:pt x="6028" y="13617"/>
                </a:moveTo>
                <a:lnTo>
                  <a:pt x="15572" y="13617"/>
                </a:lnTo>
                <a:lnTo>
                  <a:pt x="16074" y="13617"/>
                </a:lnTo>
                <a:lnTo>
                  <a:pt x="16326" y="13617"/>
                </a:lnTo>
                <a:lnTo>
                  <a:pt x="16577" y="13500"/>
                </a:lnTo>
                <a:lnTo>
                  <a:pt x="16828" y="13383"/>
                </a:lnTo>
                <a:lnTo>
                  <a:pt x="17079" y="13265"/>
                </a:lnTo>
                <a:lnTo>
                  <a:pt x="17330" y="13148"/>
                </a:lnTo>
                <a:lnTo>
                  <a:pt x="17330" y="12913"/>
                </a:lnTo>
                <a:lnTo>
                  <a:pt x="17581" y="12796"/>
                </a:lnTo>
                <a:lnTo>
                  <a:pt x="17581" y="8687"/>
                </a:lnTo>
                <a:lnTo>
                  <a:pt x="17330" y="8452"/>
                </a:lnTo>
                <a:lnTo>
                  <a:pt x="17330" y="8335"/>
                </a:lnTo>
                <a:lnTo>
                  <a:pt x="17079" y="8217"/>
                </a:lnTo>
                <a:lnTo>
                  <a:pt x="16828" y="7983"/>
                </a:lnTo>
                <a:lnTo>
                  <a:pt x="16577" y="7983"/>
                </a:lnTo>
                <a:lnTo>
                  <a:pt x="16326" y="7865"/>
                </a:lnTo>
                <a:lnTo>
                  <a:pt x="16074" y="7865"/>
                </a:lnTo>
                <a:lnTo>
                  <a:pt x="15572" y="7748"/>
                </a:lnTo>
                <a:lnTo>
                  <a:pt x="6028" y="7748"/>
                </a:lnTo>
                <a:lnTo>
                  <a:pt x="5526" y="7865"/>
                </a:lnTo>
                <a:lnTo>
                  <a:pt x="5274" y="7865"/>
                </a:lnTo>
                <a:lnTo>
                  <a:pt x="5023" y="7983"/>
                </a:lnTo>
                <a:lnTo>
                  <a:pt x="4772" y="7983"/>
                </a:lnTo>
                <a:lnTo>
                  <a:pt x="4521" y="8217"/>
                </a:lnTo>
                <a:lnTo>
                  <a:pt x="4270" y="8335"/>
                </a:lnTo>
                <a:lnTo>
                  <a:pt x="4270" y="8452"/>
                </a:lnTo>
                <a:lnTo>
                  <a:pt x="4019" y="8687"/>
                </a:lnTo>
                <a:lnTo>
                  <a:pt x="4019" y="12796"/>
                </a:lnTo>
                <a:lnTo>
                  <a:pt x="4270" y="12913"/>
                </a:lnTo>
                <a:lnTo>
                  <a:pt x="4270" y="13148"/>
                </a:lnTo>
                <a:lnTo>
                  <a:pt x="4521" y="13265"/>
                </a:lnTo>
                <a:lnTo>
                  <a:pt x="4772" y="13383"/>
                </a:lnTo>
                <a:lnTo>
                  <a:pt x="5023" y="13500"/>
                </a:lnTo>
                <a:lnTo>
                  <a:pt x="5274" y="13617"/>
                </a:lnTo>
                <a:lnTo>
                  <a:pt x="5526" y="13617"/>
                </a:lnTo>
                <a:lnTo>
                  <a:pt x="6028" y="13617"/>
                </a:lnTo>
                <a:close/>
              </a:path>
              <a:path w="21600" h="21600" extrusionOk="0">
                <a:moveTo>
                  <a:pt x="6028" y="20778"/>
                </a:moveTo>
                <a:lnTo>
                  <a:pt x="15572" y="20778"/>
                </a:lnTo>
                <a:lnTo>
                  <a:pt x="16074" y="20778"/>
                </a:lnTo>
                <a:lnTo>
                  <a:pt x="16326" y="20661"/>
                </a:lnTo>
                <a:lnTo>
                  <a:pt x="16577" y="20661"/>
                </a:lnTo>
                <a:lnTo>
                  <a:pt x="16828" y="20543"/>
                </a:lnTo>
                <a:lnTo>
                  <a:pt x="17079" y="20426"/>
                </a:lnTo>
                <a:lnTo>
                  <a:pt x="17330" y="20309"/>
                </a:lnTo>
                <a:lnTo>
                  <a:pt x="17330" y="20074"/>
                </a:lnTo>
                <a:lnTo>
                  <a:pt x="17581" y="19957"/>
                </a:lnTo>
                <a:lnTo>
                  <a:pt x="17581" y="15730"/>
                </a:lnTo>
                <a:lnTo>
                  <a:pt x="17330" y="15613"/>
                </a:lnTo>
                <a:lnTo>
                  <a:pt x="17330" y="15378"/>
                </a:lnTo>
                <a:lnTo>
                  <a:pt x="17079" y="15378"/>
                </a:lnTo>
                <a:lnTo>
                  <a:pt x="16828" y="15143"/>
                </a:lnTo>
                <a:lnTo>
                  <a:pt x="16577" y="15026"/>
                </a:lnTo>
                <a:lnTo>
                  <a:pt x="16326" y="15026"/>
                </a:lnTo>
                <a:lnTo>
                  <a:pt x="16074" y="15026"/>
                </a:lnTo>
                <a:lnTo>
                  <a:pt x="15572" y="14909"/>
                </a:lnTo>
                <a:lnTo>
                  <a:pt x="6028" y="14909"/>
                </a:lnTo>
                <a:lnTo>
                  <a:pt x="5526" y="15026"/>
                </a:lnTo>
                <a:lnTo>
                  <a:pt x="5274" y="15026"/>
                </a:lnTo>
                <a:lnTo>
                  <a:pt x="5023" y="15026"/>
                </a:lnTo>
                <a:lnTo>
                  <a:pt x="4772" y="15143"/>
                </a:lnTo>
                <a:lnTo>
                  <a:pt x="4521" y="15378"/>
                </a:lnTo>
                <a:lnTo>
                  <a:pt x="4270" y="15378"/>
                </a:lnTo>
                <a:lnTo>
                  <a:pt x="4270" y="15613"/>
                </a:lnTo>
                <a:lnTo>
                  <a:pt x="4019" y="15730"/>
                </a:lnTo>
                <a:lnTo>
                  <a:pt x="4019" y="19957"/>
                </a:lnTo>
                <a:lnTo>
                  <a:pt x="4270" y="20074"/>
                </a:lnTo>
                <a:lnTo>
                  <a:pt x="4270" y="20309"/>
                </a:lnTo>
                <a:lnTo>
                  <a:pt x="4521" y="20426"/>
                </a:lnTo>
                <a:lnTo>
                  <a:pt x="4772" y="20543"/>
                </a:lnTo>
                <a:lnTo>
                  <a:pt x="5023" y="20661"/>
                </a:lnTo>
                <a:lnTo>
                  <a:pt x="5274" y="20661"/>
                </a:lnTo>
                <a:lnTo>
                  <a:pt x="5526" y="20778"/>
                </a:lnTo>
                <a:lnTo>
                  <a:pt x="6028" y="20778"/>
                </a:lnTo>
                <a:close/>
              </a:path>
              <a:path w="21600" h="21600" extrusionOk="0">
                <a:moveTo>
                  <a:pt x="753" y="1291"/>
                </a:moveTo>
                <a:lnTo>
                  <a:pt x="2260" y="1291"/>
                </a:lnTo>
                <a:lnTo>
                  <a:pt x="2260" y="235"/>
                </a:lnTo>
                <a:lnTo>
                  <a:pt x="753" y="235"/>
                </a:lnTo>
                <a:lnTo>
                  <a:pt x="753" y="1291"/>
                </a:lnTo>
                <a:close/>
              </a:path>
              <a:path w="21600" h="21600" extrusionOk="0">
                <a:moveTo>
                  <a:pt x="753" y="2700"/>
                </a:moveTo>
                <a:lnTo>
                  <a:pt x="2260" y="2700"/>
                </a:lnTo>
                <a:lnTo>
                  <a:pt x="2260" y="1643"/>
                </a:lnTo>
                <a:lnTo>
                  <a:pt x="753" y="1643"/>
                </a:lnTo>
                <a:lnTo>
                  <a:pt x="753" y="2700"/>
                </a:lnTo>
                <a:close/>
              </a:path>
              <a:path w="21600" h="21600" extrusionOk="0">
                <a:moveTo>
                  <a:pt x="753" y="4109"/>
                </a:moveTo>
                <a:lnTo>
                  <a:pt x="2260" y="4109"/>
                </a:lnTo>
                <a:lnTo>
                  <a:pt x="2260" y="3052"/>
                </a:lnTo>
                <a:lnTo>
                  <a:pt x="753" y="3052"/>
                </a:lnTo>
                <a:lnTo>
                  <a:pt x="753" y="4109"/>
                </a:lnTo>
                <a:close/>
              </a:path>
              <a:path w="21600" h="21600" extrusionOk="0">
                <a:moveTo>
                  <a:pt x="753" y="5517"/>
                </a:moveTo>
                <a:lnTo>
                  <a:pt x="2260" y="5517"/>
                </a:lnTo>
                <a:lnTo>
                  <a:pt x="2260" y="4461"/>
                </a:lnTo>
                <a:lnTo>
                  <a:pt x="753" y="4461"/>
                </a:lnTo>
                <a:lnTo>
                  <a:pt x="753" y="5517"/>
                </a:lnTo>
                <a:close/>
              </a:path>
              <a:path w="21600" h="21600" extrusionOk="0">
                <a:moveTo>
                  <a:pt x="753" y="6926"/>
                </a:moveTo>
                <a:lnTo>
                  <a:pt x="2260" y="6926"/>
                </a:lnTo>
                <a:lnTo>
                  <a:pt x="2260" y="5870"/>
                </a:lnTo>
                <a:lnTo>
                  <a:pt x="753" y="5870"/>
                </a:lnTo>
                <a:lnTo>
                  <a:pt x="753" y="6926"/>
                </a:lnTo>
                <a:close/>
              </a:path>
              <a:path w="21600" h="21600" extrusionOk="0">
                <a:moveTo>
                  <a:pt x="753" y="8335"/>
                </a:moveTo>
                <a:lnTo>
                  <a:pt x="2260" y="8335"/>
                </a:lnTo>
                <a:lnTo>
                  <a:pt x="2260" y="7278"/>
                </a:lnTo>
                <a:lnTo>
                  <a:pt x="753" y="7278"/>
                </a:lnTo>
                <a:lnTo>
                  <a:pt x="753" y="8335"/>
                </a:lnTo>
                <a:close/>
              </a:path>
              <a:path w="21600" h="21600" extrusionOk="0">
                <a:moveTo>
                  <a:pt x="753" y="9743"/>
                </a:moveTo>
                <a:lnTo>
                  <a:pt x="2260" y="9743"/>
                </a:lnTo>
                <a:lnTo>
                  <a:pt x="2260" y="8687"/>
                </a:lnTo>
                <a:lnTo>
                  <a:pt x="753" y="8687"/>
                </a:lnTo>
                <a:lnTo>
                  <a:pt x="753" y="9743"/>
                </a:lnTo>
                <a:close/>
              </a:path>
              <a:path w="21600" h="21600" extrusionOk="0">
                <a:moveTo>
                  <a:pt x="753" y="11152"/>
                </a:moveTo>
                <a:lnTo>
                  <a:pt x="2260" y="11152"/>
                </a:lnTo>
                <a:lnTo>
                  <a:pt x="2260" y="10096"/>
                </a:lnTo>
                <a:lnTo>
                  <a:pt x="753" y="10096"/>
                </a:lnTo>
                <a:lnTo>
                  <a:pt x="753" y="11152"/>
                </a:lnTo>
                <a:close/>
              </a:path>
              <a:path w="21600" h="21600" extrusionOk="0">
                <a:moveTo>
                  <a:pt x="753" y="12561"/>
                </a:moveTo>
                <a:lnTo>
                  <a:pt x="2260" y="12561"/>
                </a:lnTo>
                <a:lnTo>
                  <a:pt x="2260" y="11504"/>
                </a:lnTo>
                <a:lnTo>
                  <a:pt x="753" y="11504"/>
                </a:lnTo>
                <a:lnTo>
                  <a:pt x="753" y="12561"/>
                </a:lnTo>
                <a:close/>
              </a:path>
              <a:path w="21600" h="21600" extrusionOk="0">
                <a:moveTo>
                  <a:pt x="753" y="13970"/>
                </a:moveTo>
                <a:lnTo>
                  <a:pt x="2260" y="13970"/>
                </a:lnTo>
                <a:lnTo>
                  <a:pt x="2260" y="12913"/>
                </a:lnTo>
                <a:lnTo>
                  <a:pt x="753" y="12913"/>
                </a:lnTo>
                <a:lnTo>
                  <a:pt x="753" y="13970"/>
                </a:lnTo>
                <a:close/>
              </a:path>
              <a:path w="21600" h="21600" extrusionOk="0">
                <a:moveTo>
                  <a:pt x="753" y="15378"/>
                </a:moveTo>
                <a:lnTo>
                  <a:pt x="2260" y="15378"/>
                </a:lnTo>
                <a:lnTo>
                  <a:pt x="2260" y="14322"/>
                </a:lnTo>
                <a:lnTo>
                  <a:pt x="753" y="14322"/>
                </a:lnTo>
                <a:lnTo>
                  <a:pt x="753" y="15378"/>
                </a:lnTo>
                <a:close/>
              </a:path>
              <a:path w="21600" h="21600" extrusionOk="0">
                <a:moveTo>
                  <a:pt x="753" y="16787"/>
                </a:moveTo>
                <a:lnTo>
                  <a:pt x="2260" y="16787"/>
                </a:lnTo>
                <a:lnTo>
                  <a:pt x="2260" y="15730"/>
                </a:lnTo>
                <a:lnTo>
                  <a:pt x="753" y="15730"/>
                </a:lnTo>
                <a:lnTo>
                  <a:pt x="753" y="16787"/>
                </a:lnTo>
                <a:close/>
              </a:path>
              <a:path w="21600" h="21600" extrusionOk="0">
                <a:moveTo>
                  <a:pt x="753" y="18196"/>
                </a:moveTo>
                <a:lnTo>
                  <a:pt x="2260" y="18196"/>
                </a:lnTo>
                <a:lnTo>
                  <a:pt x="2260" y="17139"/>
                </a:lnTo>
                <a:lnTo>
                  <a:pt x="753" y="17139"/>
                </a:lnTo>
                <a:lnTo>
                  <a:pt x="753" y="18196"/>
                </a:lnTo>
                <a:close/>
              </a:path>
              <a:path w="21600" h="21600" extrusionOk="0">
                <a:moveTo>
                  <a:pt x="753" y="19604"/>
                </a:moveTo>
                <a:lnTo>
                  <a:pt x="2260" y="19604"/>
                </a:lnTo>
                <a:lnTo>
                  <a:pt x="2260" y="18548"/>
                </a:lnTo>
                <a:lnTo>
                  <a:pt x="753" y="18548"/>
                </a:lnTo>
                <a:lnTo>
                  <a:pt x="753" y="19604"/>
                </a:lnTo>
                <a:close/>
              </a:path>
              <a:path w="21600" h="21600" extrusionOk="0">
                <a:moveTo>
                  <a:pt x="753" y="21013"/>
                </a:moveTo>
                <a:lnTo>
                  <a:pt x="2260" y="21013"/>
                </a:lnTo>
                <a:lnTo>
                  <a:pt x="2260" y="19957"/>
                </a:lnTo>
                <a:lnTo>
                  <a:pt x="753" y="19957"/>
                </a:lnTo>
                <a:lnTo>
                  <a:pt x="753" y="21013"/>
                </a:lnTo>
                <a:close/>
              </a:path>
              <a:path w="21600" h="21600" extrusionOk="0">
                <a:moveTo>
                  <a:pt x="19340" y="1409"/>
                </a:moveTo>
                <a:lnTo>
                  <a:pt x="20595" y="1409"/>
                </a:lnTo>
                <a:lnTo>
                  <a:pt x="20595" y="352"/>
                </a:lnTo>
                <a:lnTo>
                  <a:pt x="19340" y="352"/>
                </a:lnTo>
                <a:lnTo>
                  <a:pt x="19340" y="1409"/>
                </a:lnTo>
                <a:close/>
              </a:path>
              <a:path w="21600" h="21600" extrusionOk="0">
                <a:moveTo>
                  <a:pt x="19340" y="2700"/>
                </a:moveTo>
                <a:lnTo>
                  <a:pt x="20595" y="2700"/>
                </a:lnTo>
                <a:lnTo>
                  <a:pt x="20595" y="1643"/>
                </a:lnTo>
                <a:lnTo>
                  <a:pt x="19340" y="1643"/>
                </a:lnTo>
                <a:lnTo>
                  <a:pt x="19340" y="2700"/>
                </a:lnTo>
                <a:close/>
              </a:path>
              <a:path w="21600" h="21600" extrusionOk="0">
                <a:moveTo>
                  <a:pt x="19340" y="4109"/>
                </a:moveTo>
                <a:lnTo>
                  <a:pt x="20595" y="4109"/>
                </a:lnTo>
                <a:lnTo>
                  <a:pt x="20595" y="3052"/>
                </a:lnTo>
                <a:lnTo>
                  <a:pt x="19340" y="3052"/>
                </a:lnTo>
                <a:lnTo>
                  <a:pt x="19340" y="4109"/>
                </a:lnTo>
                <a:close/>
              </a:path>
              <a:path w="21600" h="21600" extrusionOk="0">
                <a:moveTo>
                  <a:pt x="19340" y="5517"/>
                </a:moveTo>
                <a:lnTo>
                  <a:pt x="20595" y="5517"/>
                </a:lnTo>
                <a:lnTo>
                  <a:pt x="20595" y="4461"/>
                </a:lnTo>
                <a:lnTo>
                  <a:pt x="19340" y="4461"/>
                </a:lnTo>
                <a:lnTo>
                  <a:pt x="19340" y="5517"/>
                </a:lnTo>
                <a:close/>
              </a:path>
              <a:path w="21600" h="21600" extrusionOk="0">
                <a:moveTo>
                  <a:pt x="19340" y="6926"/>
                </a:moveTo>
                <a:lnTo>
                  <a:pt x="20595" y="6926"/>
                </a:lnTo>
                <a:lnTo>
                  <a:pt x="20595" y="5870"/>
                </a:lnTo>
                <a:lnTo>
                  <a:pt x="19340" y="5870"/>
                </a:lnTo>
                <a:lnTo>
                  <a:pt x="19340" y="6926"/>
                </a:lnTo>
                <a:close/>
              </a:path>
              <a:path w="21600" h="21600" extrusionOk="0">
                <a:moveTo>
                  <a:pt x="19340" y="8335"/>
                </a:moveTo>
                <a:lnTo>
                  <a:pt x="20595" y="8335"/>
                </a:lnTo>
                <a:lnTo>
                  <a:pt x="20595" y="7278"/>
                </a:lnTo>
                <a:lnTo>
                  <a:pt x="19340" y="7278"/>
                </a:lnTo>
                <a:lnTo>
                  <a:pt x="19340" y="8335"/>
                </a:lnTo>
                <a:close/>
              </a:path>
              <a:path w="21600" h="21600" extrusionOk="0">
                <a:moveTo>
                  <a:pt x="19340" y="9743"/>
                </a:moveTo>
                <a:lnTo>
                  <a:pt x="20595" y="9743"/>
                </a:lnTo>
                <a:lnTo>
                  <a:pt x="20595" y="8687"/>
                </a:lnTo>
                <a:lnTo>
                  <a:pt x="19340" y="8687"/>
                </a:lnTo>
                <a:lnTo>
                  <a:pt x="19340" y="9743"/>
                </a:lnTo>
                <a:close/>
              </a:path>
              <a:path w="21600" h="21600" extrusionOk="0">
                <a:moveTo>
                  <a:pt x="19340" y="11152"/>
                </a:moveTo>
                <a:lnTo>
                  <a:pt x="20595" y="11152"/>
                </a:lnTo>
                <a:lnTo>
                  <a:pt x="20595" y="10096"/>
                </a:lnTo>
                <a:lnTo>
                  <a:pt x="19340" y="10096"/>
                </a:lnTo>
                <a:lnTo>
                  <a:pt x="19340" y="11152"/>
                </a:lnTo>
                <a:close/>
              </a:path>
              <a:path w="21600" h="21600" extrusionOk="0">
                <a:moveTo>
                  <a:pt x="19340" y="12561"/>
                </a:moveTo>
                <a:lnTo>
                  <a:pt x="20595" y="12561"/>
                </a:lnTo>
                <a:lnTo>
                  <a:pt x="20595" y="11504"/>
                </a:lnTo>
                <a:lnTo>
                  <a:pt x="19340" y="11504"/>
                </a:lnTo>
                <a:lnTo>
                  <a:pt x="19340" y="12561"/>
                </a:lnTo>
                <a:close/>
              </a:path>
              <a:path w="21600" h="21600" extrusionOk="0">
                <a:moveTo>
                  <a:pt x="19340" y="13970"/>
                </a:moveTo>
                <a:lnTo>
                  <a:pt x="20595" y="13970"/>
                </a:lnTo>
                <a:lnTo>
                  <a:pt x="20595" y="12913"/>
                </a:lnTo>
                <a:lnTo>
                  <a:pt x="19340" y="12913"/>
                </a:lnTo>
                <a:lnTo>
                  <a:pt x="19340" y="13970"/>
                </a:lnTo>
                <a:close/>
              </a:path>
              <a:path w="21600" h="21600" extrusionOk="0">
                <a:moveTo>
                  <a:pt x="19340" y="15378"/>
                </a:moveTo>
                <a:lnTo>
                  <a:pt x="20595" y="15378"/>
                </a:lnTo>
                <a:lnTo>
                  <a:pt x="20595" y="14322"/>
                </a:lnTo>
                <a:lnTo>
                  <a:pt x="19340" y="14322"/>
                </a:lnTo>
                <a:lnTo>
                  <a:pt x="19340" y="15378"/>
                </a:lnTo>
                <a:close/>
              </a:path>
              <a:path w="21600" h="21600" extrusionOk="0">
                <a:moveTo>
                  <a:pt x="19340" y="16787"/>
                </a:moveTo>
                <a:lnTo>
                  <a:pt x="20595" y="16787"/>
                </a:lnTo>
                <a:lnTo>
                  <a:pt x="20595" y="15730"/>
                </a:lnTo>
                <a:lnTo>
                  <a:pt x="19340" y="15730"/>
                </a:lnTo>
                <a:lnTo>
                  <a:pt x="19340" y="16787"/>
                </a:lnTo>
                <a:close/>
              </a:path>
              <a:path w="21600" h="21600" extrusionOk="0">
                <a:moveTo>
                  <a:pt x="19340" y="18196"/>
                </a:moveTo>
                <a:lnTo>
                  <a:pt x="20595" y="18196"/>
                </a:lnTo>
                <a:lnTo>
                  <a:pt x="20595" y="17139"/>
                </a:lnTo>
                <a:lnTo>
                  <a:pt x="19340" y="17139"/>
                </a:lnTo>
                <a:lnTo>
                  <a:pt x="19340" y="18196"/>
                </a:lnTo>
                <a:close/>
              </a:path>
              <a:path w="21600" h="21600" extrusionOk="0">
                <a:moveTo>
                  <a:pt x="19340" y="19604"/>
                </a:moveTo>
                <a:lnTo>
                  <a:pt x="20595" y="19604"/>
                </a:lnTo>
                <a:lnTo>
                  <a:pt x="20595" y="18548"/>
                </a:lnTo>
                <a:lnTo>
                  <a:pt x="19340" y="18548"/>
                </a:lnTo>
                <a:lnTo>
                  <a:pt x="19340" y="19604"/>
                </a:lnTo>
                <a:close/>
              </a:path>
              <a:path w="21600" h="21600" extrusionOk="0">
                <a:moveTo>
                  <a:pt x="19340" y="21013"/>
                </a:moveTo>
                <a:lnTo>
                  <a:pt x="20595" y="21013"/>
                </a:lnTo>
                <a:lnTo>
                  <a:pt x="20595" y="19957"/>
                </a:lnTo>
                <a:lnTo>
                  <a:pt x="19340" y="19957"/>
                </a:lnTo>
                <a:lnTo>
                  <a:pt x="19340" y="21013"/>
                </a:ln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88" name="Film"/>
          <p:cNvSpPr>
            <a:spLocks noEditPoints="1" noChangeArrowheads="1"/>
          </p:cNvSpPr>
          <p:nvPr/>
        </p:nvSpPr>
        <p:spPr bwMode="auto">
          <a:xfrm>
            <a:off x="8939213" y="5181600"/>
            <a:ext cx="152400" cy="30480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4960 w 21600"/>
              <a:gd name="T17" fmla="*/ 8129 h 21600"/>
              <a:gd name="T18" fmla="*/ 17079 w 21600"/>
              <a:gd name="T19" fmla="*/ 1342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lnTo>
                  <a:pt x="21600" y="0"/>
                </a:lnTo>
                <a:close/>
              </a:path>
              <a:path w="21600" h="21600" extrusionOk="0">
                <a:moveTo>
                  <a:pt x="3014" y="21600"/>
                </a:moveTo>
                <a:lnTo>
                  <a:pt x="3014" y="0"/>
                </a:lnTo>
                <a:lnTo>
                  <a:pt x="0" y="0"/>
                </a:lnTo>
                <a:lnTo>
                  <a:pt x="0" y="21600"/>
                </a:lnTo>
                <a:lnTo>
                  <a:pt x="3014" y="21600"/>
                </a:lnTo>
                <a:close/>
              </a:path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18586" y="0"/>
                </a:lnTo>
                <a:lnTo>
                  <a:pt x="18586" y="21600"/>
                </a:lnTo>
                <a:lnTo>
                  <a:pt x="21600" y="21600"/>
                </a:lnTo>
                <a:close/>
              </a:path>
              <a:path w="21600" h="21600" extrusionOk="0">
                <a:moveTo>
                  <a:pt x="6028" y="6574"/>
                </a:moveTo>
                <a:lnTo>
                  <a:pt x="15572" y="6574"/>
                </a:lnTo>
                <a:lnTo>
                  <a:pt x="16074" y="6574"/>
                </a:lnTo>
                <a:lnTo>
                  <a:pt x="16326" y="6457"/>
                </a:lnTo>
                <a:lnTo>
                  <a:pt x="16577" y="6339"/>
                </a:lnTo>
                <a:lnTo>
                  <a:pt x="16828" y="6222"/>
                </a:lnTo>
                <a:lnTo>
                  <a:pt x="17079" y="6222"/>
                </a:lnTo>
                <a:lnTo>
                  <a:pt x="17330" y="5987"/>
                </a:lnTo>
                <a:lnTo>
                  <a:pt x="17330" y="5870"/>
                </a:lnTo>
                <a:lnTo>
                  <a:pt x="17581" y="5635"/>
                </a:lnTo>
                <a:lnTo>
                  <a:pt x="17581" y="1526"/>
                </a:lnTo>
                <a:lnTo>
                  <a:pt x="17330" y="1291"/>
                </a:lnTo>
                <a:lnTo>
                  <a:pt x="17330" y="1174"/>
                </a:lnTo>
                <a:lnTo>
                  <a:pt x="17079" y="1057"/>
                </a:lnTo>
                <a:lnTo>
                  <a:pt x="16828" y="939"/>
                </a:lnTo>
                <a:lnTo>
                  <a:pt x="16577" y="822"/>
                </a:lnTo>
                <a:lnTo>
                  <a:pt x="16326" y="704"/>
                </a:lnTo>
                <a:lnTo>
                  <a:pt x="16074" y="704"/>
                </a:lnTo>
                <a:lnTo>
                  <a:pt x="15572" y="587"/>
                </a:lnTo>
                <a:lnTo>
                  <a:pt x="6028" y="587"/>
                </a:lnTo>
                <a:lnTo>
                  <a:pt x="5526" y="704"/>
                </a:lnTo>
                <a:lnTo>
                  <a:pt x="5274" y="704"/>
                </a:lnTo>
                <a:lnTo>
                  <a:pt x="5023" y="822"/>
                </a:lnTo>
                <a:lnTo>
                  <a:pt x="4772" y="939"/>
                </a:lnTo>
                <a:lnTo>
                  <a:pt x="4521" y="1057"/>
                </a:lnTo>
                <a:lnTo>
                  <a:pt x="4270" y="1174"/>
                </a:lnTo>
                <a:lnTo>
                  <a:pt x="4270" y="1291"/>
                </a:lnTo>
                <a:lnTo>
                  <a:pt x="4019" y="1526"/>
                </a:lnTo>
                <a:lnTo>
                  <a:pt x="4019" y="5635"/>
                </a:lnTo>
                <a:lnTo>
                  <a:pt x="4270" y="5870"/>
                </a:lnTo>
                <a:lnTo>
                  <a:pt x="4270" y="5987"/>
                </a:lnTo>
                <a:lnTo>
                  <a:pt x="4521" y="6222"/>
                </a:lnTo>
                <a:lnTo>
                  <a:pt x="4772" y="6222"/>
                </a:lnTo>
                <a:lnTo>
                  <a:pt x="5023" y="6339"/>
                </a:lnTo>
                <a:lnTo>
                  <a:pt x="5274" y="6457"/>
                </a:lnTo>
                <a:lnTo>
                  <a:pt x="5526" y="6574"/>
                </a:lnTo>
                <a:lnTo>
                  <a:pt x="6028" y="6574"/>
                </a:lnTo>
                <a:close/>
              </a:path>
              <a:path w="21600" h="21600" extrusionOk="0">
                <a:moveTo>
                  <a:pt x="6028" y="13617"/>
                </a:moveTo>
                <a:lnTo>
                  <a:pt x="15572" y="13617"/>
                </a:lnTo>
                <a:lnTo>
                  <a:pt x="16074" y="13617"/>
                </a:lnTo>
                <a:lnTo>
                  <a:pt x="16326" y="13617"/>
                </a:lnTo>
                <a:lnTo>
                  <a:pt x="16577" y="13500"/>
                </a:lnTo>
                <a:lnTo>
                  <a:pt x="16828" y="13383"/>
                </a:lnTo>
                <a:lnTo>
                  <a:pt x="17079" y="13265"/>
                </a:lnTo>
                <a:lnTo>
                  <a:pt x="17330" y="13148"/>
                </a:lnTo>
                <a:lnTo>
                  <a:pt x="17330" y="12913"/>
                </a:lnTo>
                <a:lnTo>
                  <a:pt x="17581" y="12796"/>
                </a:lnTo>
                <a:lnTo>
                  <a:pt x="17581" y="8687"/>
                </a:lnTo>
                <a:lnTo>
                  <a:pt x="17330" y="8452"/>
                </a:lnTo>
                <a:lnTo>
                  <a:pt x="17330" y="8335"/>
                </a:lnTo>
                <a:lnTo>
                  <a:pt x="17079" y="8217"/>
                </a:lnTo>
                <a:lnTo>
                  <a:pt x="16828" y="7983"/>
                </a:lnTo>
                <a:lnTo>
                  <a:pt x="16577" y="7983"/>
                </a:lnTo>
                <a:lnTo>
                  <a:pt x="16326" y="7865"/>
                </a:lnTo>
                <a:lnTo>
                  <a:pt x="16074" y="7865"/>
                </a:lnTo>
                <a:lnTo>
                  <a:pt x="15572" y="7748"/>
                </a:lnTo>
                <a:lnTo>
                  <a:pt x="6028" y="7748"/>
                </a:lnTo>
                <a:lnTo>
                  <a:pt x="5526" y="7865"/>
                </a:lnTo>
                <a:lnTo>
                  <a:pt x="5274" y="7865"/>
                </a:lnTo>
                <a:lnTo>
                  <a:pt x="5023" y="7983"/>
                </a:lnTo>
                <a:lnTo>
                  <a:pt x="4772" y="7983"/>
                </a:lnTo>
                <a:lnTo>
                  <a:pt x="4521" y="8217"/>
                </a:lnTo>
                <a:lnTo>
                  <a:pt x="4270" y="8335"/>
                </a:lnTo>
                <a:lnTo>
                  <a:pt x="4270" y="8452"/>
                </a:lnTo>
                <a:lnTo>
                  <a:pt x="4019" y="8687"/>
                </a:lnTo>
                <a:lnTo>
                  <a:pt x="4019" y="12796"/>
                </a:lnTo>
                <a:lnTo>
                  <a:pt x="4270" y="12913"/>
                </a:lnTo>
                <a:lnTo>
                  <a:pt x="4270" y="13148"/>
                </a:lnTo>
                <a:lnTo>
                  <a:pt x="4521" y="13265"/>
                </a:lnTo>
                <a:lnTo>
                  <a:pt x="4772" y="13383"/>
                </a:lnTo>
                <a:lnTo>
                  <a:pt x="5023" y="13500"/>
                </a:lnTo>
                <a:lnTo>
                  <a:pt x="5274" y="13617"/>
                </a:lnTo>
                <a:lnTo>
                  <a:pt x="5526" y="13617"/>
                </a:lnTo>
                <a:lnTo>
                  <a:pt x="6028" y="13617"/>
                </a:lnTo>
                <a:close/>
              </a:path>
              <a:path w="21600" h="21600" extrusionOk="0">
                <a:moveTo>
                  <a:pt x="6028" y="20778"/>
                </a:moveTo>
                <a:lnTo>
                  <a:pt x="15572" y="20778"/>
                </a:lnTo>
                <a:lnTo>
                  <a:pt x="16074" y="20778"/>
                </a:lnTo>
                <a:lnTo>
                  <a:pt x="16326" y="20661"/>
                </a:lnTo>
                <a:lnTo>
                  <a:pt x="16577" y="20661"/>
                </a:lnTo>
                <a:lnTo>
                  <a:pt x="16828" y="20543"/>
                </a:lnTo>
                <a:lnTo>
                  <a:pt x="17079" y="20426"/>
                </a:lnTo>
                <a:lnTo>
                  <a:pt x="17330" y="20309"/>
                </a:lnTo>
                <a:lnTo>
                  <a:pt x="17330" y="20074"/>
                </a:lnTo>
                <a:lnTo>
                  <a:pt x="17581" y="19957"/>
                </a:lnTo>
                <a:lnTo>
                  <a:pt x="17581" y="15730"/>
                </a:lnTo>
                <a:lnTo>
                  <a:pt x="17330" y="15613"/>
                </a:lnTo>
                <a:lnTo>
                  <a:pt x="17330" y="15378"/>
                </a:lnTo>
                <a:lnTo>
                  <a:pt x="17079" y="15378"/>
                </a:lnTo>
                <a:lnTo>
                  <a:pt x="16828" y="15143"/>
                </a:lnTo>
                <a:lnTo>
                  <a:pt x="16577" y="15026"/>
                </a:lnTo>
                <a:lnTo>
                  <a:pt x="16326" y="15026"/>
                </a:lnTo>
                <a:lnTo>
                  <a:pt x="16074" y="15026"/>
                </a:lnTo>
                <a:lnTo>
                  <a:pt x="15572" y="14909"/>
                </a:lnTo>
                <a:lnTo>
                  <a:pt x="6028" y="14909"/>
                </a:lnTo>
                <a:lnTo>
                  <a:pt x="5526" y="15026"/>
                </a:lnTo>
                <a:lnTo>
                  <a:pt x="5274" y="15026"/>
                </a:lnTo>
                <a:lnTo>
                  <a:pt x="5023" y="15026"/>
                </a:lnTo>
                <a:lnTo>
                  <a:pt x="4772" y="15143"/>
                </a:lnTo>
                <a:lnTo>
                  <a:pt x="4521" y="15378"/>
                </a:lnTo>
                <a:lnTo>
                  <a:pt x="4270" y="15378"/>
                </a:lnTo>
                <a:lnTo>
                  <a:pt x="4270" y="15613"/>
                </a:lnTo>
                <a:lnTo>
                  <a:pt x="4019" y="15730"/>
                </a:lnTo>
                <a:lnTo>
                  <a:pt x="4019" y="19957"/>
                </a:lnTo>
                <a:lnTo>
                  <a:pt x="4270" y="20074"/>
                </a:lnTo>
                <a:lnTo>
                  <a:pt x="4270" y="20309"/>
                </a:lnTo>
                <a:lnTo>
                  <a:pt x="4521" y="20426"/>
                </a:lnTo>
                <a:lnTo>
                  <a:pt x="4772" y="20543"/>
                </a:lnTo>
                <a:lnTo>
                  <a:pt x="5023" y="20661"/>
                </a:lnTo>
                <a:lnTo>
                  <a:pt x="5274" y="20661"/>
                </a:lnTo>
                <a:lnTo>
                  <a:pt x="5526" y="20778"/>
                </a:lnTo>
                <a:lnTo>
                  <a:pt x="6028" y="20778"/>
                </a:lnTo>
                <a:close/>
              </a:path>
              <a:path w="21600" h="21600" extrusionOk="0">
                <a:moveTo>
                  <a:pt x="753" y="1291"/>
                </a:moveTo>
                <a:lnTo>
                  <a:pt x="2260" y="1291"/>
                </a:lnTo>
                <a:lnTo>
                  <a:pt x="2260" y="235"/>
                </a:lnTo>
                <a:lnTo>
                  <a:pt x="753" y="235"/>
                </a:lnTo>
                <a:lnTo>
                  <a:pt x="753" y="1291"/>
                </a:lnTo>
                <a:close/>
              </a:path>
              <a:path w="21600" h="21600" extrusionOk="0">
                <a:moveTo>
                  <a:pt x="753" y="2700"/>
                </a:moveTo>
                <a:lnTo>
                  <a:pt x="2260" y="2700"/>
                </a:lnTo>
                <a:lnTo>
                  <a:pt x="2260" y="1643"/>
                </a:lnTo>
                <a:lnTo>
                  <a:pt x="753" y="1643"/>
                </a:lnTo>
                <a:lnTo>
                  <a:pt x="753" y="2700"/>
                </a:lnTo>
                <a:close/>
              </a:path>
              <a:path w="21600" h="21600" extrusionOk="0">
                <a:moveTo>
                  <a:pt x="753" y="4109"/>
                </a:moveTo>
                <a:lnTo>
                  <a:pt x="2260" y="4109"/>
                </a:lnTo>
                <a:lnTo>
                  <a:pt x="2260" y="3052"/>
                </a:lnTo>
                <a:lnTo>
                  <a:pt x="753" y="3052"/>
                </a:lnTo>
                <a:lnTo>
                  <a:pt x="753" y="4109"/>
                </a:lnTo>
                <a:close/>
              </a:path>
              <a:path w="21600" h="21600" extrusionOk="0">
                <a:moveTo>
                  <a:pt x="753" y="5517"/>
                </a:moveTo>
                <a:lnTo>
                  <a:pt x="2260" y="5517"/>
                </a:lnTo>
                <a:lnTo>
                  <a:pt x="2260" y="4461"/>
                </a:lnTo>
                <a:lnTo>
                  <a:pt x="753" y="4461"/>
                </a:lnTo>
                <a:lnTo>
                  <a:pt x="753" y="5517"/>
                </a:lnTo>
                <a:close/>
              </a:path>
              <a:path w="21600" h="21600" extrusionOk="0">
                <a:moveTo>
                  <a:pt x="753" y="6926"/>
                </a:moveTo>
                <a:lnTo>
                  <a:pt x="2260" y="6926"/>
                </a:lnTo>
                <a:lnTo>
                  <a:pt x="2260" y="5870"/>
                </a:lnTo>
                <a:lnTo>
                  <a:pt x="753" y="5870"/>
                </a:lnTo>
                <a:lnTo>
                  <a:pt x="753" y="6926"/>
                </a:lnTo>
                <a:close/>
              </a:path>
              <a:path w="21600" h="21600" extrusionOk="0">
                <a:moveTo>
                  <a:pt x="753" y="8335"/>
                </a:moveTo>
                <a:lnTo>
                  <a:pt x="2260" y="8335"/>
                </a:lnTo>
                <a:lnTo>
                  <a:pt x="2260" y="7278"/>
                </a:lnTo>
                <a:lnTo>
                  <a:pt x="753" y="7278"/>
                </a:lnTo>
                <a:lnTo>
                  <a:pt x="753" y="8335"/>
                </a:lnTo>
                <a:close/>
              </a:path>
              <a:path w="21600" h="21600" extrusionOk="0">
                <a:moveTo>
                  <a:pt x="753" y="9743"/>
                </a:moveTo>
                <a:lnTo>
                  <a:pt x="2260" y="9743"/>
                </a:lnTo>
                <a:lnTo>
                  <a:pt x="2260" y="8687"/>
                </a:lnTo>
                <a:lnTo>
                  <a:pt x="753" y="8687"/>
                </a:lnTo>
                <a:lnTo>
                  <a:pt x="753" y="9743"/>
                </a:lnTo>
                <a:close/>
              </a:path>
              <a:path w="21600" h="21600" extrusionOk="0">
                <a:moveTo>
                  <a:pt x="753" y="11152"/>
                </a:moveTo>
                <a:lnTo>
                  <a:pt x="2260" y="11152"/>
                </a:lnTo>
                <a:lnTo>
                  <a:pt x="2260" y="10096"/>
                </a:lnTo>
                <a:lnTo>
                  <a:pt x="753" y="10096"/>
                </a:lnTo>
                <a:lnTo>
                  <a:pt x="753" y="11152"/>
                </a:lnTo>
                <a:close/>
              </a:path>
              <a:path w="21600" h="21600" extrusionOk="0">
                <a:moveTo>
                  <a:pt x="753" y="12561"/>
                </a:moveTo>
                <a:lnTo>
                  <a:pt x="2260" y="12561"/>
                </a:lnTo>
                <a:lnTo>
                  <a:pt x="2260" y="11504"/>
                </a:lnTo>
                <a:lnTo>
                  <a:pt x="753" y="11504"/>
                </a:lnTo>
                <a:lnTo>
                  <a:pt x="753" y="12561"/>
                </a:lnTo>
                <a:close/>
              </a:path>
              <a:path w="21600" h="21600" extrusionOk="0">
                <a:moveTo>
                  <a:pt x="753" y="13970"/>
                </a:moveTo>
                <a:lnTo>
                  <a:pt x="2260" y="13970"/>
                </a:lnTo>
                <a:lnTo>
                  <a:pt x="2260" y="12913"/>
                </a:lnTo>
                <a:lnTo>
                  <a:pt x="753" y="12913"/>
                </a:lnTo>
                <a:lnTo>
                  <a:pt x="753" y="13970"/>
                </a:lnTo>
                <a:close/>
              </a:path>
              <a:path w="21600" h="21600" extrusionOk="0">
                <a:moveTo>
                  <a:pt x="753" y="15378"/>
                </a:moveTo>
                <a:lnTo>
                  <a:pt x="2260" y="15378"/>
                </a:lnTo>
                <a:lnTo>
                  <a:pt x="2260" y="14322"/>
                </a:lnTo>
                <a:lnTo>
                  <a:pt x="753" y="14322"/>
                </a:lnTo>
                <a:lnTo>
                  <a:pt x="753" y="15378"/>
                </a:lnTo>
                <a:close/>
              </a:path>
              <a:path w="21600" h="21600" extrusionOk="0">
                <a:moveTo>
                  <a:pt x="753" y="16787"/>
                </a:moveTo>
                <a:lnTo>
                  <a:pt x="2260" y="16787"/>
                </a:lnTo>
                <a:lnTo>
                  <a:pt x="2260" y="15730"/>
                </a:lnTo>
                <a:lnTo>
                  <a:pt x="753" y="15730"/>
                </a:lnTo>
                <a:lnTo>
                  <a:pt x="753" y="16787"/>
                </a:lnTo>
                <a:close/>
              </a:path>
              <a:path w="21600" h="21600" extrusionOk="0">
                <a:moveTo>
                  <a:pt x="753" y="18196"/>
                </a:moveTo>
                <a:lnTo>
                  <a:pt x="2260" y="18196"/>
                </a:lnTo>
                <a:lnTo>
                  <a:pt x="2260" y="17139"/>
                </a:lnTo>
                <a:lnTo>
                  <a:pt x="753" y="17139"/>
                </a:lnTo>
                <a:lnTo>
                  <a:pt x="753" y="18196"/>
                </a:lnTo>
                <a:close/>
              </a:path>
              <a:path w="21600" h="21600" extrusionOk="0">
                <a:moveTo>
                  <a:pt x="753" y="19604"/>
                </a:moveTo>
                <a:lnTo>
                  <a:pt x="2260" y="19604"/>
                </a:lnTo>
                <a:lnTo>
                  <a:pt x="2260" y="18548"/>
                </a:lnTo>
                <a:lnTo>
                  <a:pt x="753" y="18548"/>
                </a:lnTo>
                <a:lnTo>
                  <a:pt x="753" y="19604"/>
                </a:lnTo>
                <a:close/>
              </a:path>
              <a:path w="21600" h="21600" extrusionOk="0">
                <a:moveTo>
                  <a:pt x="753" y="21013"/>
                </a:moveTo>
                <a:lnTo>
                  <a:pt x="2260" y="21013"/>
                </a:lnTo>
                <a:lnTo>
                  <a:pt x="2260" y="19957"/>
                </a:lnTo>
                <a:lnTo>
                  <a:pt x="753" y="19957"/>
                </a:lnTo>
                <a:lnTo>
                  <a:pt x="753" y="21013"/>
                </a:lnTo>
                <a:close/>
              </a:path>
              <a:path w="21600" h="21600" extrusionOk="0">
                <a:moveTo>
                  <a:pt x="19340" y="1409"/>
                </a:moveTo>
                <a:lnTo>
                  <a:pt x="20595" y="1409"/>
                </a:lnTo>
                <a:lnTo>
                  <a:pt x="20595" y="352"/>
                </a:lnTo>
                <a:lnTo>
                  <a:pt x="19340" y="352"/>
                </a:lnTo>
                <a:lnTo>
                  <a:pt x="19340" y="1409"/>
                </a:lnTo>
                <a:close/>
              </a:path>
              <a:path w="21600" h="21600" extrusionOk="0">
                <a:moveTo>
                  <a:pt x="19340" y="2700"/>
                </a:moveTo>
                <a:lnTo>
                  <a:pt x="20595" y="2700"/>
                </a:lnTo>
                <a:lnTo>
                  <a:pt x="20595" y="1643"/>
                </a:lnTo>
                <a:lnTo>
                  <a:pt x="19340" y="1643"/>
                </a:lnTo>
                <a:lnTo>
                  <a:pt x="19340" y="2700"/>
                </a:lnTo>
                <a:close/>
              </a:path>
              <a:path w="21600" h="21600" extrusionOk="0">
                <a:moveTo>
                  <a:pt x="19340" y="4109"/>
                </a:moveTo>
                <a:lnTo>
                  <a:pt x="20595" y="4109"/>
                </a:lnTo>
                <a:lnTo>
                  <a:pt x="20595" y="3052"/>
                </a:lnTo>
                <a:lnTo>
                  <a:pt x="19340" y="3052"/>
                </a:lnTo>
                <a:lnTo>
                  <a:pt x="19340" y="4109"/>
                </a:lnTo>
                <a:close/>
              </a:path>
              <a:path w="21600" h="21600" extrusionOk="0">
                <a:moveTo>
                  <a:pt x="19340" y="5517"/>
                </a:moveTo>
                <a:lnTo>
                  <a:pt x="20595" y="5517"/>
                </a:lnTo>
                <a:lnTo>
                  <a:pt x="20595" y="4461"/>
                </a:lnTo>
                <a:lnTo>
                  <a:pt x="19340" y="4461"/>
                </a:lnTo>
                <a:lnTo>
                  <a:pt x="19340" y="5517"/>
                </a:lnTo>
                <a:close/>
              </a:path>
              <a:path w="21600" h="21600" extrusionOk="0">
                <a:moveTo>
                  <a:pt x="19340" y="6926"/>
                </a:moveTo>
                <a:lnTo>
                  <a:pt x="20595" y="6926"/>
                </a:lnTo>
                <a:lnTo>
                  <a:pt x="20595" y="5870"/>
                </a:lnTo>
                <a:lnTo>
                  <a:pt x="19340" y="5870"/>
                </a:lnTo>
                <a:lnTo>
                  <a:pt x="19340" y="6926"/>
                </a:lnTo>
                <a:close/>
              </a:path>
              <a:path w="21600" h="21600" extrusionOk="0">
                <a:moveTo>
                  <a:pt x="19340" y="8335"/>
                </a:moveTo>
                <a:lnTo>
                  <a:pt x="20595" y="8335"/>
                </a:lnTo>
                <a:lnTo>
                  <a:pt x="20595" y="7278"/>
                </a:lnTo>
                <a:lnTo>
                  <a:pt x="19340" y="7278"/>
                </a:lnTo>
                <a:lnTo>
                  <a:pt x="19340" y="8335"/>
                </a:lnTo>
                <a:close/>
              </a:path>
              <a:path w="21600" h="21600" extrusionOk="0">
                <a:moveTo>
                  <a:pt x="19340" y="9743"/>
                </a:moveTo>
                <a:lnTo>
                  <a:pt x="20595" y="9743"/>
                </a:lnTo>
                <a:lnTo>
                  <a:pt x="20595" y="8687"/>
                </a:lnTo>
                <a:lnTo>
                  <a:pt x="19340" y="8687"/>
                </a:lnTo>
                <a:lnTo>
                  <a:pt x="19340" y="9743"/>
                </a:lnTo>
                <a:close/>
              </a:path>
              <a:path w="21600" h="21600" extrusionOk="0">
                <a:moveTo>
                  <a:pt x="19340" y="11152"/>
                </a:moveTo>
                <a:lnTo>
                  <a:pt x="20595" y="11152"/>
                </a:lnTo>
                <a:lnTo>
                  <a:pt x="20595" y="10096"/>
                </a:lnTo>
                <a:lnTo>
                  <a:pt x="19340" y="10096"/>
                </a:lnTo>
                <a:lnTo>
                  <a:pt x="19340" y="11152"/>
                </a:lnTo>
                <a:close/>
              </a:path>
              <a:path w="21600" h="21600" extrusionOk="0">
                <a:moveTo>
                  <a:pt x="19340" y="12561"/>
                </a:moveTo>
                <a:lnTo>
                  <a:pt x="20595" y="12561"/>
                </a:lnTo>
                <a:lnTo>
                  <a:pt x="20595" y="11504"/>
                </a:lnTo>
                <a:lnTo>
                  <a:pt x="19340" y="11504"/>
                </a:lnTo>
                <a:lnTo>
                  <a:pt x="19340" y="12561"/>
                </a:lnTo>
                <a:close/>
              </a:path>
              <a:path w="21600" h="21600" extrusionOk="0">
                <a:moveTo>
                  <a:pt x="19340" y="13970"/>
                </a:moveTo>
                <a:lnTo>
                  <a:pt x="20595" y="13970"/>
                </a:lnTo>
                <a:lnTo>
                  <a:pt x="20595" y="12913"/>
                </a:lnTo>
                <a:lnTo>
                  <a:pt x="19340" y="12913"/>
                </a:lnTo>
                <a:lnTo>
                  <a:pt x="19340" y="13970"/>
                </a:lnTo>
                <a:close/>
              </a:path>
              <a:path w="21600" h="21600" extrusionOk="0">
                <a:moveTo>
                  <a:pt x="19340" y="15378"/>
                </a:moveTo>
                <a:lnTo>
                  <a:pt x="20595" y="15378"/>
                </a:lnTo>
                <a:lnTo>
                  <a:pt x="20595" y="14322"/>
                </a:lnTo>
                <a:lnTo>
                  <a:pt x="19340" y="14322"/>
                </a:lnTo>
                <a:lnTo>
                  <a:pt x="19340" y="15378"/>
                </a:lnTo>
                <a:close/>
              </a:path>
              <a:path w="21600" h="21600" extrusionOk="0">
                <a:moveTo>
                  <a:pt x="19340" y="16787"/>
                </a:moveTo>
                <a:lnTo>
                  <a:pt x="20595" y="16787"/>
                </a:lnTo>
                <a:lnTo>
                  <a:pt x="20595" y="15730"/>
                </a:lnTo>
                <a:lnTo>
                  <a:pt x="19340" y="15730"/>
                </a:lnTo>
                <a:lnTo>
                  <a:pt x="19340" y="16787"/>
                </a:lnTo>
                <a:close/>
              </a:path>
              <a:path w="21600" h="21600" extrusionOk="0">
                <a:moveTo>
                  <a:pt x="19340" y="18196"/>
                </a:moveTo>
                <a:lnTo>
                  <a:pt x="20595" y="18196"/>
                </a:lnTo>
                <a:lnTo>
                  <a:pt x="20595" y="17139"/>
                </a:lnTo>
                <a:lnTo>
                  <a:pt x="19340" y="17139"/>
                </a:lnTo>
                <a:lnTo>
                  <a:pt x="19340" y="18196"/>
                </a:lnTo>
                <a:close/>
              </a:path>
              <a:path w="21600" h="21600" extrusionOk="0">
                <a:moveTo>
                  <a:pt x="19340" y="19604"/>
                </a:moveTo>
                <a:lnTo>
                  <a:pt x="20595" y="19604"/>
                </a:lnTo>
                <a:lnTo>
                  <a:pt x="20595" y="18548"/>
                </a:lnTo>
                <a:lnTo>
                  <a:pt x="19340" y="18548"/>
                </a:lnTo>
                <a:lnTo>
                  <a:pt x="19340" y="19604"/>
                </a:lnTo>
                <a:close/>
              </a:path>
              <a:path w="21600" h="21600" extrusionOk="0">
                <a:moveTo>
                  <a:pt x="19340" y="21013"/>
                </a:moveTo>
                <a:lnTo>
                  <a:pt x="20595" y="21013"/>
                </a:lnTo>
                <a:lnTo>
                  <a:pt x="20595" y="19957"/>
                </a:lnTo>
                <a:lnTo>
                  <a:pt x="19340" y="19957"/>
                </a:lnTo>
                <a:lnTo>
                  <a:pt x="19340" y="21013"/>
                </a:ln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828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8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880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8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8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8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88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8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8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59259E-6 C -0.00295 0.0081 -0.00816 0.01528 -0.01388 0.02037 C -0.01597 0.02847 -0.01927 0.02986 -0.02361 0.03518 C -0.03906 0.05393 -0.04045 0.05556 -0.06111 0.06667 C -0.06631 0.06944 -0.06388 0.07153 -0.06944 0.07222 C -0.07691 0.07315 -0.0842 0.07338 -0.09166 0.07407 C -0.11388 0.09398 -0.14427 0.07847 -0.16944 0.07778 C -0.19288 0.08565 -0.21822 0.0838 -0.24166 0.07593 C -0.24791 0.07037 -0.25399 0.06852 -0.26111 0.06667 C -0.26961 0.05903 -0.26024 0.06643 -0.27222 0.06111 C -0.27934 0.05787 -0.27673 0.05694 -0.28333 0.05185 C -0.29062 0.0463 -0.29895 0.04491 -0.30555 0.03704 C -0.31163 0.02986 -0.31979 0.02106 -0.325 0.01296 C -0.33229 0.00185 -0.32569 0.00856 -0.33333 0.00185 C -0.33593 -0.00347 -0.33958 -0.00556 -0.34166 -0.01111 " pathEditMode="relative" ptsTypes="ffffffffffffffA">
                                      <p:cBhvr>
                                        <p:cTn id="32" dur="2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8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8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8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88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80" grpId="0"/>
      <p:bldP spid="88081" grpId="0" animBg="1"/>
      <p:bldP spid="88086" grpId="0" animBg="1"/>
      <p:bldP spid="88087" grpId="0" animBg="1"/>
      <p:bldP spid="8808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Spectral “fingerprints” identify samples</a:t>
            </a:r>
            <a:endParaRPr lang="en-US" dirty="0"/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87748" name="Object 4"/>
          <p:cNvGraphicFramePr>
            <a:graphicFrameLocks noChangeAspect="1"/>
          </p:cNvGraphicFramePr>
          <p:nvPr/>
        </p:nvGraphicFramePr>
        <p:xfrm>
          <a:off x="898525" y="1774825"/>
          <a:ext cx="7351713" cy="330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6" name="Document" r:id="rId4" imgW="7352381" imgH="3309139" progId="XaraX.Document">
                  <p:link updateAutomatic="1"/>
                </p:oleObj>
              </mc:Choice>
              <mc:Fallback>
                <p:oleObj name="Document" r:id="rId4" imgW="7352381" imgH="3309139" progId="XaraX.Document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525" y="1774825"/>
                        <a:ext cx="7351713" cy="330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49756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Spectral </a:t>
            </a:r>
            <a:r>
              <a:rPr lang="en-US" dirty="0" smtClean="0"/>
              <a:t>“fingerprints” </a:t>
            </a:r>
            <a:r>
              <a:rPr lang="en-US" dirty="0"/>
              <a:t>identify samples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85700" name="Object 4"/>
          <p:cNvGraphicFramePr>
            <a:graphicFrameLocks noChangeAspect="1"/>
          </p:cNvGraphicFramePr>
          <p:nvPr/>
        </p:nvGraphicFramePr>
        <p:xfrm>
          <a:off x="898525" y="1774825"/>
          <a:ext cx="7351713" cy="330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0" name="Document" r:id="rId4" imgW="7352381" imgH="3309139" progId="XaraX.Document">
                  <p:link updateAutomatic="1"/>
                </p:oleObj>
              </mc:Choice>
              <mc:Fallback>
                <p:oleObj name="Document" r:id="rId4" imgW="7352381" imgH="3309139" progId="XaraX.Document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525" y="1774825"/>
                        <a:ext cx="7351713" cy="330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98394" y="530443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technology is now a commercial technology (Sony) so it will become a tool that some of you will have to learn about (so more flow cytometry courses!!)    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(…to HT)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5289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90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3866047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3174" y="533400"/>
            <a:ext cx="4724400" cy="762000"/>
          </a:xfrm>
        </p:spPr>
        <p:txBody>
          <a:bodyPr/>
          <a:lstStyle/>
          <a:p>
            <a:r>
              <a:rPr lang="en-US" dirty="0" smtClean="0"/>
              <a:t>Mack Fulwyler 1936-2001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429937"/>
            <a:ext cx="5334000" cy="4769223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7848600" y="6629400"/>
            <a:ext cx="228600" cy="152400"/>
          </a:xfrm>
          <a:prstGeom prst="sun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180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2208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gating process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9D3F-C9F0-4987-8015-4D809BEE9971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045" y="1458004"/>
            <a:ext cx="600075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592" y="2437719"/>
            <a:ext cx="600075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632" y="3123519"/>
            <a:ext cx="8096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45" y="3137807"/>
            <a:ext cx="8096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3033021" y="5318351"/>
            <a:ext cx="600075" cy="581025"/>
            <a:chOff x="3167743" y="2929618"/>
            <a:chExt cx="600075" cy="581025"/>
          </a:xfrm>
        </p:grpSpPr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7743" y="2929618"/>
              <a:ext cx="600075" cy="581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 bwMode="auto">
            <a:xfrm>
              <a:off x="3167743" y="2929618"/>
              <a:ext cx="600075" cy="423182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umnst777 BT" pitchFamily="34" charset="0"/>
              </a:endParaRPr>
            </a:p>
          </p:txBody>
        </p:sp>
      </p:grp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444" y="4495119"/>
            <a:ext cx="8096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969" y="4495119"/>
            <a:ext cx="8096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3044590" y="3825646"/>
            <a:ext cx="600075" cy="581025"/>
            <a:chOff x="3167743" y="2929618"/>
            <a:chExt cx="600075" cy="581025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7743" y="2929618"/>
              <a:ext cx="600075" cy="581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Rectangle 17"/>
            <p:cNvSpPr/>
            <p:nvPr/>
          </p:nvSpPr>
          <p:spPr bwMode="auto">
            <a:xfrm>
              <a:off x="3167743" y="2929618"/>
              <a:ext cx="600075" cy="423182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umnst777 BT" pitchFamily="34" charset="0"/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 bwMode="auto">
          <a:xfrm>
            <a:off x="3249384" y="2120332"/>
            <a:ext cx="0" cy="28643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>
            <a:off x="2652024" y="2718706"/>
            <a:ext cx="292560" cy="28643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3676983" y="2741837"/>
            <a:ext cx="261940" cy="2615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H="1">
            <a:off x="2724485" y="4165145"/>
            <a:ext cx="292560" cy="28643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3749444" y="4188276"/>
            <a:ext cx="261940" cy="2615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3249384" y="3475603"/>
            <a:ext cx="0" cy="28643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3249384" y="4927145"/>
            <a:ext cx="0" cy="28643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5334000" y="1759457"/>
            <a:ext cx="36678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Traditional flow gating logic and analysis approach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63356" y="6172200"/>
            <a:ext cx="65818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</a:rPr>
              <a:t>‘What we see depends mainly on what we are looking for.’    </a:t>
            </a:r>
            <a:r>
              <a:rPr lang="en-US" sz="1400" i="1" u="sng" dirty="0">
                <a:solidFill>
                  <a:srgbClr val="C00000"/>
                </a:solidFill>
              </a:rPr>
              <a:t>John Lubbock</a:t>
            </a:r>
          </a:p>
          <a:p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685800" y="1463649"/>
            <a:ext cx="1343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Decision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808969" y="3200400"/>
            <a:ext cx="1019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Result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78712" y="2452132"/>
            <a:ext cx="1343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Decision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751367" y="3881735"/>
            <a:ext cx="1343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Decision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808969" y="4523909"/>
            <a:ext cx="1019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Result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685800" y="5279868"/>
            <a:ext cx="1343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Decision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9" idx="2"/>
            <a:endCxn id="31" idx="0"/>
          </p:cNvCxnSpPr>
          <p:nvPr/>
        </p:nvCxnSpPr>
        <p:spPr bwMode="auto">
          <a:xfrm flipH="1">
            <a:off x="1350531" y="1925314"/>
            <a:ext cx="7088" cy="52681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 flipH="1">
            <a:off x="1343443" y="2844351"/>
            <a:ext cx="7088" cy="52681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1343443" y="3581400"/>
            <a:ext cx="16282" cy="44061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 flipH="1">
            <a:off x="1343443" y="4267200"/>
            <a:ext cx="16282" cy="44061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 flipH="1">
            <a:off x="1331025" y="4953000"/>
            <a:ext cx="16282" cy="44061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 flipH="1">
            <a:off x="1318884" y="5741533"/>
            <a:ext cx="3110" cy="35446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grpSp>
        <p:nvGrpSpPr>
          <p:cNvPr id="37" name="Group 36"/>
          <p:cNvGrpSpPr/>
          <p:nvPr/>
        </p:nvGrpSpPr>
        <p:grpSpPr>
          <a:xfrm>
            <a:off x="3249384" y="1295400"/>
            <a:ext cx="2008416" cy="4313463"/>
            <a:chOff x="3249384" y="1295400"/>
            <a:chExt cx="2008416" cy="4313463"/>
          </a:xfrm>
        </p:grpSpPr>
        <p:cxnSp>
          <p:nvCxnSpPr>
            <p:cNvPr id="13" name="Straight Connector 12"/>
            <p:cNvCxnSpPr/>
            <p:nvPr/>
          </p:nvCxnSpPr>
          <p:spPr bwMode="auto">
            <a:xfrm>
              <a:off x="4011384" y="5608863"/>
              <a:ext cx="124641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/>
            <p:nvPr/>
          </p:nvCxnSpPr>
          <p:spPr bwMode="auto">
            <a:xfrm flipV="1">
              <a:off x="5257800" y="1295400"/>
              <a:ext cx="0" cy="4313463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 bwMode="auto">
            <a:xfrm flipH="1">
              <a:off x="3249384" y="1295400"/>
              <a:ext cx="200841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25" name="Straight Arrow Connector 24"/>
          <p:cNvCxnSpPr/>
          <p:nvPr/>
        </p:nvCxnSpPr>
        <p:spPr bwMode="auto">
          <a:xfrm>
            <a:off x="3249384" y="1295400"/>
            <a:ext cx="0" cy="304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5334000" y="4449874"/>
            <a:ext cx="2914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Repeat </a:t>
            </a:r>
            <a:r>
              <a:rPr lang="en-US" i="1" dirty="0" smtClean="0"/>
              <a:t>ad infinitum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734940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4114800" cy="533400"/>
          </a:xfrm>
        </p:spPr>
        <p:txBody>
          <a:bodyPr/>
          <a:lstStyle/>
          <a:p>
            <a:r>
              <a:rPr lang="en-US" dirty="0"/>
              <a:t>Circa, </a:t>
            </a:r>
            <a:r>
              <a:rPr lang="en-US" dirty="0" smtClean="0"/>
              <a:t>1990-present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b="31405"/>
          <a:stretch/>
        </p:blipFill>
        <p:spPr bwMode="auto">
          <a:xfrm>
            <a:off x="0" y="1695450"/>
            <a:ext cx="2619375" cy="875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1543050"/>
            <a:ext cx="1679235" cy="140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1371600"/>
            <a:ext cx="354711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/>
          <p:cNvCxnSpPr/>
          <p:nvPr/>
        </p:nvCxnSpPr>
        <p:spPr>
          <a:xfrm>
            <a:off x="2514600" y="1847850"/>
            <a:ext cx="685800" cy="1588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800600" y="1847850"/>
            <a:ext cx="685800" cy="1588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526475" y="2051112"/>
            <a:ext cx="685800" cy="1588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800600" y="2074862"/>
            <a:ext cx="685800" cy="45720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526475" y="2245675"/>
            <a:ext cx="685800" cy="1588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800600" y="2305050"/>
            <a:ext cx="685800" cy="104775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526475" y="2437062"/>
            <a:ext cx="685800" cy="1588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800600" y="2570956"/>
            <a:ext cx="685800" cy="1772444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4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95400" y="3181350"/>
            <a:ext cx="3124200" cy="3143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7461336" y="5144112"/>
            <a:ext cx="1419773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Run 30-60 samples</a:t>
            </a:r>
          </a:p>
          <a:p>
            <a:r>
              <a:rPr lang="en-US" sz="2000" dirty="0" smtClean="0"/>
              <a:t>per hour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34000" y="5128622"/>
            <a:ext cx="1512298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ANALYSIS </a:t>
            </a:r>
          </a:p>
          <a:p>
            <a:r>
              <a:rPr lang="en-US" sz="2000" dirty="0" smtClean="0"/>
              <a:t>1 sample 10 to 30 minutes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AAF0-DDA4-4134-B314-21320BE64CB8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4104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7772400" cy="3733800"/>
          </a:xfrm>
        </p:spPr>
        <p:txBody>
          <a:bodyPr/>
          <a:lstStyle/>
          <a:p>
            <a:pPr>
              <a:buNone/>
            </a:pPr>
            <a:endParaRPr lang="en-US" sz="3600" dirty="0"/>
          </a:p>
        </p:txBody>
      </p:sp>
      <p:pic>
        <p:nvPicPr>
          <p:cNvPr id="250884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2295" y="1222248"/>
            <a:ext cx="6390506" cy="19781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 cmpd="thinThick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81735" y="1222248"/>
            <a:ext cx="2333238" cy="245607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1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949" y="4191000"/>
            <a:ext cx="5059115" cy="1752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 cmpd="thinThick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7251" y="4150479"/>
            <a:ext cx="3827722" cy="1738559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93CB8-4FFE-4EBA-900F-1A25452CB678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9866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-366554" y="-28852"/>
            <a:ext cx="10210800" cy="1358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609600" y="5652182"/>
            <a:ext cx="10210800" cy="1358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43186" y="151061"/>
            <a:ext cx="8545337" cy="609600"/>
          </a:xfrm>
        </p:spPr>
        <p:txBody>
          <a:bodyPr/>
          <a:lstStyle/>
          <a:p>
            <a:r>
              <a:rPr lang="en-US" sz="2800" b="1" dirty="0" smtClean="0"/>
              <a:t>The Operational </a:t>
            </a:r>
            <a:r>
              <a:rPr lang="en-US" sz="2800" b="1" dirty="0"/>
              <a:t>M</a:t>
            </a:r>
            <a:r>
              <a:rPr lang="en-US" sz="2800" b="1" dirty="0" smtClean="0"/>
              <a:t>odality of Flow Cytometry</a:t>
            </a:r>
            <a:endParaRPr 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371600" y="1421585"/>
            <a:ext cx="2140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1. Take a complex biological sample</a:t>
            </a:r>
            <a:endParaRPr lang="en-US" sz="1800" dirty="0"/>
          </a:p>
        </p:txBody>
      </p:sp>
      <p:sp>
        <p:nvSpPr>
          <p:cNvPr id="13" name="TextBox 12"/>
          <p:cNvSpPr txBox="1"/>
          <p:nvPr/>
        </p:nvSpPr>
        <p:spPr>
          <a:xfrm>
            <a:off x="1386063" y="2321497"/>
            <a:ext cx="2301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2. Separate that sample into single samples</a:t>
            </a:r>
            <a:endParaRPr lang="en-US" sz="1800" dirty="0"/>
          </a:p>
        </p:txBody>
      </p:sp>
      <p:sp>
        <p:nvSpPr>
          <p:cNvPr id="14" name="TextBox 13"/>
          <p:cNvSpPr txBox="1"/>
          <p:nvPr/>
        </p:nvSpPr>
        <p:spPr>
          <a:xfrm>
            <a:off x="1875256" y="3483114"/>
            <a:ext cx="2255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3. Run each sample as a single unit</a:t>
            </a:r>
            <a:endParaRPr lang="en-US" sz="18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395463" y="2067916"/>
            <a:ext cx="762000" cy="1219200"/>
            <a:chOff x="2286000" y="3124994"/>
            <a:chExt cx="1143000" cy="1828006"/>
          </a:xfrm>
        </p:grpSpPr>
        <p:sp>
          <p:nvSpPr>
            <p:cNvPr id="5" name="Rounded Rectangle 4"/>
            <p:cNvSpPr/>
            <p:nvPr/>
          </p:nvSpPr>
          <p:spPr bwMode="auto">
            <a:xfrm>
              <a:off x="2286000" y="32004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 bwMode="auto">
            <a:xfrm>
              <a:off x="2438400" y="33528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 bwMode="auto">
            <a:xfrm>
              <a:off x="2590800" y="35052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 bwMode="auto">
            <a:xfrm>
              <a:off x="2743200" y="36576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2895600" y="38100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 bwMode="auto">
            <a:xfrm>
              <a:off x="3048000" y="39624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 bwMode="auto">
            <a:xfrm rot="5400000">
              <a:off x="2933700" y="3390900"/>
              <a:ext cx="533400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9" name="Group 18"/>
          <p:cNvGrpSpPr/>
          <p:nvPr/>
        </p:nvGrpSpPr>
        <p:grpSpPr>
          <a:xfrm>
            <a:off x="319263" y="3058516"/>
            <a:ext cx="304800" cy="1066800"/>
            <a:chOff x="2209800" y="4648994"/>
            <a:chExt cx="381000" cy="1675606"/>
          </a:xfrm>
        </p:grpSpPr>
        <p:sp>
          <p:nvSpPr>
            <p:cNvPr id="11" name="Rounded Rectangle 10"/>
            <p:cNvSpPr/>
            <p:nvPr/>
          </p:nvSpPr>
          <p:spPr bwMode="auto">
            <a:xfrm>
              <a:off x="2209800" y="53340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 rot="5400000">
              <a:off x="2133600" y="4953000"/>
              <a:ext cx="609600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0" name="Group 19"/>
          <p:cNvGrpSpPr/>
          <p:nvPr/>
        </p:nvGrpSpPr>
        <p:grpSpPr>
          <a:xfrm>
            <a:off x="381000" y="4191000"/>
            <a:ext cx="685800" cy="1066800"/>
            <a:chOff x="2057400" y="1981200"/>
            <a:chExt cx="1143000" cy="1752600"/>
          </a:xfrm>
        </p:grpSpPr>
        <p:sp>
          <p:nvSpPr>
            <p:cNvPr id="21" name="Rounded Rectangle 20"/>
            <p:cNvSpPr/>
            <p:nvPr/>
          </p:nvSpPr>
          <p:spPr bwMode="auto">
            <a:xfrm>
              <a:off x="2057400" y="19812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ounded Rectangle 21"/>
            <p:cNvSpPr/>
            <p:nvPr/>
          </p:nvSpPr>
          <p:spPr bwMode="auto">
            <a:xfrm>
              <a:off x="2209800" y="21336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 bwMode="auto">
            <a:xfrm>
              <a:off x="2362200" y="22860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 bwMode="auto">
            <a:xfrm>
              <a:off x="2514600" y="24384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 bwMode="auto">
            <a:xfrm>
              <a:off x="2667000" y="25908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ounded Rectangle 25"/>
            <p:cNvSpPr/>
            <p:nvPr/>
          </p:nvSpPr>
          <p:spPr bwMode="auto">
            <a:xfrm>
              <a:off x="2819400" y="27432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996436" y="4451100"/>
            <a:ext cx="2651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4. </a:t>
            </a:r>
            <a:r>
              <a:rPr lang="en-US" sz="1800" dirty="0"/>
              <a:t>P</a:t>
            </a:r>
            <a:r>
              <a:rPr lang="en-US" sz="1800" dirty="0" smtClean="0"/>
              <a:t>ut all the data back together again</a:t>
            </a:r>
            <a:endParaRPr lang="en-US" sz="1800" dirty="0"/>
          </a:p>
        </p:txBody>
      </p:sp>
      <p:cxnSp>
        <p:nvCxnSpPr>
          <p:cNvPr id="28" name="Straight Arrow Connector 27"/>
          <p:cNvCxnSpPr/>
          <p:nvPr/>
        </p:nvCxnSpPr>
        <p:spPr bwMode="auto">
          <a:xfrm rot="5400000">
            <a:off x="32091" y="4369687"/>
            <a:ext cx="381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1371600" y="5689937"/>
            <a:ext cx="3480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5. Try to relate each piece of data back to the original biological system</a:t>
            </a:r>
            <a:endParaRPr lang="en-US" sz="1800" dirty="0"/>
          </a:p>
        </p:txBody>
      </p:sp>
      <p:cxnSp>
        <p:nvCxnSpPr>
          <p:cNvPr id="35" name="Straight Arrow Connector 34"/>
          <p:cNvCxnSpPr/>
          <p:nvPr/>
        </p:nvCxnSpPr>
        <p:spPr bwMode="auto">
          <a:xfrm rot="5400000">
            <a:off x="524209" y="5270043"/>
            <a:ext cx="381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6644598" y="6629400"/>
            <a:ext cx="217719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The operational modality of Flow Cytometry.pptx</a:t>
            </a:r>
            <a:endParaRPr lang="en-US" sz="700" dirty="0"/>
          </a:p>
        </p:txBody>
      </p:sp>
      <p:sp>
        <p:nvSpPr>
          <p:cNvPr id="15" name="TextBox 14"/>
          <p:cNvSpPr txBox="1"/>
          <p:nvPr/>
        </p:nvSpPr>
        <p:spPr>
          <a:xfrm>
            <a:off x="966954" y="833735"/>
            <a:ext cx="1556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Traditional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81303" y="833735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70C0"/>
                </a:solidFill>
              </a:rPr>
              <a:t>HT Flow</a:t>
            </a:r>
            <a:endParaRPr lang="en-US" sz="1800" b="1" dirty="0">
              <a:solidFill>
                <a:srgbClr val="0070C0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4574179" y="878580"/>
            <a:ext cx="0" cy="597942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967" y="2355551"/>
            <a:ext cx="1661867" cy="84484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907" y="3286235"/>
            <a:ext cx="1680313" cy="106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8" name="Straight Arrow Connector 37"/>
          <p:cNvCxnSpPr/>
          <p:nvPr/>
        </p:nvCxnSpPr>
        <p:spPr bwMode="auto">
          <a:xfrm rot="5400000">
            <a:off x="7432720" y="1526537"/>
            <a:ext cx="381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 flipH="1">
            <a:off x="6859286" y="2989210"/>
            <a:ext cx="4" cy="2723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813" y="4537050"/>
            <a:ext cx="681988" cy="514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702" y="5143930"/>
            <a:ext cx="673647" cy="508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594" y="4508873"/>
            <a:ext cx="628347" cy="38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274" y="4980810"/>
            <a:ext cx="632712" cy="38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4724400" y="1334869"/>
            <a:ext cx="2140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1. Take a complex biological sample</a:t>
            </a:r>
            <a:endParaRPr lang="en-US" sz="1800" dirty="0"/>
          </a:p>
        </p:txBody>
      </p:sp>
      <p:sp>
        <p:nvSpPr>
          <p:cNvPr id="49" name="TextBox 48"/>
          <p:cNvSpPr txBox="1"/>
          <p:nvPr/>
        </p:nvSpPr>
        <p:spPr>
          <a:xfrm>
            <a:off x="4700464" y="2169809"/>
            <a:ext cx="2156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2. Create very large scale “systems level” experimental grids</a:t>
            </a:r>
            <a:endParaRPr lang="en-US" sz="1800" dirty="0"/>
          </a:p>
        </p:txBody>
      </p:sp>
      <p:sp>
        <p:nvSpPr>
          <p:cNvPr id="50" name="TextBox 49"/>
          <p:cNvSpPr txBox="1"/>
          <p:nvPr/>
        </p:nvSpPr>
        <p:spPr>
          <a:xfrm>
            <a:off x="4738846" y="3453633"/>
            <a:ext cx="2122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3. </a:t>
            </a:r>
            <a:r>
              <a:rPr lang="en-US" sz="1800" dirty="0"/>
              <a:t>R</a:t>
            </a:r>
            <a:r>
              <a:rPr lang="en-US" sz="1800" dirty="0" smtClean="0"/>
              <a:t>un </a:t>
            </a:r>
            <a:r>
              <a:rPr lang="en-US" sz="1800" dirty="0"/>
              <a:t>s</a:t>
            </a:r>
            <a:r>
              <a:rPr lang="en-US" sz="1800" dirty="0" smtClean="0"/>
              <a:t>amples as a high speed, low volume set</a:t>
            </a:r>
            <a:endParaRPr lang="en-US" sz="1800" dirty="0"/>
          </a:p>
        </p:txBody>
      </p:sp>
      <p:sp>
        <p:nvSpPr>
          <p:cNvPr id="51" name="TextBox 50"/>
          <p:cNvSpPr txBox="1"/>
          <p:nvPr/>
        </p:nvSpPr>
        <p:spPr>
          <a:xfrm>
            <a:off x="4707541" y="4715279"/>
            <a:ext cx="2379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4. Combine data automatically as sets</a:t>
            </a:r>
            <a:endParaRPr lang="en-US" sz="1800" dirty="0"/>
          </a:p>
        </p:txBody>
      </p:sp>
      <p:cxnSp>
        <p:nvCxnSpPr>
          <p:cNvPr id="53" name="Straight Arrow Connector 52"/>
          <p:cNvCxnSpPr/>
          <p:nvPr/>
        </p:nvCxnSpPr>
        <p:spPr bwMode="auto">
          <a:xfrm flipH="1">
            <a:off x="6858000" y="4147270"/>
            <a:ext cx="4" cy="2723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" y="3494635"/>
            <a:ext cx="861420" cy="856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169" y="4498451"/>
            <a:ext cx="836333" cy="895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9" name="Straight Arrow Connector 58"/>
          <p:cNvCxnSpPr/>
          <p:nvPr/>
        </p:nvCxnSpPr>
        <p:spPr bwMode="auto">
          <a:xfrm flipH="1">
            <a:off x="7327935" y="5646038"/>
            <a:ext cx="4" cy="2723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0" name="TextBox 59"/>
          <p:cNvSpPr txBox="1"/>
          <p:nvPr/>
        </p:nvSpPr>
        <p:spPr>
          <a:xfrm>
            <a:off x="4648200" y="5715000"/>
            <a:ext cx="3480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5. Conduct simultaneous</a:t>
            </a:r>
          </a:p>
          <a:p>
            <a:r>
              <a:rPr lang="en-US" sz="1800" dirty="0"/>
              <a:t>a</a:t>
            </a:r>
            <a:r>
              <a:rPr lang="en-US" sz="1800" dirty="0" smtClean="0"/>
              <a:t>dvanced analysis  in </a:t>
            </a:r>
          </a:p>
          <a:p>
            <a:r>
              <a:rPr lang="en-US" sz="1800" dirty="0" smtClean="0"/>
              <a:t>parallel</a:t>
            </a:r>
            <a:endParaRPr lang="en-US" sz="1800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0" y="878580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AutoShape 20"/>
          <p:cNvSpPr>
            <a:spLocks noChangeArrowheads="1"/>
          </p:cNvSpPr>
          <p:nvPr/>
        </p:nvSpPr>
        <p:spPr bwMode="auto">
          <a:xfrm>
            <a:off x="7696200" y="6705600"/>
            <a:ext cx="228600" cy="152400"/>
          </a:xfrm>
          <a:prstGeom prst="sun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1800">
              <a:solidFill>
                <a:schemeClr val="folHlin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9" y="1376694"/>
            <a:ext cx="852842" cy="68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59" y="5782203"/>
            <a:ext cx="852842" cy="68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525" y="1456311"/>
            <a:ext cx="852842" cy="68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73" y="5787122"/>
            <a:ext cx="852842" cy="68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Rectangle 43"/>
          <p:cNvSpPr/>
          <p:nvPr/>
        </p:nvSpPr>
        <p:spPr>
          <a:xfrm>
            <a:off x="4596489" y="833735"/>
            <a:ext cx="5484221" cy="6176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E95-6EB4-4ECB-9DCD-3E0185AA88B7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34" name="Footer Placeholder 3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5943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4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3CE83-2AE0-418E-97D2-4CB52C758050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" y="0"/>
            <a:ext cx="919894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534" y="1219200"/>
            <a:ext cx="6483974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6096000" y="6648450"/>
            <a:ext cx="228600" cy="152400"/>
          </a:xfrm>
          <a:prstGeom prst="sun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chemeClr val="folHlink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34" y="1100137"/>
            <a:ext cx="6522074" cy="3438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46" y="1100137"/>
            <a:ext cx="8443948" cy="3438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AutoShape 20"/>
          <p:cNvSpPr>
            <a:spLocks noChangeArrowheads="1"/>
          </p:cNvSpPr>
          <p:nvPr/>
        </p:nvSpPr>
        <p:spPr bwMode="auto">
          <a:xfrm>
            <a:off x="6477000" y="6648450"/>
            <a:ext cx="228600" cy="152400"/>
          </a:xfrm>
          <a:prstGeom prst="sun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chemeClr val="folHlink"/>
              </a:solidFill>
            </a:endParaRPr>
          </a:p>
        </p:txBody>
      </p:sp>
      <p:sp>
        <p:nvSpPr>
          <p:cNvPr id="11" name="AutoShape 20"/>
          <p:cNvSpPr>
            <a:spLocks noChangeArrowheads="1"/>
          </p:cNvSpPr>
          <p:nvPr/>
        </p:nvSpPr>
        <p:spPr bwMode="auto">
          <a:xfrm>
            <a:off x="6858000" y="6648450"/>
            <a:ext cx="228600" cy="152400"/>
          </a:xfrm>
          <a:prstGeom prst="sun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chemeClr val="folHlin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22951" y="10180"/>
            <a:ext cx="20970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70C0"/>
                </a:solidFill>
              </a:rPr>
              <a:t>Data provided by Bernd</a:t>
            </a:r>
          </a:p>
          <a:p>
            <a:r>
              <a:rPr lang="en-US" sz="1400" dirty="0" err="1" smtClean="0">
                <a:solidFill>
                  <a:srgbClr val="0070C0"/>
                </a:solidFill>
              </a:rPr>
              <a:t>Bodenmiller</a:t>
            </a:r>
            <a:r>
              <a:rPr lang="en-US" sz="1400" dirty="0" smtClean="0">
                <a:solidFill>
                  <a:srgbClr val="0070C0"/>
                </a:solidFill>
              </a:rPr>
              <a:t>, Nolan Lab</a:t>
            </a:r>
            <a:endParaRPr lang="en-US" sz="1400" dirty="0">
              <a:solidFill>
                <a:srgbClr val="0070C0"/>
              </a:solidFill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23590"/>
            <a:ext cx="9755446" cy="7186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882323" y="452222"/>
            <a:ext cx="81511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‘It’s not what you look at that matters, </a:t>
            </a:r>
            <a:endParaRPr lang="en-US" sz="6000" dirty="0" smtClean="0">
              <a:solidFill>
                <a:srgbClr val="FFFF00"/>
              </a:solidFill>
            </a:endParaRPr>
          </a:p>
          <a:p>
            <a:r>
              <a:rPr lang="en-US" sz="6000" dirty="0" smtClean="0">
                <a:solidFill>
                  <a:srgbClr val="FFFF00"/>
                </a:solidFill>
              </a:rPr>
              <a:t>it’s </a:t>
            </a:r>
            <a:r>
              <a:rPr lang="en-US" sz="6000" dirty="0">
                <a:solidFill>
                  <a:srgbClr val="FFFF00"/>
                </a:solidFill>
              </a:rPr>
              <a:t>what you see.’ 	</a:t>
            </a:r>
            <a:endParaRPr lang="en-US" sz="6000" dirty="0" smtClean="0">
              <a:solidFill>
                <a:srgbClr val="FFFF00"/>
              </a:solidFill>
            </a:endParaRPr>
          </a:p>
          <a:p>
            <a:r>
              <a:rPr lang="en-US" sz="3600" i="1" dirty="0" smtClean="0">
                <a:solidFill>
                  <a:srgbClr val="FFFF00"/>
                </a:solidFill>
              </a:rPr>
              <a:t>Henry </a:t>
            </a:r>
            <a:r>
              <a:rPr lang="en-US" sz="3600" i="1" dirty="0">
                <a:solidFill>
                  <a:srgbClr val="FFFF00"/>
                </a:solidFill>
              </a:rPr>
              <a:t>David Thoreau</a:t>
            </a:r>
          </a:p>
        </p:txBody>
      </p:sp>
    </p:spTree>
    <p:extLst>
      <p:ext uri="{BB962C8B-B14F-4D97-AF65-F5344CB8AC3E}">
        <p14:creationId xmlns:p14="http://schemas.microsoft.com/office/powerpoint/2010/main" val="27916325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447800"/>
            <a:ext cx="7772400" cy="1143000"/>
          </a:xfrm>
        </p:spPr>
        <p:txBody>
          <a:bodyPr/>
          <a:lstStyle/>
          <a:p>
            <a:r>
              <a:rPr lang="en-US" dirty="0" smtClean="0"/>
              <a:t>Perhaps the most difficult issue in high throughput flow cytometry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3200400"/>
            <a:ext cx="7162800" cy="2286000"/>
          </a:xfrm>
        </p:spPr>
        <p:txBody>
          <a:bodyPr/>
          <a:lstStyle/>
          <a:p>
            <a:pPr marL="514350" indent="-514350">
              <a:buNone/>
            </a:pPr>
            <a:r>
              <a:rPr lang="en-US" sz="5400" dirty="0" smtClean="0"/>
              <a:t>How do you analyze all those data?</a:t>
            </a:r>
            <a:endParaRPr lang="en-US" sz="5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6C7AA-F4C6-45F4-87C8-C27B737181BB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0642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48" y="5553505"/>
            <a:ext cx="852842" cy="68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838200"/>
            <a:ext cx="7010400" cy="1066800"/>
          </a:xfrm>
        </p:spPr>
        <p:txBody>
          <a:bodyPr/>
          <a:lstStyle/>
          <a:p>
            <a:r>
              <a:rPr lang="en-US" sz="2800" dirty="0" smtClean="0"/>
              <a:t>The operational modality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1626392" y="1631277"/>
            <a:ext cx="3621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Take a complex biological sample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602166" y="2935118"/>
            <a:ext cx="3326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Separate it into single samples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183599" y="3703260"/>
            <a:ext cx="358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Run each sample as a single unit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609600" y="2425543"/>
            <a:ext cx="939800" cy="897319"/>
            <a:chOff x="2286000" y="3124994"/>
            <a:chExt cx="1143000" cy="1828006"/>
          </a:xfrm>
        </p:grpSpPr>
        <p:sp>
          <p:nvSpPr>
            <p:cNvPr id="5" name="Rounded Rectangle 4"/>
            <p:cNvSpPr/>
            <p:nvPr/>
          </p:nvSpPr>
          <p:spPr bwMode="auto">
            <a:xfrm>
              <a:off x="2286000" y="32004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 bwMode="auto">
            <a:xfrm>
              <a:off x="2438400" y="33528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 bwMode="auto">
            <a:xfrm>
              <a:off x="2590800" y="35052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 bwMode="auto">
            <a:xfrm>
              <a:off x="2743200" y="36576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2895600" y="38100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 bwMode="auto">
            <a:xfrm>
              <a:off x="3048000" y="39624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 bwMode="auto">
            <a:xfrm rot="5400000">
              <a:off x="2933700" y="3390900"/>
              <a:ext cx="533400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5" name="Group 14"/>
          <p:cNvGrpSpPr/>
          <p:nvPr/>
        </p:nvGrpSpPr>
        <p:grpSpPr>
          <a:xfrm>
            <a:off x="609600" y="3451469"/>
            <a:ext cx="499337" cy="650474"/>
            <a:chOff x="891132" y="3822381"/>
            <a:chExt cx="499337" cy="650474"/>
          </a:xfrm>
        </p:grpSpPr>
        <p:sp>
          <p:nvSpPr>
            <p:cNvPr id="11" name="Rounded Rectangle 10"/>
            <p:cNvSpPr/>
            <p:nvPr/>
          </p:nvSpPr>
          <p:spPr bwMode="auto">
            <a:xfrm>
              <a:off x="1085669" y="3842174"/>
              <a:ext cx="304800" cy="630681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 rot="5400000">
              <a:off x="697711" y="4015802"/>
              <a:ext cx="388111" cy="127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0" name="Group 19"/>
          <p:cNvGrpSpPr/>
          <p:nvPr/>
        </p:nvGrpSpPr>
        <p:grpSpPr>
          <a:xfrm>
            <a:off x="768146" y="4254344"/>
            <a:ext cx="762000" cy="826532"/>
            <a:chOff x="2057400" y="1981200"/>
            <a:chExt cx="1143000" cy="1752600"/>
          </a:xfrm>
        </p:grpSpPr>
        <p:sp>
          <p:nvSpPr>
            <p:cNvPr id="21" name="Rounded Rectangle 20"/>
            <p:cNvSpPr/>
            <p:nvPr/>
          </p:nvSpPr>
          <p:spPr bwMode="auto">
            <a:xfrm>
              <a:off x="2057400" y="19812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ounded Rectangle 21"/>
            <p:cNvSpPr/>
            <p:nvPr/>
          </p:nvSpPr>
          <p:spPr bwMode="auto">
            <a:xfrm>
              <a:off x="2209800" y="21336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 bwMode="auto">
            <a:xfrm>
              <a:off x="2362200" y="22860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 bwMode="auto">
            <a:xfrm>
              <a:off x="2514600" y="24384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 bwMode="auto">
            <a:xfrm>
              <a:off x="2667000" y="25908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ounded Rectangle 25"/>
            <p:cNvSpPr/>
            <p:nvPr/>
          </p:nvSpPr>
          <p:spPr bwMode="auto">
            <a:xfrm>
              <a:off x="2819400" y="2743200"/>
              <a:ext cx="381000" cy="990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626392" y="4568848"/>
            <a:ext cx="4433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Try to put all the data back together again</a:t>
            </a:r>
            <a:endParaRPr lang="en-US" dirty="0"/>
          </a:p>
        </p:txBody>
      </p:sp>
      <p:cxnSp>
        <p:nvCxnSpPr>
          <p:cNvPr id="28" name="Straight Arrow Connector 27"/>
          <p:cNvCxnSpPr/>
          <p:nvPr/>
        </p:nvCxnSpPr>
        <p:spPr bwMode="auto">
          <a:xfrm rot="5400000">
            <a:off x="426040" y="4444049"/>
            <a:ext cx="381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1960849" y="53340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Try to relate each piece of data back to the original biological system</a:t>
            </a:r>
            <a:endParaRPr lang="en-US" dirty="0"/>
          </a:p>
        </p:txBody>
      </p:sp>
      <p:cxnSp>
        <p:nvCxnSpPr>
          <p:cNvPr id="35" name="Straight Arrow Connector 34"/>
          <p:cNvCxnSpPr/>
          <p:nvPr/>
        </p:nvCxnSpPr>
        <p:spPr bwMode="auto">
          <a:xfrm rot="5400000">
            <a:off x="418305" y="5434649"/>
            <a:ext cx="381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" name="Rectangle 2"/>
          <p:cNvSpPr/>
          <p:nvPr/>
        </p:nvSpPr>
        <p:spPr bwMode="auto">
          <a:xfrm>
            <a:off x="76200" y="5322097"/>
            <a:ext cx="9525000" cy="115490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-116443" y="3378850"/>
            <a:ext cx="7888843" cy="297281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6200" y="2247091"/>
            <a:ext cx="6843487" cy="415824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5-Point Star 36"/>
          <p:cNvSpPr/>
          <p:nvPr/>
        </p:nvSpPr>
        <p:spPr bwMode="auto">
          <a:xfrm>
            <a:off x="6705600" y="6553200"/>
            <a:ext cx="123375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5-Point Star 37"/>
          <p:cNvSpPr/>
          <p:nvPr/>
        </p:nvSpPr>
        <p:spPr bwMode="auto">
          <a:xfrm>
            <a:off x="6858000" y="6553200"/>
            <a:ext cx="123375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5-Point Star 38"/>
          <p:cNvSpPr/>
          <p:nvPr/>
        </p:nvSpPr>
        <p:spPr bwMode="auto">
          <a:xfrm>
            <a:off x="7039425" y="6553200"/>
            <a:ext cx="123375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0" name="5-Point Star 39"/>
          <p:cNvSpPr/>
          <p:nvPr/>
        </p:nvSpPr>
        <p:spPr bwMode="auto">
          <a:xfrm>
            <a:off x="7191825" y="6553200"/>
            <a:ext cx="123375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-1759360" y="4180114"/>
            <a:ext cx="9874660" cy="229688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1" name="5-Point Star 40"/>
          <p:cNvSpPr/>
          <p:nvPr/>
        </p:nvSpPr>
        <p:spPr bwMode="auto">
          <a:xfrm>
            <a:off x="7344225" y="6553200"/>
            <a:ext cx="123375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6658100" y="3161942"/>
            <a:ext cx="2638300" cy="2596666"/>
            <a:chOff x="5936342" y="3161942"/>
            <a:chExt cx="2638300" cy="2596666"/>
          </a:xfrm>
          <a:solidFill>
            <a:srgbClr val="FFFFFF"/>
          </a:solidFill>
        </p:grpSpPr>
        <p:sp>
          <p:nvSpPr>
            <p:cNvPr id="29" name="TextBox 28"/>
            <p:cNvSpPr txBox="1"/>
            <p:nvPr/>
          </p:nvSpPr>
          <p:spPr>
            <a:xfrm>
              <a:off x="6060042" y="3161942"/>
              <a:ext cx="2514600" cy="23083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chemeClr val="accent6"/>
                  </a:solidFill>
                </a:rPr>
                <a:t>TIME</a:t>
              </a:r>
            </a:p>
            <a:p>
              <a:r>
                <a:rPr lang="en-US" sz="4800" b="1" dirty="0" smtClean="0">
                  <a:solidFill>
                    <a:schemeClr val="accent6"/>
                  </a:solidFill>
                </a:rPr>
                <a:t>&amp;</a:t>
              </a:r>
            </a:p>
            <a:p>
              <a:r>
                <a:rPr lang="en-US" sz="4800" b="1" dirty="0" smtClean="0">
                  <a:solidFill>
                    <a:schemeClr val="accent6"/>
                  </a:solidFill>
                </a:rPr>
                <a:t>TIMING</a:t>
              </a:r>
              <a:endParaRPr lang="en-US" sz="4800" b="1" dirty="0">
                <a:solidFill>
                  <a:schemeClr val="accent6"/>
                </a:solidFill>
              </a:endParaRPr>
            </a:p>
          </p:txBody>
        </p:sp>
        <p:sp>
          <p:nvSpPr>
            <p:cNvPr id="31" name="Down Arrow 30"/>
            <p:cNvSpPr/>
            <p:nvPr/>
          </p:nvSpPr>
          <p:spPr bwMode="auto">
            <a:xfrm>
              <a:off x="5936342" y="4326216"/>
              <a:ext cx="264558" cy="1432392"/>
            </a:xfrm>
            <a:prstGeom prst="downArrow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889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25" y="1501812"/>
            <a:ext cx="852842" cy="68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7C035-2F8C-46A1-8EB4-E77341404568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962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3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3" grpId="0" animBg="1"/>
      <p:bldP spid="4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495800" y="2053537"/>
            <a:ext cx="4353804" cy="3737663"/>
            <a:chOff x="4626923" y="1776847"/>
            <a:chExt cx="3124677" cy="2906573"/>
          </a:xfrm>
        </p:grpSpPr>
        <p:sp>
          <p:nvSpPr>
            <p:cNvPr id="98" name="Rectangle 3"/>
            <p:cNvSpPr>
              <a:spLocks noChangeArrowheads="1"/>
            </p:cNvSpPr>
            <p:nvPr/>
          </p:nvSpPr>
          <p:spPr bwMode="auto">
            <a:xfrm>
              <a:off x="4626923" y="2357768"/>
              <a:ext cx="3097218" cy="6572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/>
              <a:r>
                <a:rPr lang="en-US" sz="12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99" name="Rectangle 4"/>
            <p:cNvSpPr>
              <a:spLocks noChangeArrowheads="1"/>
            </p:cNvSpPr>
            <p:nvPr/>
          </p:nvSpPr>
          <p:spPr bwMode="auto">
            <a:xfrm>
              <a:off x="4900207" y="3278054"/>
              <a:ext cx="2550650" cy="10073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en-US" sz="11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101" name="Freeform 7"/>
            <p:cNvSpPr>
              <a:spLocks/>
            </p:cNvSpPr>
            <p:nvPr/>
          </p:nvSpPr>
          <p:spPr bwMode="auto">
            <a:xfrm>
              <a:off x="7317381" y="2153370"/>
              <a:ext cx="144866" cy="2532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8" y="0"/>
                </a:cxn>
                <a:cxn ang="0">
                  <a:pos x="228" y="277"/>
                </a:cxn>
                <a:cxn ang="0">
                  <a:pos x="0" y="277"/>
                </a:cxn>
                <a:cxn ang="0">
                  <a:pos x="0" y="0"/>
                </a:cxn>
              </a:cxnLst>
              <a:rect l="0" t="0" r="r" b="b"/>
              <a:pathLst>
                <a:path w="229" h="278">
                  <a:moveTo>
                    <a:pt x="0" y="0"/>
                  </a:moveTo>
                  <a:lnTo>
                    <a:pt x="228" y="0"/>
                  </a:lnTo>
                  <a:lnTo>
                    <a:pt x="228" y="277"/>
                  </a:lnTo>
                  <a:lnTo>
                    <a:pt x="0" y="277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919191"/>
                </a:gs>
                <a:gs pos="100000">
                  <a:srgbClr val="919191">
                    <a:gamma/>
                    <a:tint val="2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02" name="Line 8"/>
            <p:cNvSpPr>
              <a:spLocks noChangeShapeType="1"/>
            </p:cNvSpPr>
            <p:nvPr/>
          </p:nvSpPr>
          <p:spPr bwMode="auto">
            <a:xfrm>
              <a:off x="6539911" y="3638929"/>
              <a:ext cx="121460" cy="0"/>
            </a:xfrm>
            <a:prstGeom prst="line">
              <a:avLst/>
            </a:prstGeom>
            <a:noFill/>
            <a:ln w="76200">
              <a:solidFill>
                <a:srgbClr val="00A9E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03" name="Line 9"/>
            <p:cNvSpPr>
              <a:spLocks noChangeShapeType="1"/>
            </p:cNvSpPr>
            <p:nvPr/>
          </p:nvSpPr>
          <p:spPr bwMode="auto">
            <a:xfrm>
              <a:off x="6972610" y="3140157"/>
              <a:ext cx="164476" cy="0"/>
            </a:xfrm>
            <a:prstGeom prst="line">
              <a:avLst/>
            </a:prstGeom>
            <a:noFill/>
            <a:ln w="50800">
              <a:solidFill>
                <a:srgbClr val="04D665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04" name="Line 10"/>
            <p:cNvSpPr>
              <a:spLocks noChangeShapeType="1"/>
            </p:cNvSpPr>
            <p:nvPr/>
          </p:nvSpPr>
          <p:spPr bwMode="auto">
            <a:xfrm>
              <a:off x="7369254" y="2786126"/>
              <a:ext cx="124622" cy="0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05" name="Freeform 11"/>
            <p:cNvSpPr>
              <a:spLocks/>
            </p:cNvSpPr>
            <p:nvPr/>
          </p:nvSpPr>
          <p:spPr bwMode="auto">
            <a:xfrm>
              <a:off x="6658840" y="3511792"/>
              <a:ext cx="144866" cy="2523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8" y="0"/>
                </a:cxn>
                <a:cxn ang="0">
                  <a:pos x="228" y="275"/>
                </a:cxn>
                <a:cxn ang="0">
                  <a:pos x="0" y="275"/>
                </a:cxn>
                <a:cxn ang="0">
                  <a:pos x="0" y="0"/>
                </a:cxn>
              </a:cxnLst>
              <a:rect l="0" t="0" r="r" b="b"/>
              <a:pathLst>
                <a:path w="229" h="276">
                  <a:moveTo>
                    <a:pt x="0" y="0"/>
                  </a:moveTo>
                  <a:lnTo>
                    <a:pt x="228" y="0"/>
                  </a:lnTo>
                  <a:lnTo>
                    <a:pt x="228" y="275"/>
                  </a:lnTo>
                  <a:lnTo>
                    <a:pt x="0" y="275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919191"/>
                </a:gs>
                <a:gs pos="100000">
                  <a:srgbClr val="919191">
                    <a:gamma/>
                    <a:tint val="2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06" name="Freeform 12"/>
            <p:cNvSpPr>
              <a:spLocks/>
            </p:cNvSpPr>
            <p:nvPr/>
          </p:nvSpPr>
          <p:spPr bwMode="auto">
            <a:xfrm>
              <a:off x="7122540" y="3013021"/>
              <a:ext cx="145498" cy="2523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9" y="0"/>
                </a:cxn>
                <a:cxn ang="0">
                  <a:pos x="229" y="276"/>
                </a:cxn>
                <a:cxn ang="0">
                  <a:pos x="0" y="276"/>
                </a:cxn>
                <a:cxn ang="0">
                  <a:pos x="0" y="0"/>
                </a:cxn>
              </a:cxnLst>
              <a:rect l="0" t="0" r="r" b="b"/>
              <a:pathLst>
                <a:path w="230" h="277">
                  <a:moveTo>
                    <a:pt x="0" y="0"/>
                  </a:moveTo>
                  <a:lnTo>
                    <a:pt x="229" y="0"/>
                  </a:lnTo>
                  <a:lnTo>
                    <a:pt x="229" y="276"/>
                  </a:lnTo>
                  <a:lnTo>
                    <a:pt x="0" y="27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919191"/>
                </a:gs>
                <a:gs pos="100000">
                  <a:srgbClr val="919191">
                    <a:gamma/>
                    <a:tint val="2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07" name="Freeform 13"/>
            <p:cNvSpPr>
              <a:spLocks/>
            </p:cNvSpPr>
            <p:nvPr/>
          </p:nvSpPr>
          <p:spPr bwMode="auto">
            <a:xfrm>
              <a:off x="7318643" y="2084910"/>
              <a:ext cx="184720" cy="321757"/>
            </a:xfrm>
            <a:custGeom>
              <a:avLst/>
              <a:gdLst/>
              <a:ahLst/>
              <a:cxnLst>
                <a:cxn ang="0">
                  <a:pos x="0" y="74"/>
                </a:cxn>
                <a:cxn ang="0">
                  <a:pos x="87" y="0"/>
                </a:cxn>
                <a:cxn ang="0">
                  <a:pos x="291" y="0"/>
                </a:cxn>
                <a:cxn ang="0">
                  <a:pos x="291" y="276"/>
                </a:cxn>
                <a:cxn ang="0">
                  <a:pos x="227" y="352"/>
                </a:cxn>
                <a:cxn ang="0">
                  <a:pos x="227" y="74"/>
                </a:cxn>
                <a:cxn ang="0">
                  <a:pos x="5" y="74"/>
                </a:cxn>
                <a:cxn ang="0">
                  <a:pos x="0" y="74"/>
                </a:cxn>
              </a:cxnLst>
              <a:rect l="0" t="0" r="r" b="b"/>
              <a:pathLst>
                <a:path w="292" h="353">
                  <a:moveTo>
                    <a:pt x="0" y="74"/>
                  </a:moveTo>
                  <a:lnTo>
                    <a:pt x="87" y="0"/>
                  </a:lnTo>
                  <a:lnTo>
                    <a:pt x="291" y="0"/>
                  </a:lnTo>
                  <a:lnTo>
                    <a:pt x="291" y="276"/>
                  </a:lnTo>
                  <a:lnTo>
                    <a:pt x="227" y="352"/>
                  </a:lnTo>
                  <a:lnTo>
                    <a:pt x="227" y="74"/>
                  </a:lnTo>
                  <a:lnTo>
                    <a:pt x="5" y="74"/>
                  </a:lnTo>
                  <a:lnTo>
                    <a:pt x="0" y="74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08" name="Line 14"/>
            <p:cNvSpPr>
              <a:spLocks noChangeShapeType="1"/>
            </p:cNvSpPr>
            <p:nvPr/>
          </p:nvSpPr>
          <p:spPr bwMode="auto">
            <a:xfrm flipH="1">
              <a:off x="7460979" y="2087844"/>
              <a:ext cx="45547" cy="5867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09" name="Oval 15"/>
            <p:cNvSpPr>
              <a:spLocks noChangeArrowheads="1"/>
            </p:cNvSpPr>
            <p:nvPr/>
          </p:nvSpPr>
          <p:spPr bwMode="auto">
            <a:xfrm>
              <a:off x="7380006" y="2249212"/>
              <a:ext cx="22774" cy="44010"/>
            </a:xfrm>
            <a:prstGeom prst="ellipse">
              <a:avLst/>
            </a:prstGeom>
            <a:solidFill>
              <a:srgbClr val="C1C1C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10" name="Line 16"/>
            <p:cNvSpPr>
              <a:spLocks noChangeShapeType="1"/>
            </p:cNvSpPr>
            <p:nvPr/>
          </p:nvSpPr>
          <p:spPr bwMode="auto">
            <a:xfrm flipV="1">
              <a:off x="7193391" y="2204227"/>
              <a:ext cx="185352" cy="23276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11" name="Oval 17" descr="Zig zag"/>
            <p:cNvSpPr>
              <a:spLocks noChangeArrowheads="1"/>
            </p:cNvSpPr>
            <p:nvPr/>
          </p:nvSpPr>
          <p:spPr bwMode="auto">
            <a:xfrm>
              <a:off x="7141518" y="2358748"/>
              <a:ext cx="91727" cy="232761"/>
            </a:xfrm>
            <a:prstGeom prst="ellipse">
              <a:avLst/>
            </a:prstGeom>
            <a:pattFill prst="zigZag">
              <a:fgClr>
                <a:srgbClr val="D9D9D9"/>
              </a:fgClr>
              <a:bgClr>
                <a:srgbClr val="7494C0"/>
              </a:bgClr>
            </a:pattFill>
            <a:ln w="12700">
              <a:solidFill>
                <a:srgbClr val="5D5D5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12" name="Line 18"/>
            <p:cNvSpPr>
              <a:spLocks noChangeShapeType="1"/>
            </p:cNvSpPr>
            <p:nvPr/>
          </p:nvSpPr>
          <p:spPr bwMode="auto">
            <a:xfrm flipV="1">
              <a:off x="6893605" y="2446872"/>
              <a:ext cx="303649" cy="340339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13" name="Oval 19"/>
            <p:cNvSpPr>
              <a:spLocks noChangeArrowheads="1"/>
            </p:cNvSpPr>
            <p:nvPr/>
          </p:nvSpPr>
          <p:spPr bwMode="auto">
            <a:xfrm>
              <a:off x="6822054" y="2681483"/>
              <a:ext cx="82238" cy="241563"/>
            </a:xfrm>
            <a:prstGeom prst="ellipse">
              <a:avLst/>
            </a:prstGeom>
            <a:gradFill rotWithShape="0">
              <a:gsLst>
                <a:gs pos="0">
                  <a:srgbClr val="CECECE"/>
                </a:gs>
                <a:gs pos="100000">
                  <a:srgbClr val="CECECE">
                    <a:gamma/>
                    <a:shade val="89804"/>
                    <a:invGamma/>
                  </a:srgbClr>
                </a:gs>
              </a:gsLst>
              <a:path path="rect">
                <a:fillToRect l="100000" b="100000"/>
              </a:path>
            </a:gra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14" name="Line 20"/>
            <p:cNvSpPr>
              <a:spLocks noChangeShapeType="1"/>
            </p:cNvSpPr>
            <p:nvPr/>
          </p:nvSpPr>
          <p:spPr bwMode="auto">
            <a:xfrm flipV="1">
              <a:off x="6458940" y="2781236"/>
              <a:ext cx="394111" cy="41955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15" name="Oval 21"/>
            <p:cNvSpPr>
              <a:spLocks noChangeArrowheads="1"/>
            </p:cNvSpPr>
            <p:nvPr/>
          </p:nvSpPr>
          <p:spPr bwMode="auto">
            <a:xfrm>
              <a:off x="6410863" y="3059962"/>
              <a:ext cx="82871" cy="242540"/>
            </a:xfrm>
            <a:prstGeom prst="ellipse">
              <a:avLst/>
            </a:prstGeom>
            <a:gradFill rotWithShape="0">
              <a:gsLst>
                <a:gs pos="0">
                  <a:srgbClr val="CECECE"/>
                </a:gs>
                <a:gs pos="100000">
                  <a:srgbClr val="CECECE">
                    <a:gamma/>
                    <a:shade val="89804"/>
                    <a:invGamma/>
                  </a:srgbClr>
                </a:gs>
              </a:gsLst>
              <a:path path="rect">
                <a:fillToRect l="100000" b="100000"/>
              </a:path>
            </a:gra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16" name="Line 22"/>
            <p:cNvSpPr>
              <a:spLocks noChangeShapeType="1"/>
            </p:cNvSpPr>
            <p:nvPr/>
          </p:nvSpPr>
          <p:spPr bwMode="auto">
            <a:xfrm flipV="1">
              <a:off x="6503220" y="2804707"/>
              <a:ext cx="359318" cy="391194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17" name="Line 23"/>
            <p:cNvSpPr>
              <a:spLocks noChangeShapeType="1"/>
            </p:cNvSpPr>
            <p:nvPr/>
          </p:nvSpPr>
          <p:spPr bwMode="auto">
            <a:xfrm flipV="1">
              <a:off x="6065460" y="3211551"/>
              <a:ext cx="383357" cy="407820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18" name="Rectangle 24"/>
            <p:cNvSpPr>
              <a:spLocks noChangeArrowheads="1"/>
            </p:cNvSpPr>
            <p:nvPr/>
          </p:nvSpPr>
          <p:spPr bwMode="auto">
            <a:xfrm>
              <a:off x="6600643" y="3759224"/>
              <a:ext cx="346288" cy="16554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800" b="1">
                  <a:solidFill>
                    <a:srgbClr val="000000"/>
                  </a:solidFill>
                  <a:cs typeface="Times New Roman" pitchFamily="18" charset="0"/>
                </a:rPr>
                <a:t>PMT 1</a:t>
              </a:r>
            </a:p>
          </p:txBody>
        </p:sp>
        <p:sp>
          <p:nvSpPr>
            <p:cNvPr id="119" name="Rectangle 25"/>
            <p:cNvSpPr>
              <a:spLocks noChangeArrowheads="1"/>
            </p:cNvSpPr>
            <p:nvPr/>
          </p:nvSpPr>
          <p:spPr bwMode="auto">
            <a:xfrm>
              <a:off x="7066871" y="3281966"/>
              <a:ext cx="346288" cy="16554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800" b="1">
                  <a:solidFill>
                    <a:srgbClr val="000000"/>
                  </a:solidFill>
                  <a:cs typeface="Times New Roman" pitchFamily="18" charset="0"/>
                </a:rPr>
                <a:t>PMT 2</a:t>
              </a:r>
            </a:p>
          </p:txBody>
        </p:sp>
        <p:sp>
          <p:nvSpPr>
            <p:cNvPr id="120" name="Rectangle 26"/>
            <p:cNvSpPr>
              <a:spLocks noChangeArrowheads="1"/>
            </p:cNvSpPr>
            <p:nvPr/>
          </p:nvSpPr>
          <p:spPr bwMode="auto">
            <a:xfrm>
              <a:off x="6729693" y="1776847"/>
              <a:ext cx="346288" cy="16554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800" b="1">
                  <a:solidFill>
                    <a:srgbClr val="000000"/>
                  </a:solidFill>
                  <a:cs typeface="Times New Roman" pitchFamily="18" charset="0"/>
                </a:rPr>
                <a:t>PMT 5</a:t>
              </a:r>
            </a:p>
          </p:txBody>
        </p:sp>
        <p:sp>
          <p:nvSpPr>
            <p:cNvPr id="121" name="Rectangle 27"/>
            <p:cNvSpPr>
              <a:spLocks noChangeArrowheads="1"/>
            </p:cNvSpPr>
            <p:nvPr/>
          </p:nvSpPr>
          <p:spPr bwMode="auto">
            <a:xfrm>
              <a:off x="7268670" y="2387110"/>
              <a:ext cx="346288" cy="16554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800" b="1">
                  <a:solidFill>
                    <a:srgbClr val="000000"/>
                  </a:solidFill>
                  <a:cs typeface="Times New Roman" pitchFamily="18" charset="0"/>
                </a:rPr>
                <a:t>PMT 4</a:t>
              </a:r>
            </a:p>
          </p:txBody>
        </p:sp>
        <p:sp>
          <p:nvSpPr>
            <p:cNvPr id="122" name="Rectangle 28"/>
            <p:cNvSpPr>
              <a:spLocks noChangeArrowheads="1"/>
            </p:cNvSpPr>
            <p:nvPr/>
          </p:nvSpPr>
          <p:spPr bwMode="auto">
            <a:xfrm>
              <a:off x="5952224" y="3066809"/>
              <a:ext cx="460183" cy="17751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900" b="1">
                  <a:solidFill>
                    <a:srgbClr val="000000"/>
                  </a:solidFill>
                  <a:cs typeface="Times New Roman" pitchFamily="18" charset="0"/>
                </a:rPr>
                <a:t>Dichroic</a:t>
              </a:r>
            </a:p>
          </p:txBody>
        </p:sp>
        <p:sp>
          <p:nvSpPr>
            <p:cNvPr id="123" name="Rectangle 29"/>
            <p:cNvSpPr>
              <a:spLocks noChangeArrowheads="1"/>
            </p:cNvSpPr>
            <p:nvPr/>
          </p:nvSpPr>
          <p:spPr bwMode="auto">
            <a:xfrm>
              <a:off x="5952224" y="3200793"/>
              <a:ext cx="377350" cy="17751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900" b="1">
                  <a:solidFill>
                    <a:srgbClr val="000000"/>
                  </a:solidFill>
                  <a:cs typeface="Times New Roman" pitchFamily="18" charset="0"/>
                </a:rPr>
                <a:t>Filters</a:t>
              </a:r>
            </a:p>
          </p:txBody>
        </p:sp>
        <p:sp>
          <p:nvSpPr>
            <p:cNvPr id="124" name="Freeform 30"/>
            <p:cNvSpPr>
              <a:spLocks/>
            </p:cNvSpPr>
            <p:nvPr/>
          </p:nvSpPr>
          <p:spPr bwMode="auto">
            <a:xfrm>
              <a:off x="7122537" y="2970965"/>
              <a:ext cx="167007" cy="297307"/>
            </a:xfrm>
            <a:custGeom>
              <a:avLst/>
              <a:gdLst/>
              <a:ahLst/>
              <a:cxnLst>
                <a:cxn ang="0">
                  <a:pos x="0" y="41"/>
                </a:cxn>
                <a:cxn ang="0">
                  <a:pos x="38" y="0"/>
                </a:cxn>
                <a:cxn ang="0">
                  <a:pos x="263" y="0"/>
                </a:cxn>
                <a:cxn ang="0">
                  <a:pos x="263" y="277"/>
                </a:cxn>
                <a:cxn ang="0">
                  <a:pos x="230" y="325"/>
                </a:cxn>
                <a:cxn ang="0">
                  <a:pos x="230" y="41"/>
                </a:cxn>
                <a:cxn ang="0">
                  <a:pos x="0" y="41"/>
                </a:cxn>
              </a:cxnLst>
              <a:rect l="0" t="0" r="r" b="b"/>
              <a:pathLst>
                <a:path w="264" h="326">
                  <a:moveTo>
                    <a:pt x="0" y="41"/>
                  </a:moveTo>
                  <a:lnTo>
                    <a:pt x="38" y="0"/>
                  </a:lnTo>
                  <a:lnTo>
                    <a:pt x="263" y="0"/>
                  </a:lnTo>
                  <a:lnTo>
                    <a:pt x="263" y="277"/>
                  </a:lnTo>
                  <a:lnTo>
                    <a:pt x="230" y="325"/>
                  </a:lnTo>
                  <a:lnTo>
                    <a:pt x="230" y="41"/>
                  </a:lnTo>
                  <a:lnTo>
                    <a:pt x="0" y="41"/>
                  </a:lnTo>
                </a:path>
              </a:pathLst>
            </a:custGeom>
            <a:solidFill>
              <a:srgbClr val="04D665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25" name="Freeform 31"/>
            <p:cNvSpPr>
              <a:spLocks/>
            </p:cNvSpPr>
            <p:nvPr/>
          </p:nvSpPr>
          <p:spPr bwMode="auto">
            <a:xfrm>
              <a:off x="6660105" y="3467783"/>
              <a:ext cx="167640" cy="296330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38" y="0"/>
                </a:cxn>
                <a:cxn ang="0">
                  <a:pos x="264" y="0"/>
                </a:cxn>
                <a:cxn ang="0">
                  <a:pos x="264" y="277"/>
                </a:cxn>
                <a:cxn ang="0">
                  <a:pos x="230" y="324"/>
                </a:cxn>
                <a:cxn ang="0">
                  <a:pos x="230" y="42"/>
                </a:cxn>
                <a:cxn ang="0">
                  <a:pos x="0" y="42"/>
                </a:cxn>
              </a:cxnLst>
              <a:rect l="0" t="0" r="r" b="b"/>
              <a:pathLst>
                <a:path w="265" h="325">
                  <a:moveTo>
                    <a:pt x="0" y="42"/>
                  </a:moveTo>
                  <a:lnTo>
                    <a:pt x="38" y="0"/>
                  </a:lnTo>
                  <a:lnTo>
                    <a:pt x="264" y="0"/>
                  </a:lnTo>
                  <a:lnTo>
                    <a:pt x="264" y="277"/>
                  </a:lnTo>
                  <a:lnTo>
                    <a:pt x="230" y="324"/>
                  </a:lnTo>
                  <a:lnTo>
                    <a:pt x="230" y="42"/>
                  </a:lnTo>
                  <a:lnTo>
                    <a:pt x="0" y="42"/>
                  </a:lnTo>
                </a:path>
              </a:pathLst>
            </a:custGeom>
            <a:solidFill>
              <a:srgbClr val="00A9E0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26" name="Line 32"/>
            <p:cNvSpPr>
              <a:spLocks noChangeShapeType="1"/>
            </p:cNvSpPr>
            <p:nvPr/>
          </p:nvSpPr>
          <p:spPr bwMode="auto">
            <a:xfrm flipH="1">
              <a:off x="6799910" y="3475605"/>
              <a:ext cx="27202" cy="3325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27" name="Oval 33" descr="Zig zag"/>
            <p:cNvSpPr>
              <a:spLocks noChangeArrowheads="1"/>
            </p:cNvSpPr>
            <p:nvPr/>
          </p:nvSpPr>
          <p:spPr bwMode="auto">
            <a:xfrm>
              <a:off x="6975143" y="3007151"/>
              <a:ext cx="51873" cy="259166"/>
            </a:xfrm>
            <a:prstGeom prst="ellipse">
              <a:avLst/>
            </a:prstGeom>
            <a:pattFill prst="zigZag">
              <a:fgClr>
                <a:srgbClr val="D9D9D9"/>
              </a:fgClr>
              <a:bgClr>
                <a:srgbClr val="7494C0"/>
              </a:bgClr>
            </a:pattFill>
            <a:ln w="12700">
              <a:solidFill>
                <a:srgbClr val="5D5D5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28" name="Oval 34" descr="Zig zag"/>
            <p:cNvSpPr>
              <a:spLocks noChangeArrowheads="1"/>
            </p:cNvSpPr>
            <p:nvPr/>
          </p:nvSpPr>
          <p:spPr bwMode="auto">
            <a:xfrm>
              <a:off x="6485509" y="3499077"/>
              <a:ext cx="52506" cy="258188"/>
            </a:xfrm>
            <a:prstGeom prst="ellipse">
              <a:avLst/>
            </a:prstGeom>
            <a:pattFill prst="zigZag">
              <a:fgClr>
                <a:srgbClr val="D9D9D9"/>
              </a:fgClr>
              <a:bgClr>
                <a:srgbClr val="7494C0"/>
              </a:bgClr>
            </a:pattFill>
            <a:ln w="12700">
              <a:solidFill>
                <a:srgbClr val="5D5D5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29" name="Line 35"/>
            <p:cNvSpPr>
              <a:spLocks noChangeShapeType="1"/>
            </p:cNvSpPr>
            <p:nvPr/>
          </p:nvSpPr>
          <p:spPr bwMode="auto">
            <a:xfrm flipV="1">
              <a:off x="6479181" y="3133310"/>
              <a:ext cx="495960" cy="35207"/>
            </a:xfrm>
            <a:prstGeom prst="line">
              <a:avLst/>
            </a:prstGeom>
            <a:noFill/>
            <a:ln w="50800">
              <a:solidFill>
                <a:srgbClr val="04D665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30" name="Line 36"/>
            <p:cNvSpPr>
              <a:spLocks noChangeShapeType="1"/>
            </p:cNvSpPr>
            <p:nvPr/>
          </p:nvSpPr>
          <p:spPr bwMode="auto">
            <a:xfrm flipV="1">
              <a:off x="6060401" y="3169498"/>
              <a:ext cx="398539" cy="433247"/>
            </a:xfrm>
            <a:prstGeom prst="line">
              <a:avLst/>
            </a:prstGeom>
            <a:noFill/>
            <a:ln w="50800">
              <a:solidFill>
                <a:srgbClr val="04D665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31" name="Line 37"/>
            <p:cNvSpPr>
              <a:spLocks noChangeShapeType="1"/>
            </p:cNvSpPr>
            <p:nvPr/>
          </p:nvSpPr>
          <p:spPr bwMode="auto">
            <a:xfrm flipV="1">
              <a:off x="6029401" y="3176343"/>
              <a:ext cx="389050" cy="41760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32" name="Oval 38"/>
            <p:cNvSpPr>
              <a:spLocks noChangeArrowheads="1"/>
            </p:cNvSpPr>
            <p:nvPr/>
          </p:nvSpPr>
          <p:spPr bwMode="auto">
            <a:xfrm>
              <a:off x="6002835" y="3456046"/>
              <a:ext cx="81605" cy="242540"/>
            </a:xfrm>
            <a:prstGeom prst="ellipse">
              <a:avLst/>
            </a:prstGeom>
            <a:gradFill rotWithShape="0">
              <a:gsLst>
                <a:gs pos="0">
                  <a:srgbClr val="CECECE"/>
                </a:gs>
                <a:gs pos="100000">
                  <a:srgbClr val="CECECE">
                    <a:gamma/>
                    <a:shade val="89804"/>
                    <a:invGamma/>
                  </a:srgbClr>
                </a:gs>
              </a:gsLst>
              <a:path path="rect">
                <a:fillToRect l="100000" b="100000"/>
              </a:path>
            </a:gra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33" name="Line 39"/>
            <p:cNvSpPr>
              <a:spLocks noChangeShapeType="1"/>
            </p:cNvSpPr>
            <p:nvPr/>
          </p:nvSpPr>
          <p:spPr bwMode="auto">
            <a:xfrm flipV="1">
              <a:off x="5685901" y="3672181"/>
              <a:ext cx="350461" cy="350119"/>
            </a:xfrm>
            <a:prstGeom prst="line">
              <a:avLst/>
            </a:prstGeom>
            <a:noFill/>
            <a:ln w="76200">
              <a:solidFill>
                <a:srgbClr val="00A9E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34" name="Line 40"/>
            <p:cNvSpPr>
              <a:spLocks noChangeShapeType="1"/>
            </p:cNvSpPr>
            <p:nvPr/>
          </p:nvSpPr>
          <p:spPr bwMode="auto">
            <a:xfrm flipV="1">
              <a:off x="5647945" y="3575360"/>
              <a:ext cx="390948" cy="417600"/>
            </a:xfrm>
            <a:prstGeom prst="line">
              <a:avLst/>
            </a:prstGeom>
            <a:noFill/>
            <a:ln w="50800">
              <a:solidFill>
                <a:srgbClr val="04D665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35" name="Freeform 41"/>
            <p:cNvSpPr>
              <a:spLocks/>
            </p:cNvSpPr>
            <p:nvPr/>
          </p:nvSpPr>
          <p:spPr bwMode="auto">
            <a:xfrm>
              <a:off x="5648575" y="3609590"/>
              <a:ext cx="409293" cy="388260"/>
            </a:xfrm>
            <a:custGeom>
              <a:avLst/>
              <a:gdLst/>
              <a:ahLst/>
              <a:cxnLst>
                <a:cxn ang="0">
                  <a:pos x="0" y="424"/>
                </a:cxn>
                <a:cxn ang="0">
                  <a:pos x="646" y="0"/>
                </a:cxn>
                <a:cxn ang="0">
                  <a:pos x="643" y="8"/>
                </a:cxn>
              </a:cxnLst>
              <a:rect l="0" t="0" r="r" b="b"/>
              <a:pathLst>
                <a:path w="647" h="425">
                  <a:moveTo>
                    <a:pt x="0" y="424"/>
                  </a:moveTo>
                  <a:lnTo>
                    <a:pt x="646" y="0"/>
                  </a:lnTo>
                  <a:lnTo>
                    <a:pt x="643" y="8"/>
                  </a:lnTo>
                </a:path>
              </a:pathLst>
            </a:custGeom>
            <a:noFill/>
            <a:ln w="50800" cap="rnd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36" name="Line 42"/>
            <p:cNvSpPr>
              <a:spLocks noChangeShapeType="1"/>
            </p:cNvSpPr>
            <p:nvPr/>
          </p:nvSpPr>
          <p:spPr bwMode="auto">
            <a:xfrm flipH="1">
              <a:off x="5491060" y="3984158"/>
              <a:ext cx="1816200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37" name="Rectangle 43"/>
            <p:cNvSpPr>
              <a:spLocks noChangeArrowheads="1"/>
            </p:cNvSpPr>
            <p:nvPr/>
          </p:nvSpPr>
          <p:spPr bwMode="auto">
            <a:xfrm>
              <a:off x="6091396" y="4070222"/>
              <a:ext cx="524608" cy="17751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900" b="1">
                  <a:solidFill>
                    <a:srgbClr val="000000"/>
                  </a:solidFill>
                  <a:cs typeface="Times New Roman" pitchFamily="18" charset="0"/>
                </a:rPr>
                <a:t>Bandpass</a:t>
              </a:r>
            </a:p>
          </p:txBody>
        </p:sp>
        <p:sp>
          <p:nvSpPr>
            <p:cNvPr id="138" name="Rectangle 44"/>
            <p:cNvSpPr>
              <a:spLocks noChangeArrowheads="1"/>
            </p:cNvSpPr>
            <p:nvPr/>
          </p:nvSpPr>
          <p:spPr bwMode="auto">
            <a:xfrm>
              <a:off x="6121128" y="4221811"/>
              <a:ext cx="377350" cy="17751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900" b="1">
                  <a:solidFill>
                    <a:srgbClr val="000000"/>
                  </a:solidFill>
                  <a:cs typeface="Times New Roman" pitchFamily="18" charset="0"/>
                </a:rPr>
                <a:t>Filters</a:t>
              </a:r>
            </a:p>
          </p:txBody>
        </p:sp>
        <p:sp>
          <p:nvSpPr>
            <p:cNvPr id="139" name="Freeform 45"/>
            <p:cNvSpPr>
              <a:spLocks/>
            </p:cNvSpPr>
            <p:nvPr/>
          </p:nvSpPr>
          <p:spPr bwMode="auto">
            <a:xfrm>
              <a:off x="7016895" y="3882447"/>
              <a:ext cx="500388" cy="22004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0" y="0"/>
                </a:cxn>
                <a:cxn ang="0">
                  <a:pos x="790" y="240"/>
                </a:cxn>
                <a:cxn ang="0">
                  <a:pos x="0" y="240"/>
                </a:cxn>
                <a:cxn ang="0">
                  <a:pos x="0" y="0"/>
                </a:cxn>
              </a:cxnLst>
              <a:rect l="0" t="0" r="r" b="b"/>
              <a:pathLst>
                <a:path w="791" h="241">
                  <a:moveTo>
                    <a:pt x="0" y="0"/>
                  </a:moveTo>
                  <a:lnTo>
                    <a:pt x="790" y="0"/>
                  </a:lnTo>
                  <a:lnTo>
                    <a:pt x="790" y="240"/>
                  </a:lnTo>
                  <a:lnTo>
                    <a:pt x="0" y="240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 w="25400" cap="rnd" cmpd="sng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40" name="Rectangle 46"/>
            <p:cNvSpPr>
              <a:spLocks noChangeArrowheads="1"/>
            </p:cNvSpPr>
            <p:nvPr/>
          </p:nvSpPr>
          <p:spPr bwMode="auto">
            <a:xfrm>
              <a:off x="7047892" y="3897119"/>
              <a:ext cx="398058" cy="18947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1000" b="1" dirty="0">
                  <a:solidFill>
                    <a:srgbClr val="000000"/>
                  </a:solidFill>
                  <a:cs typeface="Times New Roman" pitchFamily="18" charset="0"/>
                </a:rPr>
                <a:t>Laser </a:t>
              </a:r>
            </a:p>
          </p:txBody>
        </p:sp>
        <p:sp>
          <p:nvSpPr>
            <p:cNvPr id="141" name="Rectangle 47"/>
            <p:cNvSpPr>
              <a:spLocks noChangeArrowheads="1"/>
            </p:cNvSpPr>
            <p:nvPr/>
          </p:nvSpPr>
          <p:spPr bwMode="auto">
            <a:xfrm>
              <a:off x="5639086" y="3072678"/>
              <a:ext cx="25304" cy="9682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42" name="Line 48"/>
            <p:cNvSpPr>
              <a:spLocks noChangeShapeType="1"/>
            </p:cNvSpPr>
            <p:nvPr/>
          </p:nvSpPr>
          <p:spPr bwMode="auto">
            <a:xfrm>
              <a:off x="6070520" y="3639907"/>
              <a:ext cx="415620" cy="0"/>
            </a:xfrm>
            <a:prstGeom prst="line">
              <a:avLst/>
            </a:prstGeom>
            <a:noFill/>
            <a:ln w="76200">
              <a:solidFill>
                <a:srgbClr val="00A9E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43" name="Rectangle 49"/>
            <p:cNvSpPr>
              <a:spLocks noChangeArrowheads="1"/>
            </p:cNvSpPr>
            <p:nvPr/>
          </p:nvSpPr>
          <p:spPr bwMode="auto">
            <a:xfrm>
              <a:off x="4960939" y="3234045"/>
              <a:ext cx="685673" cy="17751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900" b="1">
                  <a:solidFill>
                    <a:srgbClr val="000000"/>
                  </a:solidFill>
                  <a:cs typeface="Times New Roman" pitchFamily="18" charset="0"/>
                </a:rPr>
                <a:t>Flow chamber</a:t>
              </a:r>
            </a:p>
          </p:txBody>
        </p:sp>
        <p:sp>
          <p:nvSpPr>
            <p:cNvPr id="144" name="Oval 50" descr="Zig zag"/>
            <p:cNvSpPr>
              <a:spLocks noChangeArrowheads="1"/>
            </p:cNvSpPr>
            <p:nvPr/>
          </p:nvSpPr>
          <p:spPr bwMode="auto">
            <a:xfrm>
              <a:off x="7354069" y="2653121"/>
              <a:ext cx="53139" cy="259166"/>
            </a:xfrm>
            <a:prstGeom prst="ellipse">
              <a:avLst/>
            </a:prstGeom>
            <a:pattFill prst="zigZag">
              <a:fgClr>
                <a:srgbClr val="D9D9D9"/>
              </a:fgClr>
              <a:bgClr>
                <a:srgbClr val="7494C0"/>
              </a:bgClr>
            </a:pattFill>
            <a:ln w="12700">
              <a:solidFill>
                <a:srgbClr val="5D5D5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45" name="Line 51"/>
            <p:cNvSpPr>
              <a:spLocks noChangeShapeType="1"/>
            </p:cNvSpPr>
            <p:nvPr/>
          </p:nvSpPr>
          <p:spPr bwMode="auto">
            <a:xfrm flipV="1">
              <a:off x="5668185" y="3567538"/>
              <a:ext cx="346666" cy="37554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46" name="Oval 52" descr="Large confetti"/>
            <p:cNvSpPr>
              <a:spLocks noChangeArrowheads="1"/>
            </p:cNvSpPr>
            <p:nvPr/>
          </p:nvSpPr>
          <p:spPr bwMode="auto">
            <a:xfrm>
              <a:off x="5637821" y="4097604"/>
              <a:ext cx="40487" cy="107578"/>
            </a:xfrm>
            <a:prstGeom prst="ellipse">
              <a:avLst/>
            </a:prstGeom>
            <a:pattFill prst="lgConfetti">
              <a:fgClr>
                <a:schemeClr val="tx1"/>
              </a:fgClr>
              <a:bgClr>
                <a:schemeClr val="bg1"/>
              </a:bgClr>
            </a:pattFill>
            <a:ln w="508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47" name="AutoShape 53" descr="Large confetti"/>
            <p:cNvSpPr>
              <a:spLocks noChangeArrowheads="1"/>
            </p:cNvSpPr>
            <p:nvPr/>
          </p:nvSpPr>
          <p:spPr bwMode="auto">
            <a:xfrm>
              <a:off x="5635923" y="3549932"/>
              <a:ext cx="43017" cy="508552"/>
            </a:xfrm>
            <a:prstGeom prst="roundRect">
              <a:avLst>
                <a:gd name="adj" fmla="val 12495"/>
              </a:avLst>
            </a:prstGeom>
            <a:pattFill prst="lgConfetti">
              <a:fgClr>
                <a:schemeClr val="tx1"/>
              </a:fgClr>
              <a:bgClr>
                <a:schemeClr val="bg1"/>
              </a:bgClr>
            </a:pattFill>
            <a:ln w="508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48" name="Oval 54" descr="Large confetti"/>
            <p:cNvSpPr>
              <a:spLocks noChangeArrowheads="1"/>
            </p:cNvSpPr>
            <p:nvPr/>
          </p:nvSpPr>
          <p:spPr bwMode="auto">
            <a:xfrm>
              <a:off x="5642252" y="4257994"/>
              <a:ext cx="39221" cy="75305"/>
            </a:xfrm>
            <a:prstGeom prst="ellipse">
              <a:avLst/>
            </a:prstGeom>
            <a:pattFill prst="lgConfetti">
              <a:fgClr>
                <a:schemeClr val="tx1"/>
              </a:fgClr>
              <a:bgClr>
                <a:schemeClr val="bg1"/>
              </a:bgClr>
            </a:pattFill>
            <a:ln w="508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grpSp>
          <p:nvGrpSpPr>
            <p:cNvPr id="149" name="Group 55"/>
            <p:cNvGrpSpPr>
              <a:grpSpLocks/>
            </p:cNvGrpSpPr>
            <p:nvPr/>
          </p:nvGrpSpPr>
          <p:grpSpPr bwMode="auto">
            <a:xfrm>
              <a:off x="5646045" y="3809100"/>
              <a:ext cx="29732" cy="65525"/>
              <a:chOff x="2043" y="3030"/>
              <a:chExt cx="47" cy="72"/>
            </a:xfrm>
          </p:grpSpPr>
          <p:sp>
            <p:nvSpPr>
              <p:cNvPr id="188" name="Freeform 56" descr="Wide upward diagonal"/>
              <p:cNvSpPr>
                <a:spLocks/>
              </p:cNvSpPr>
              <p:nvPr/>
            </p:nvSpPr>
            <p:spPr bwMode="auto">
              <a:xfrm>
                <a:off x="2043" y="3030"/>
                <a:ext cx="47" cy="72"/>
              </a:xfrm>
              <a:custGeom>
                <a:avLst/>
                <a:gdLst/>
                <a:ahLst/>
                <a:cxnLst>
                  <a:cxn ang="0">
                    <a:pos x="46" y="40"/>
                  </a:cxn>
                  <a:cxn ang="0">
                    <a:pos x="44" y="1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7" y="7"/>
                  </a:cxn>
                  <a:cxn ang="0">
                    <a:pos x="0" y="24"/>
                  </a:cxn>
                  <a:cxn ang="0">
                    <a:pos x="0" y="45"/>
                  </a:cxn>
                  <a:cxn ang="0">
                    <a:pos x="6" y="64"/>
                  </a:cxn>
                  <a:cxn ang="0">
                    <a:pos x="19" y="71"/>
                  </a:cxn>
                  <a:cxn ang="0">
                    <a:pos x="41" y="61"/>
                  </a:cxn>
                  <a:cxn ang="0">
                    <a:pos x="46" y="42"/>
                  </a:cxn>
                  <a:cxn ang="0">
                    <a:pos x="46" y="40"/>
                  </a:cxn>
                </a:cxnLst>
                <a:rect l="0" t="0" r="r" b="b"/>
                <a:pathLst>
                  <a:path w="47" h="72">
                    <a:moveTo>
                      <a:pt x="46" y="40"/>
                    </a:moveTo>
                    <a:lnTo>
                      <a:pt x="44" y="1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7" y="7"/>
                    </a:lnTo>
                    <a:lnTo>
                      <a:pt x="0" y="24"/>
                    </a:lnTo>
                    <a:lnTo>
                      <a:pt x="0" y="45"/>
                    </a:lnTo>
                    <a:lnTo>
                      <a:pt x="6" y="64"/>
                    </a:lnTo>
                    <a:lnTo>
                      <a:pt x="19" y="71"/>
                    </a:lnTo>
                    <a:lnTo>
                      <a:pt x="41" y="61"/>
                    </a:lnTo>
                    <a:lnTo>
                      <a:pt x="46" y="42"/>
                    </a:lnTo>
                    <a:lnTo>
                      <a:pt x="46" y="40"/>
                    </a:lnTo>
                  </a:path>
                </a:pathLst>
              </a:custGeom>
              <a:pattFill prst="wdUpDiag">
                <a:fgClr>
                  <a:srgbClr val="74FFFF"/>
                </a:fgClr>
                <a:bgClr>
                  <a:srgbClr val="C1C1C1"/>
                </a:bgClr>
              </a:patt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189" name="Freeform 57"/>
              <p:cNvSpPr>
                <a:spLocks/>
              </p:cNvSpPr>
              <p:nvPr/>
            </p:nvSpPr>
            <p:spPr bwMode="auto">
              <a:xfrm>
                <a:off x="2049" y="3054"/>
                <a:ext cx="31" cy="39"/>
              </a:xfrm>
              <a:custGeom>
                <a:avLst/>
                <a:gdLst/>
                <a:ahLst/>
                <a:cxnLst>
                  <a:cxn ang="0">
                    <a:pos x="12" y="38"/>
                  </a:cxn>
                  <a:cxn ang="0">
                    <a:pos x="17" y="36"/>
                  </a:cxn>
                  <a:cxn ang="0">
                    <a:pos x="21" y="29"/>
                  </a:cxn>
                  <a:cxn ang="0">
                    <a:pos x="30" y="29"/>
                  </a:cxn>
                  <a:cxn ang="0">
                    <a:pos x="30" y="19"/>
                  </a:cxn>
                  <a:cxn ang="0">
                    <a:pos x="30" y="19"/>
                  </a:cxn>
                  <a:cxn ang="0">
                    <a:pos x="30" y="10"/>
                  </a:cxn>
                  <a:cxn ang="0">
                    <a:pos x="30" y="0"/>
                  </a:cxn>
                  <a:cxn ang="0">
                    <a:pos x="21" y="0"/>
                  </a:cxn>
                  <a:cxn ang="0">
                    <a:pos x="12" y="10"/>
                  </a:cxn>
                  <a:cxn ang="0">
                    <a:pos x="21" y="13"/>
                  </a:cxn>
                  <a:cxn ang="0">
                    <a:pos x="30" y="19"/>
                  </a:cxn>
                  <a:cxn ang="0">
                    <a:pos x="30" y="19"/>
                  </a:cxn>
                  <a:cxn ang="0">
                    <a:pos x="21" y="29"/>
                  </a:cxn>
                  <a:cxn ang="0">
                    <a:pos x="12" y="29"/>
                  </a:cxn>
                  <a:cxn ang="0">
                    <a:pos x="3" y="29"/>
                  </a:cxn>
                  <a:cxn ang="0">
                    <a:pos x="3" y="29"/>
                  </a:cxn>
                  <a:cxn ang="0">
                    <a:pos x="0" y="33"/>
                  </a:cxn>
                  <a:cxn ang="0">
                    <a:pos x="2" y="37"/>
                  </a:cxn>
                  <a:cxn ang="0">
                    <a:pos x="12" y="38"/>
                  </a:cxn>
                </a:cxnLst>
                <a:rect l="0" t="0" r="r" b="b"/>
                <a:pathLst>
                  <a:path w="31" h="39">
                    <a:moveTo>
                      <a:pt x="12" y="38"/>
                    </a:moveTo>
                    <a:lnTo>
                      <a:pt x="17" y="36"/>
                    </a:lnTo>
                    <a:lnTo>
                      <a:pt x="21" y="29"/>
                    </a:lnTo>
                    <a:lnTo>
                      <a:pt x="30" y="29"/>
                    </a:lnTo>
                    <a:lnTo>
                      <a:pt x="30" y="19"/>
                    </a:lnTo>
                    <a:lnTo>
                      <a:pt x="30" y="19"/>
                    </a:lnTo>
                    <a:lnTo>
                      <a:pt x="30" y="10"/>
                    </a:lnTo>
                    <a:lnTo>
                      <a:pt x="30" y="0"/>
                    </a:lnTo>
                    <a:lnTo>
                      <a:pt x="21" y="0"/>
                    </a:lnTo>
                    <a:lnTo>
                      <a:pt x="12" y="10"/>
                    </a:lnTo>
                    <a:lnTo>
                      <a:pt x="21" y="13"/>
                    </a:lnTo>
                    <a:lnTo>
                      <a:pt x="30" y="19"/>
                    </a:lnTo>
                    <a:lnTo>
                      <a:pt x="30" y="19"/>
                    </a:lnTo>
                    <a:lnTo>
                      <a:pt x="21" y="29"/>
                    </a:lnTo>
                    <a:lnTo>
                      <a:pt x="12" y="29"/>
                    </a:lnTo>
                    <a:lnTo>
                      <a:pt x="3" y="29"/>
                    </a:lnTo>
                    <a:lnTo>
                      <a:pt x="3" y="29"/>
                    </a:lnTo>
                    <a:lnTo>
                      <a:pt x="0" y="33"/>
                    </a:lnTo>
                    <a:lnTo>
                      <a:pt x="2" y="37"/>
                    </a:lnTo>
                    <a:lnTo>
                      <a:pt x="12" y="38"/>
                    </a:lnTo>
                  </a:path>
                </a:pathLst>
              </a:custGeom>
              <a:solidFill>
                <a:srgbClr val="7144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50" name="Group 58"/>
            <p:cNvGrpSpPr>
              <a:grpSpLocks/>
            </p:cNvGrpSpPr>
            <p:nvPr/>
          </p:nvGrpSpPr>
          <p:grpSpPr bwMode="auto">
            <a:xfrm>
              <a:off x="5648575" y="3958730"/>
              <a:ext cx="27834" cy="54767"/>
              <a:chOff x="2047" y="3194"/>
              <a:chExt cx="44" cy="60"/>
            </a:xfrm>
          </p:grpSpPr>
          <p:sp>
            <p:nvSpPr>
              <p:cNvPr id="186" name="Freeform 59" descr="Wide upward diagonal"/>
              <p:cNvSpPr>
                <a:spLocks/>
              </p:cNvSpPr>
              <p:nvPr/>
            </p:nvSpPr>
            <p:spPr bwMode="auto">
              <a:xfrm>
                <a:off x="2047" y="3194"/>
                <a:ext cx="44" cy="60"/>
              </a:xfrm>
              <a:custGeom>
                <a:avLst/>
                <a:gdLst/>
                <a:ahLst/>
                <a:cxnLst>
                  <a:cxn ang="0">
                    <a:pos x="43" y="33"/>
                  </a:cxn>
                  <a:cxn ang="0">
                    <a:pos x="41" y="12"/>
                  </a:cxn>
                  <a:cxn ang="0">
                    <a:pos x="30" y="0"/>
                  </a:cxn>
                  <a:cxn ang="0">
                    <a:pos x="18" y="0"/>
                  </a:cxn>
                  <a:cxn ang="0">
                    <a:pos x="7" y="6"/>
                  </a:cxn>
                  <a:cxn ang="0">
                    <a:pos x="0" y="20"/>
                  </a:cxn>
                  <a:cxn ang="0">
                    <a:pos x="0" y="37"/>
                  </a:cxn>
                  <a:cxn ang="0">
                    <a:pos x="6" y="53"/>
                  </a:cxn>
                  <a:cxn ang="0">
                    <a:pos x="18" y="59"/>
                  </a:cxn>
                  <a:cxn ang="0">
                    <a:pos x="39" y="51"/>
                  </a:cxn>
                  <a:cxn ang="0">
                    <a:pos x="43" y="35"/>
                  </a:cxn>
                  <a:cxn ang="0">
                    <a:pos x="43" y="33"/>
                  </a:cxn>
                </a:cxnLst>
                <a:rect l="0" t="0" r="r" b="b"/>
                <a:pathLst>
                  <a:path w="44" h="60">
                    <a:moveTo>
                      <a:pt x="43" y="33"/>
                    </a:moveTo>
                    <a:lnTo>
                      <a:pt x="41" y="12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7" y="6"/>
                    </a:lnTo>
                    <a:lnTo>
                      <a:pt x="0" y="20"/>
                    </a:lnTo>
                    <a:lnTo>
                      <a:pt x="0" y="37"/>
                    </a:lnTo>
                    <a:lnTo>
                      <a:pt x="6" y="53"/>
                    </a:lnTo>
                    <a:lnTo>
                      <a:pt x="18" y="59"/>
                    </a:lnTo>
                    <a:lnTo>
                      <a:pt x="39" y="51"/>
                    </a:lnTo>
                    <a:lnTo>
                      <a:pt x="43" y="35"/>
                    </a:lnTo>
                    <a:lnTo>
                      <a:pt x="43" y="33"/>
                    </a:lnTo>
                  </a:path>
                </a:pathLst>
              </a:custGeom>
              <a:pattFill prst="wdUpDiag">
                <a:fgClr>
                  <a:srgbClr val="74FFFF"/>
                </a:fgClr>
                <a:bgClr>
                  <a:srgbClr val="C1C1C1"/>
                </a:bgClr>
              </a:patt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187" name="Oval 60"/>
              <p:cNvSpPr>
                <a:spLocks noChangeArrowheads="1"/>
              </p:cNvSpPr>
              <p:nvPr/>
            </p:nvSpPr>
            <p:spPr bwMode="auto">
              <a:xfrm>
                <a:off x="2065" y="3213"/>
                <a:ext cx="21" cy="36"/>
              </a:xfrm>
              <a:prstGeom prst="ellipse">
                <a:avLst/>
              </a:prstGeom>
              <a:solidFill>
                <a:srgbClr val="7144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z="9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51" name="Group 61"/>
            <p:cNvGrpSpPr>
              <a:grpSpLocks/>
            </p:cNvGrpSpPr>
            <p:nvPr/>
          </p:nvGrpSpPr>
          <p:grpSpPr bwMode="auto">
            <a:xfrm>
              <a:off x="5639089" y="4370462"/>
              <a:ext cx="39221" cy="65525"/>
              <a:chOff x="2032" y="3645"/>
              <a:chExt cx="62" cy="72"/>
            </a:xfrm>
          </p:grpSpPr>
          <p:sp>
            <p:nvSpPr>
              <p:cNvPr id="182" name="Oval 62" descr="Large confetti"/>
              <p:cNvSpPr>
                <a:spLocks noChangeArrowheads="1"/>
              </p:cNvSpPr>
              <p:nvPr/>
            </p:nvSpPr>
            <p:spPr bwMode="auto">
              <a:xfrm>
                <a:off x="2032" y="3645"/>
                <a:ext cx="62" cy="72"/>
              </a:xfrm>
              <a:prstGeom prst="ellipse">
                <a:avLst/>
              </a:prstGeom>
              <a:pattFill prst="lgConfetti">
                <a:fgClr>
                  <a:schemeClr val="tx1"/>
                </a:fgClr>
                <a:bgClr>
                  <a:schemeClr val="bg1"/>
                </a:bgClr>
              </a:pattFill>
              <a:ln w="508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z="9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83" name="Group 63"/>
              <p:cNvGrpSpPr>
                <a:grpSpLocks/>
              </p:cNvGrpSpPr>
              <p:nvPr/>
            </p:nvGrpSpPr>
            <p:grpSpPr bwMode="auto">
              <a:xfrm>
                <a:off x="2048" y="3659"/>
                <a:ext cx="37" cy="48"/>
                <a:chOff x="2048" y="3659"/>
                <a:chExt cx="37" cy="48"/>
              </a:xfrm>
            </p:grpSpPr>
            <p:sp>
              <p:nvSpPr>
                <p:cNvPr id="184" name="Freeform 64" descr="Wide upward diagonal"/>
                <p:cNvSpPr>
                  <a:spLocks/>
                </p:cNvSpPr>
                <p:nvPr/>
              </p:nvSpPr>
              <p:spPr bwMode="auto">
                <a:xfrm>
                  <a:off x="2048" y="3659"/>
                  <a:ext cx="37" cy="48"/>
                </a:xfrm>
                <a:custGeom>
                  <a:avLst/>
                  <a:gdLst/>
                  <a:ahLst/>
                  <a:cxnLst>
                    <a:cxn ang="0">
                      <a:pos x="36" y="27"/>
                    </a:cxn>
                    <a:cxn ang="0">
                      <a:pos x="34" y="9"/>
                    </a:cxn>
                    <a:cxn ang="0">
                      <a:pos x="25" y="0"/>
                    </a:cxn>
                    <a:cxn ang="0">
                      <a:pos x="15" y="0"/>
                    </a:cxn>
                    <a:cxn ang="0">
                      <a:pos x="6" y="5"/>
                    </a:cxn>
                    <a:cxn ang="0">
                      <a:pos x="0" y="16"/>
                    </a:cxn>
                    <a:cxn ang="0">
                      <a:pos x="0" y="30"/>
                    </a:cxn>
                    <a:cxn ang="0">
                      <a:pos x="5" y="42"/>
                    </a:cxn>
                    <a:cxn ang="0">
                      <a:pos x="15" y="47"/>
                    </a:cxn>
                    <a:cxn ang="0">
                      <a:pos x="32" y="41"/>
                    </a:cxn>
                    <a:cxn ang="0">
                      <a:pos x="36" y="28"/>
                    </a:cxn>
                    <a:cxn ang="0">
                      <a:pos x="36" y="27"/>
                    </a:cxn>
                  </a:cxnLst>
                  <a:rect l="0" t="0" r="r" b="b"/>
                  <a:pathLst>
                    <a:path w="37" h="48">
                      <a:moveTo>
                        <a:pt x="36" y="27"/>
                      </a:moveTo>
                      <a:lnTo>
                        <a:pt x="34" y="9"/>
                      </a:lnTo>
                      <a:lnTo>
                        <a:pt x="25" y="0"/>
                      </a:lnTo>
                      <a:lnTo>
                        <a:pt x="15" y="0"/>
                      </a:lnTo>
                      <a:lnTo>
                        <a:pt x="6" y="5"/>
                      </a:lnTo>
                      <a:lnTo>
                        <a:pt x="0" y="16"/>
                      </a:lnTo>
                      <a:lnTo>
                        <a:pt x="0" y="30"/>
                      </a:lnTo>
                      <a:lnTo>
                        <a:pt x="5" y="42"/>
                      </a:lnTo>
                      <a:lnTo>
                        <a:pt x="15" y="47"/>
                      </a:lnTo>
                      <a:lnTo>
                        <a:pt x="32" y="41"/>
                      </a:lnTo>
                      <a:lnTo>
                        <a:pt x="36" y="28"/>
                      </a:lnTo>
                      <a:lnTo>
                        <a:pt x="36" y="27"/>
                      </a:lnTo>
                    </a:path>
                  </a:pathLst>
                </a:custGeom>
                <a:pattFill prst="wdUpDiag">
                  <a:fgClr>
                    <a:srgbClr val="74FFFF"/>
                  </a:fgClr>
                  <a:bgClr>
                    <a:srgbClr val="C1C1C1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sz="9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85" name="Oval 65"/>
                <p:cNvSpPr>
                  <a:spLocks noChangeArrowheads="1"/>
                </p:cNvSpPr>
                <p:nvPr/>
              </p:nvSpPr>
              <p:spPr bwMode="auto">
                <a:xfrm>
                  <a:off x="2062" y="3677"/>
                  <a:ext cx="18" cy="25"/>
                </a:xfrm>
                <a:prstGeom prst="ellipse">
                  <a:avLst/>
                </a:prstGeom>
                <a:solidFill>
                  <a:srgbClr val="7144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900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152" name="Group 66"/>
            <p:cNvGrpSpPr>
              <a:grpSpLocks/>
            </p:cNvGrpSpPr>
            <p:nvPr/>
          </p:nvGrpSpPr>
          <p:grpSpPr bwMode="auto">
            <a:xfrm>
              <a:off x="5646045" y="4117164"/>
              <a:ext cx="22141" cy="58679"/>
              <a:chOff x="2043" y="3368"/>
              <a:chExt cx="35" cy="64"/>
            </a:xfrm>
          </p:grpSpPr>
          <p:sp>
            <p:nvSpPr>
              <p:cNvPr id="180" name="Freeform 67" descr="Wide upward diagonal"/>
              <p:cNvSpPr>
                <a:spLocks/>
              </p:cNvSpPr>
              <p:nvPr/>
            </p:nvSpPr>
            <p:spPr bwMode="auto">
              <a:xfrm>
                <a:off x="2043" y="3368"/>
                <a:ext cx="35" cy="64"/>
              </a:xfrm>
              <a:custGeom>
                <a:avLst/>
                <a:gdLst/>
                <a:ahLst/>
                <a:cxnLst>
                  <a:cxn ang="0">
                    <a:pos x="34" y="36"/>
                  </a:cxn>
                  <a:cxn ang="0">
                    <a:pos x="32" y="13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5" y="6"/>
                  </a:cxn>
                  <a:cxn ang="0">
                    <a:pos x="0" y="21"/>
                  </a:cxn>
                  <a:cxn ang="0">
                    <a:pos x="0" y="40"/>
                  </a:cxn>
                  <a:cxn ang="0">
                    <a:pos x="4" y="57"/>
                  </a:cxn>
                  <a:cxn ang="0">
                    <a:pos x="14" y="63"/>
                  </a:cxn>
                  <a:cxn ang="0">
                    <a:pos x="30" y="54"/>
                  </a:cxn>
                  <a:cxn ang="0">
                    <a:pos x="34" y="38"/>
                  </a:cxn>
                  <a:cxn ang="0">
                    <a:pos x="34" y="36"/>
                  </a:cxn>
                </a:cxnLst>
                <a:rect l="0" t="0" r="r" b="b"/>
                <a:pathLst>
                  <a:path w="35" h="64">
                    <a:moveTo>
                      <a:pt x="34" y="36"/>
                    </a:moveTo>
                    <a:lnTo>
                      <a:pt x="32" y="13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5" y="6"/>
                    </a:lnTo>
                    <a:lnTo>
                      <a:pt x="0" y="21"/>
                    </a:lnTo>
                    <a:lnTo>
                      <a:pt x="0" y="40"/>
                    </a:lnTo>
                    <a:lnTo>
                      <a:pt x="4" y="57"/>
                    </a:lnTo>
                    <a:lnTo>
                      <a:pt x="14" y="63"/>
                    </a:lnTo>
                    <a:lnTo>
                      <a:pt x="30" y="54"/>
                    </a:lnTo>
                    <a:lnTo>
                      <a:pt x="34" y="38"/>
                    </a:lnTo>
                    <a:lnTo>
                      <a:pt x="34" y="36"/>
                    </a:lnTo>
                  </a:path>
                </a:pathLst>
              </a:custGeom>
              <a:pattFill prst="wdUpDiag">
                <a:fgClr>
                  <a:srgbClr val="74FFFF"/>
                </a:fgClr>
                <a:bgClr>
                  <a:srgbClr val="C1C1C1"/>
                </a:bgClr>
              </a:patt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181" name="Freeform 68"/>
              <p:cNvSpPr>
                <a:spLocks/>
              </p:cNvSpPr>
              <p:nvPr/>
            </p:nvSpPr>
            <p:spPr bwMode="auto">
              <a:xfrm>
                <a:off x="2056" y="3370"/>
                <a:ext cx="15" cy="59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4" y="15"/>
                  </a:cxn>
                  <a:cxn ang="0">
                    <a:pos x="14" y="29"/>
                  </a:cxn>
                  <a:cxn ang="0">
                    <a:pos x="14" y="44"/>
                  </a:cxn>
                  <a:cxn ang="0">
                    <a:pos x="14" y="44"/>
                  </a:cxn>
                  <a:cxn ang="0">
                    <a:pos x="7" y="58"/>
                  </a:cxn>
                  <a:cxn ang="0">
                    <a:pos x="0" y="58"/>
                  </a:cxn>
                  <a:cxn ang="0">
                    <a:pos x="0" y="44"/>
                  </a:cxn>
                  <a:cxn ang="0">
                    <a:pos x="0" y="44"/>
                  </a:cxn>
                  <a:cxn ang="0">
                    <a:pos x="7" y="29"/>
                  </a:cxn>
                  <a:cxn ang="0">
                    <a:pos x="0" y="29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</a:cxnLst>
                <a:rect l="0" t="0" r="r" b="b"/>
                <a:pathLst>
                  <a:path w="15" h="59">
                    <a:moveTo>
                      <a:pt x="7" y="0"/>
                    </a:moveTo>
                    <a:lnTo>
                      <a:pt x="14" y="15"/>
                    </a:lnTo>
                    <a:lnTo>
                      <a:pt x="14" y="29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7" y="58"/>
                    </a:lnTo>
                    <a:lnTo>
                      <a:pt x="0" y="58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7" y="29"/>
                    </a:lnTo>
                    <a:lnTo>
                      <a:pt x="0" y="29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7144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53" name="Oval 69" descr="Large confetti"/>
            <p:cNvSpPr>
              <a:spLocks noChangeArrowheads="1"/>
            </p:cNvSpPr>
            <p:nvPr/>
          </p:nvSpPr>
          <p:spPr bwMode="auto">
            <a:xfrm>
              <a:off x="5633393" y="4477062"/>
              <a:ext cx="47445" cy="88997"/>
            </a:xfrm>
            <a:prstGeom prst="ellipse">
              <a:avLst/>
            </a:prstGeom>
            <a:pattFill prst="lgConfetti">
              <a:fgClr>
                <a:schemeClr val="tx1"/>
              </a:fgClr>
              <a:bgClr>
                <a:schemeClr val="bg1"/>
              </a:bgClr>
            </a:pattFill>
            <a:ln w="508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54" name="Oval 70" descr="Large confetti"/>
            <p:cNvSpPr>
              <a:spLocks noChangeArrowheads="1"/>
            </p:cNvSpPr>
            <p:nvPr/>
          </p:nvSpPr>
          <p:spPr bwMode="auto">
            <a:xfrm>
              <a:off x="5638453" y="4599313"/>
              <a:ext cx="44915" cy="84107"/>
            </a:xfrm>
            <a:prstGeom prst="ellipse">
              <a:avLst/>
            </a:prstGeom>
            <a:pattFill prst="lgConfetti">
              <a:fgClr>
                <a:schemeClr val="tx1"/>
              </a:fgClr>
              <a:bgClr>
                <a:schemeClr val="bg1"/>
              </a:bgClr>
            </a:pattFill>
            <a:ln w="508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grpSp>
          <p:nvGrpSpPr>
            <p:cNvPr id="155" name="Group 71"/>
            <p:cNvGrpSpPr>
              <a:grpSpLocks/>
            </p:cNvGrpSpPr>
            <p:nvPr/>
          </p:nvGrpSpPr>
          <p:grpSpPr bwMode="auto">
            <a:xfrm>
              <a:off x="5642883" y="4500536"/>
              <a:ext cx="29732" cy="53790"/>
              <a:chOff x="2038" y="3788"/>
              <a:chExt cx="47" cy="59"/>
            </a:xfrm>
          </p:grpSpPr>
          <p:sp>
            <p:nvSpPr>
              <p:cNvPr id="178" name="Freeform 72" descr="Wide upward diagonal"/>
              <p:cNvSpPr>
                <a:spLocks/>
              </p:cNvSpPr>
              <p:nvPr/>
            </p:nvSpPr>
            <p:spPr bwMode="auto">
              <a:xfrm>
                <a:off x="2038" y="3788"/>
                <a:ext cx="47" cy="59"/>
              </a:xfrm>
              <a:custGeom>
                <a:avLst/>
                <a:gdLst/>
                <a:ahLst/>
                <a:cxnLst>
                  <a:cxn ang="0">
                    <a:pos x="46" y="33"/>
                  </a:cxn>
                  <a:cxn ang="0">
                    <a:pos x="44" y="12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7" y="6"/>
                  </a:cxn>
                  <a:cxn ang="0">
                    <a:pos x="0" y="19"/>
                  </a:cxn>
                  <a:cxn ang="0">
                    <a:pos x="0" y="37"/>
                  </a:cxn>
                  <a:cxn ang="0">
                    <a:pos x="6" y="52"/>
                  </a:cxn>
                  <a:cxn ang="0">
                    <a:pos x="19" y="58"/>
                  </a:cxn>
                  <a:cxn ang="0">
                    <a:pos x="41" y="50"/>
                  </a:cxn>
                  <a:cxn ang="0">
                    <a:pos x="46" y="35"/>
                  </a:cxn>
                  <a:cxn ang="0">
                    <a:pos x="46" y="33"/>
                  </a:cxn>
                </a:cxnLst>
                <a:rect l="0" t="0" r="r" b="b"/>
                <a:pathLst>
                  <a:path w="47" h="59">
                    <a:moveTo>
                      <a:pt x="46" y="33"/>
                    </a:moveTo>
                    <a:lnTo>
                      <a:pt x="44" y="12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7" y="6"/>
                    </a:lnTo>
                    <a:lnTo>
                      <a:pt x="0" y="19"/>
                    </a:lnTo>
                    <a:lnTo>
                      <a:pt x="0" y="37"/>
                    </a:lnTo>
                    <a:lnTo>
                      <a:pt x="6" y="52"/>
                    </a:lnTo>
                    <a:lnTo>
                      <a:pt x="19" y="58"/>
                    </a:lnTo>
                    <a:lnTo>
                      <a:pt x="41" y="50"/>
                    </a:lnTo>
                    <a:lnTo>
                      <a:pt x="46" y="35"/>
                    </a:lnTo>
                    <a:lnTo>
                      <a:pt x="46" y="33"/>
                    </a:lnTo>
                  </a:path>
                </a:pathLst>
              </a:custGeom>
              <a:pattFill prst="wdUpDiag">
                <a:fgClr>
                  <a:srgbClr val="74FFFF"/>
                </a:fgClr>
                <a:bgClr>
                  <a:srgbClr val="C1C1C1"/>
                </a:bgClr>
              </a:patt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179" name="Freeform 73"/>
              <p:cNvSpPr>
                <a:spLocks/>
              </p:cNvSpPr>
              <p:nvPr/>
            </p:nvSpPr>
            <p:spPr bwMode="auto">
              <a:xfrm>
                <a:off x="2056" y="3790"/>
                <a:ext cx="20" cy="54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9" y="13"/>
                  </a:cxn>
                  <a:cxn ang="0">
                    <a:pos x="19" y="27"/>
                  </a:cxn>
                  <a:cxn ang="0">
                    <a:pos x="19" y="40"/>
                  </a:cxn>
                  <a:cxn ang="0">
                    <a:pos x="19" y="40"/>
                  </a:cxn>
                  <a:cxn ang="0">
                    <a:pos x="10" y="53"/>
                  </a:cxn>
                  <a:cxn ang="0">
                    <a:pos x="0" y="53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10" y="27"/>
                  </a:cxn>
                  <a:cxn ang="0">
                    <a:pos x="0" y="27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</a:cxnLst>
                <a:rect l="0" t="0" r="r" b="b"/>
                <a:pathLst>
                  <a:path w="20" h="54">
                    <a:moveTo>
                      <a:pt x="10" y="0"/>
                    </a:moveTo>
                    <a:lnTo>
                      <a:pt x="19" y="13"/>
                    </a:lnTo>
                    <a:lnTo>
                      <a:pt x="19" y="27"/>
                    </a:lnTo>
                    <a:lnTo>
                      <a:pt x="19" y="40"/>
                    </a:lnTo>
                    <a:lnTo>
                      <a:pt x="19" y="40"/>
                    </a:lnTo>
                    <a:lnTo>
                      <a:pt x="10" y="53"/>
                    </a:lnTo>
                    <a:lnTo>
                      <a:pt x="0" y="53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0" y="27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7144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56" name="Rectangle 74"/>
            <p:cNvSpPr>
              <a:spLocks noChangeArrowheads="1"/>
            </p:cNvSpPr>
            <p:nvPr/>
          </p:nvSpPr>
          <p:spPr bwMode="auto">
            <a:xfrm>
              <a:off x="5601130" y="3172432"/>
              <a:ext cx="106910" cy="405864"/>
            </a:xfrm>
            <a:prstGeom prst="rect">
              <a:avLst/>
            </a:prstGeom>
            <a:gradFill rotWithShape="0">
              <a:gsLst>
                <a:gs pos="0">
                  <a:srgbClr val="919191">
                    <a:gamma/>
                    <a:tint val="60000"/>
                    <a:invGamma/>
                  </a:srgbClr>
                </a:gs>
                <a:gs pos="100000">
                  <a:srgbClr val="919191"/>
                </a:gs>
              </a:gsLst>
              <a:path path="shape">
                <a:fillToRect l="50000" t="50000" r="50000" b="50000"/>
              </a:path>
            </a:gradFill>
            <a:ln w="254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57" name="Freeform 75"/>
            <p:cNvSpPr>
              <a:spLocks/>
            </p:cNvSpPr>
            <p:nvPr/>
          </p:nvSpPr>
          <p:spPr bwMode="auto">
            <a:xfrm>
              <a:off x="5600497" y="3569494"/>
              <a:ext cx="110705" cy="1672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181"/>
                </a:cxn>
                <a:cxn ang="0">
                  <a:pos x="55" y="145"/>
                </a:cxn>
                <a:cxn ang="0">
                  <a:pos x="76" y="137"/>
                </a:cxn>
                <a:cxn ang="0">
                  <a:pos x="101" y="137"/>
                </a:cxn>
                <a:cxn ang="0">
                  <a:pos x="126" y="150"/>
                </a:cxn>
                <a:cxn ang="0">
                  <a:pos x="155" y="182"/>
                </a:cxn>
                <a:cxn ang="0">
                  <a:pos x="174" y="0"/>
                </a:cxn>
              </a:cxnLst>
              <a:rect l="0" t="0" r="r" b="b"/>
              <a:pathLst>
                <a:path w="175" h="183">
                  <a:moveTo>
                    <a:pt x="0" y="0"/>
                  </a:moveTo>
                  <a:lnTo>
                    <a:pt x="26" y="181"/>
                  </a:lnTo>
                  <a:lnTo>
                    <a:pt x="55" y="145"/>
                  </a:lnTo>
                  <a:lnTo>
                    <a:pt x="76" y="137"/>
                  </a:lnTo>
                  <a:lnTo>
                    <a:pt x="101" y="137"/>
                  </a:lnTo>
                  <a:lnTo>
                    <a:pt x="126" y="150"/>
                  </a:lnTo>
                  <a:lnTo>
                    <a:pt x="155" y="182"/>
                  </a:lnTo>
                  <a:lnTo>
                    <a:pt x="174" y="0"/>
                  </a:lnTo>
                </a:path>
              </a:pathLst>
            </a:custGeom>
            <a:gradFill rotWithShape="0">
              <a:gsLst>
                <a:gs pos="0">
                  <a:srgbClr val="919191">
                    <a:gamma/>
                    <a:tint val="60000"/>
                    <a:invGamma/>
                  </a:srgbClr>
                </a:gs>
                <a:gs pos="100000">
                  <a:srgbClr val="919191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58" name="Rectangle 76"/>
            <p:cNvSpPr>
              <a:spLocks noChangeArrowheads="1"/>
            </p:cNvSpPr>
            <p:nvPr/>
          </p:nvSpPr>
          <p:spPr bwMode="auto">
            <a:xfrm>
              <a:off x="5587212" y="3333800"/>
              <a:ext cx="151824" cy="66503"/>
            </a:xfrm>
            <a:prstGeom prst="rect">
              <a:avLst/>
            </a:prstGeom>
            <a:gradFill rotWithShape="0">
              <a:gsLst>
                <a:gs pos="0">
                  <a:srgbClr val="919191">
                    <a:gamma/>
                    <a:tint val="60000"/>
                    <a:invGamma/>
                  </a:srgbClr>
                </a:gs>
                <a:gs pos="100000">
                  <a:srgbClr val="919191"/>
                </a:gs>
              </a:gsLst>
              <a:path path="shape">
                <a:fillToRect l="50000" t="50000" r="50000" b="50000"/>
              </a:path>
            </a:gradFill>
            <a:ln w="254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59" name="Line 77"/>
            <p:cNvSpPr>
              <a:spLocks noChangeShapeType="1"/>
            </p:cNvSpPr>
            <p:nvPr/>
          </p:nvSpPr>
          <p:spPr bwMode="auto">
            <a:xfrm flipV="1">
              <a:off x="6266627" y="3716191"/>
              <a:ext cx="212554" cy="40097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60" name="Rectangle 78"/>
            <p:cNvSpPr>
              <a:spLocks noChangeArrowheads="1"/>
            </p:cNvSpPr>
            <p:nvPr/>
          </p:nvSpPr>
          <p:spPr bwMode="auto">
            <a:xfrm>
              <a:off x="7405312" y="2937715"/>
              <a:ext cx="346288" cy="16554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800" b="1">
                  <a:solidFill>
                    <a:srgbClr val="000000"/>
                  </a:solidFill>
                  <a:cs typeface="Times New Roman" pitchFamily="18" charset="0"/>
                </a:rPr>
                <a:t>PMT 3</a:t>
              </a:r>
            </a:p>
          </p:txBody>
        </p:sp>
        <p:sp>
          <p:nvSpPr>
            <p:cNvPr id="161" name="Line 79"/>
            <p:cNvSpPr>
              <a:spLocks noChangeShapeType="1"/>
            </p:cNvSpPr>
            <p:nvPr/>
          </p:nvSpPr>
          <p:spPr bwMode="auto">
            <a:xfrm flipV="1">
              <a:off x="6899228" y="2771456"/>
              <a:ext cx="480777" cy="35207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62" name="Line 80"/>
            <p:cNvSpPr>
              <a:spLocks noChangeShapeType="1"/>
            </p:cNvSpPr>
            <p:nvPr/>
          </p:nvSpPr>
          <p:spPr bwMode="auto">
            <a:xfrm flipV="1">
              <a:off x="6858742" y="2024277"/>
              <a:ext cx="0" cy="774564"/>
            </a:xfrm>
            <a:prstGeom prst="line">
              <a:avLst/>
            </a:prstGeom>
            <a:noFill/>
            <a:ln w="508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63" name="Oval 81" descr="Zig zag"/>
            <p:cNvSpPr>
              <a:spLocks noChangeArrowheads="1"/>
            </p:cNvSpPr>
            <p:nvPr/>
          </p:nvSpPr>
          <p:spPr bwMode="auto">
            <a:xfrm>
              <a:off x="6768280" y="2317672"/>
              <a:ext cx="179026" cy="76283"/>
            </a:xfrm>
            <a:prstGeom prst="ellipse">
              <a:avLst/>
            </a:prstGeom>
            <a:pattFill prst="zigZag">
              <a:fgClr>
                <a:srgbClr val="D9D9D9"/>
              </a:fgClr>
              <a:bgClr>
                <a:srgbClr val="7494C0"/>
              </a:bgClr>
            </a:pattFill>
            <a:ln w="12700">
              <a:solidFill>
                <a:srgbClr val="5D5D5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grpSp>
          <p:nvGrpSpPr>
            <p:cNvPr id="164" name="Group 82"/>
            <p:cNvGrpSpPr>
              <a:grpSpLocks/>
            </p:cNvGrpSpPr>
            <p:nvPr/>
          </p:nvGrpSpPr>
          <p:grpSpPr bwMode="auto">
            <a:xfrm>
              <a:off x="6787893" y="1930388"/>
              <a:ext cx="168905" cy="294374"/>
              <a:chOff x="3848" y="972"/>
              <a:chExt cx="267" cy="323"/>
            </a:xfrm>
          </p:grpSpPr>
          <p:sp>
            <p:nvSpPr>
              <p:cNvPr id="175" name="Freeform 83"/>
              <p:cNvSpPr>
                <a:spLocks/>
              </p:cNvSpPr>
              <p:nvPr/>
            </p:nvSpPr>
            <p:spPr bwMode="auto">
              <a:xfrm>
                <a:off x="3848" y="1016"/>
                <a:ext cx="230" cy="27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29" y="0"/>
                  </a:cxn>
                  <a:cxn ang="0">
                    <a:pos x="229" y="278"/>
                  </a:cxn>
                  <a:cxn ang="0">
                    <a:pos x="0" y="278"/>
                  </a:cxn>
                  <a:cxn ang="0">
                    <a:pos x="0" y="0"/>
                  </a:cxn>
                </a:cxnLst>
                <a:rect l="0" t="0" r="r" b="b"/>
                <a:pathLst>
                  <a:path w="230" h="279">
                    <a:moveTo>
                      <a:pt x="0" y="0"/>
                    </a:moveTo>
                    <a:lnTo>
                      <a:pt x="229" y="0"/>
                    </a:lnTo>
                    <a:lnTo>
                      <a:pt x="229" y="278"/>
                    </a:lnTo>
                    <a:lnTo>
                      <a:pt x="0" y="27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rgbClr val="919191"/>
                  </a:gs>
                  <a:gs pos="100000">
                    <a:srgbClr val="919191">
                      <a:gamma/>
                      <a:tint val="20000"/>
                      <a:invGamma/>
                    </a:srgbClr>
                  </a:gs>
                </a:gsLst>
                <a:path path="rect">
                  <a:fillToRect l="50000" t="50000" r="50000" b="50000"/>
                </a:path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176" name="Freeform 84"/>
              <p:cNvSpPr>
                <a:spLocks/>
              </p:cNvSpPr>
              <p:nvPr/>
            </p:nvSpPr>
            <p:spPr bwMode="auto">
              <a:xfrm>
                <a:off x="3848" y="972"/>
                <a:ext cx="264" cy="323"/>
              </a:xfrm>
              <a:custGeom>
                <a:avLst/>
                <a:gdLst/>
                <a:ahLst/>
                <a:cxnLst>
                  <a:cxn ang="0">
                    <a:pos x="0" y="41"/>
                  </a:cxn>
                  <a:cxn ang="0">
                    <a:pos x="38" y="0"/>
                  </a:cxn>
                  <a:cxn ang="0">
                    <a:pos x="263" y="0"/>
                  </a:cxn>
                  <a:cxn ang="0">
                    <a:pos x="263" y="274"/>
                  </a:cxn>
                  <a:cxn ang="0">
                    <a:pos x="230" y="322"/>
                  </a:cxn>
                  <a:cxn ang="0">
                    <a:pos x="230" y="41"/>
                  </a:cxn>
                  <a:cxn ang="0">
                    <a:pos x="0" y="41"/>
                  </a:cxn>
                </a:cxnLst>
                <a:rect l="0" t="0" r="r" b="b"/>
                <a:pathLst>
                  <a:path w="264" h="323">
                    <a:moveTo>
                      <a:pt x="0" y="41"/>
                    </a:moveTo>
                    <a:lnTo>
                      <a:pt x="38" y="0"/>
                    </a:lnTo>
                    <a:lnTo>
                      <a:pt x="263" y="0"/>
                    </a:lnTo>
                    <a:lnTo>
                      <a:pt x="263" y="274"/>
                    </a:lnTo>
                    <a:lnTo>
                      <a:pt x="230" y="322"/>
                    </a:lnTo>
                    <a:lnTo>
                      <a:pt x="230" y="41"/>
                    </a:lnTo>
                    <a:lnTo>
                      <a:pt x="0" y="41"/>
                    </a:lnTo>
                  </a:path>
                </a:pathLst>
              </a:custGeom>
              <a:solidFill>
                <a:srgbClr val="FFFF00"/>
              </a:solidFill>
              <a:ln w="12700" cap="rnd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177" name="Line 85"/>
              <p:cNvSpPr>
                <a:spLocks noChangeShapeType="1"/>
              </p:cNvSpPr>
              <p:nvPr/>
            </p:nvSpPr>
            <p:spPr bwMode="auto">
              <a:xfrm flipH="1">
                <a:off x="4072" y="976"/>
                <a:ext cx="43" cy="3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z="9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65" name="Group 86"/>
            <p:cNvGrpSpPr>
              <a:grpSpLocks/>
            </p:cNvGrpSpPr>
            <p:nvPr/>
          </p:nvGrpSpPr>
          <p:grpSpPr bwMode="auto">
            <a:xfrm>
              <a:off x="7486286" y="2642362"/>
              <a:ext cx="168905" cy="294374"/>
              <a:chOff x="4952" y="1800"/>
              <a:chExt cx="267" cy="323"/>
            </a:xfrm>
          </p:grpSpPr>
          <p:sp>
            <p:nvSpPr>
              <p:cNvPr id="172" name="Freeform 87"/>
              <p:cNvSpPr>
                <a:spLocks/>
              </p:cNvSpPr>
              <p:nvPr/>
            </p:nvSpPr>
            <p:spPr bwMode="auto">
              <a:xfrm>
                <a:off x="4952" y="1844"/>
                <a:ext cx="230" cy="27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29" y="0"/>
                  </a:cxn>
                  <a:cxn ang="0">
                    <a:pos x="229" y="277"/>
                  </a:cxn>
                  <a:cxn ang="0">
                    <a:pos x="0" y="277"/>
                  </a:cxn>
                  <a:cxn ang="0">
                    <a:pos x="0" y="0"/>
                  </a:cxn>
                </a:cxnLst>
                <a:rect l="0" t="0" r="r" b="b"/>
                <a:pathLst>
                  <a:path w="230" h="278">
                    <a:moveTo>
                      <a:pt x="0" y="0"/>
                    </a:moveTo>
                    <a:lnTo>
                      <a:pt x="229" y="0"/>
                    </a:lnTo>
                    <a:lnTo>
                      <a:pt x="229" y="277"/>
                    </a:lnTo>
                    <a:lnTo>
                      <a:pt x="0" y="27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rgbClr val="919191"/>
                  </a:gs>
                  <a:gs pos="100000">
                    <a:srgbClr val="919191">
                      <a:gamma/>
                      <a:tint val="20000"/>
                      <a:invGamma/>
                    </a:srgbClr>
                  </a:gs>
                </a:gsLst>
                <a:path path="rect">
                  <a:fillToRect l="50000" t="50000" r="50000" b="50000"/>
                </a:path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173" name="Freeform 88"/>
              <p:cNvSpPr>
                <a:spLocks/>
              </p:cNvSpPr>
              <p:nvPr/>
            </p:nvSpPr>
            <p:spPr bwMode="auto">
              <a:xfrm>
                <a:off x="4952" y="1800"/>
                <a:ext cx="264" cy="323"/>
              </a:xfrm>
              <a:custGeom>
                <a:avLst/>
                <a:gdLst/>
                <a:ahLst/>
                <a:cxnLst>
                  <a:cxn ang="0">
                    <a:pos x="0" y="41"/>
                  </a:cxn>
                  <a:cxn ang="0">
                    <a:pos x="38" y="0"/>
                  </a:cxn>
                  <a:cxn ang="0">
                    <a:pos x="263" y="0"/>
                  </a:cxn>
                  <a:cxn ang="0">
                    <a:pos x="263" y="274"/>
                  </a:cxn>
                  <a:cxn ang="0">
                    <a:pos x="230" y="322"/>
                  </a:cxn>
                  <a:cxn ang="0">
                    <a:pos x="230" y="41"/>
                  </a:cxn>
                  <a:cxn ang="0">
                    <a:pos x="0" y="41"/>
                  </a:cxn>
                </a:cxnLst>
                <a:rect l="0" t="0" r="r" b="b"/>
                <a:pathLst>
                  <a:path w="264" h="323">
                    <a:moveTo>
                      <a:pt x="0" y="41"/>
                    </a:moveTo>
                    <a:lnTo>
                      <a:pt x="38" y="0"/>
                    </a:lnTo>
                    <a:lnTo>
                      <a:pt x="263" y="0"/>
                    </a:lnTo>
                    <a:lnTo>
                      <a:pt x="263" y="274"/>
                    </a:lnTo>
                    <a:lnTo>
                      <a:pt x="230" y="322"/>
                    </a:lnTo>
                    <a:lnTo>
                      <a:pt x="230" y="41"/>
                    </a:lnTo>
                    <a:lnTo>
                      <a:pt x="0" y="41"/>
                    </a:lnTo>
                  </a:path>
                </a:pathLst>
              </a:custGeom>
              <a:solidFill>
                <a:srgbClr val="FFFF00"/>
              </a:solidFill>
              <a:ln w="12700" cap="rnd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174" name="Line 89"/>
              <p:cNvSpPr>
                <a:spLocks noChangeShapeType="1"/>
              </p:cNvSpPr>
              <p:nvPr/>
            </p:nvSpPr>
            <p:spPr bwMode="auto">
              <a:xfrm flipH="1">
                <a:off x="5176" y="1804"/>
                <a:ext cx="43" cy="3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z="9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66" name="Rectangle 90"/>
            <p:cNvSpPr>
              <a:spLocks noChangeArrowheads="1"/>
            </p:cNvSpPr>
            <p:nvPr/>
          </p:nvSpPr>
          <p:spPr bwMode="auto">
            <a:xfrm>
              <a:off x="5426534" y="3900053"/>
              <a:ext cx="74647" cy="150610"/>
            </a:xfrm>
            <a:prstGeom prst="rect">
              <a:avLst/>
            </a:prstGeom>
            <a:gradFill rotWithShape="0">
              <a:gsLst>
                <a:gs pos="0">
                  <a:srgbClr val="919191"/>
                </a:gs>
                <a:gs pos="100000">
                  <a:srgbClr val="919191">
                    <a:gamma/>
                    <a:tint val="2000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167" name="Rectangle 91"/>
            <p:cNvSpPr>
              <a:spLocks noChangeArrowheads="1"/>
            </p:cNvSpPr>
            <p:nvPr/>
          </p:nvSpPr>
          <p:spPr bwMode="auto">
            <a:xfrm>
              <a:off x="5315826" y="3760199"/>
              <a:ext cx="335934" cy="15357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700">
                  <a:solidFill>
                    <a:srgbClr val="000000"/>
                  </a:solidFill>
                  <a:cs typeface="Times New Roman" pitchFamily="18" charset="0"/>
                </a:rPr>
                <a:t>Scatter</a:t>
              </a:r>
            </a:p>
          </p:txBody>
        </p:sp>
        <p:sp>
          <p:nvSpPr>
            <p:cNvPr id="168" name="Rectangle 92"/>
            <p:cNvSpPr>
              <a:spLocks noChangeArrowheads="1"/>
            </p:cNvSpPr>
            <p:nvPr/>
          </p:nvSpPr>
          <p:spPr bwMode="auto">
            <a:xfrm>
              <a:off x="5325315" y="4014476"/>
              <a:ext cx="334784" cy="15357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700">
                  <a:solidFill>
                    <a:srgbClr val="000000"/>
                  </a:solidFill>
                  <a:cs typeface="Times New Roman" pitchFamily="18" charset="0"/>
                </a:rPr>
                <a:t>Sensor</a:t>
              </a:r>
            </a:p>
          </p:txBody>
        </p:sp>
      </p:grp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786247"/>
          </a:xfrm>
        </p:spPr>
        <p:txBody>
          <a:bodyPr/>
          <a:lstStyle/>
          <a:p>
            <a:r>
              <a:rPr lang="en-US" sz="2000" b="1" dirty="0">
                <a:solidFill>
                  <a:schemeClr val="tx1"/>
                </a:solidFill>
              </a:rPr>
              <a:t>Optical Design of a basic flow </a:t>
            </a:r>
            <a:r>
              <a:rPr lang="en-US" sz="2000" b="1" dirty="0" err="1">
                <a:solidFill>
                  <a:schemeClr val="tx1"/>
                </a:solidFill>
              </a:rPr>
              <a:t>cytometer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704850" y="190504"/>
            <a:ext cx="7772400" cy="81983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eaLnBrk="0" hangingPunct="0"/>
            <a:endParaRPr lang="en-US" sz="32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cs typeface="Times New Roman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928688" y="1043950"/>
            <a:ext cx="7772400" cy="5055054"/>
            <a:chOff x="685800" y="1828464"/>
            <a:chExt cx="7772400" cy="5055054"/>
          </a:xfrm>
        </p:grpSpPr>
        <p:sp>
          <p:nvSpPr>
            <p:cNvPr id="67587" name="Rectangle 3"/>
            <p:cNvSpPr>
              <a:spLocks noChangeArrowheads="1"/>
            </p:cNvSpPr>
            <p:nvPr/>
          </p:nvSpPr>
          <p:spPr bwMode="auto">
            <a:xfrm>
              <a:off x="685800" y="2838791"/>
              <a:ext cx="7772400" cy="11430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/>
              <a:r>
                <a:rPr lang="en-US" sz="32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67588" name="Rectangle 4"/>
            <p:cNvSpPr>
              <a:spLocks noChangeArrowheads="1"/>
            </p:cNvSpPr>
            <p:nvPr/>
          </p:nvSpPr>
          <p:spPr bwMode="auto">
            <a:xfrm>
              <a:off x="1371600" y="4439334"/>
              <a:ext cx="6400800" cy="175192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en-US" sz="28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67589" name="Freeform 5"/>
            <p:cNvSpPr>
              <a:spLocks/>
            </p:cNvSpPr>
            <p:nvPr/>
          </p:nvSpPr>
          <p:spPr bwMode="auto">
            <a:xfrm>
              <a:off x="984250" y="4121264"/>
              <a:ext cx="268288" cy="610620"/>
            </a:xfrm>
            <a:custGeom>
              <a:avLst/>
              <a:gdLst/>
              <a:ahLst/>
              <a:cxnLst>
                <a:cxn ang="0">
                  <a:pos x="0" y="384"/>
                </a:cxn>
                <a:cxn ang="0">
                  <a:pos x="0" y="8"/>
                </a:cxn>
                <a:cxn ang="0">
                  <a:pos x="0" y="0"/>
                </a:cxn>
                <a:cxn ang="0">
                  <a:pos x="12" y="0"/>
                </a:cxn>
                <a:cxn ang="0">
                  <a:pos x="24" y="4"/>
                </a:cxn>
                <a:cxn ang="0">
                  <a:pos x="36" y="12"/>
                </a:cxn>
                <a:cxn ang="0">
                  <a:pos x="48" y="12"/>
                </a:cxn>
                <a:cxn ang="0">
                  <a:pos x="64" y="16"/>
                </a:cxn>
                <a:cxn ang="0">
                  <a:pos x="76" y="8"/>
                </a:cxn>
                <a:cxn ang="0">
                  <a:pos x="88" y="8"/>
                </a:cxn>
                <a:cxn ang="0">
                  <a:pos x="100" y="8"/>
                </a:cxn>
                <a:cxn ang="0">
                  <a:pos x="116" y="8"/>
                </a:cxn>
                <a:cxn ang="0">
                  <a:pos x="132" y="4"/>
                </a:cxn>
                <a:cxn ang="0">
                  <a:pos x="144" y="12"/>
                </a:cxn>
                <a:cxn ang="0">
                  <a:pos x="156" y="8"/>
                </a:cxn>
                <a:cxn ang="0">
                  <a:pos x="168" y="8"/>
                </a:cxn>
                <a:cxn ang="0">
                  <a:pos x="168" y="380"/>
                </a:cxn>
                <a:cxn ang="0">
                  <a:pos x="0" y="384"/>
                </a:cxn>
              </a:cxnLst>
              <a:rect l="0" t="0" r="r" b="b"/>
              <a:pathLst>
                <a:path w="169" h="385">
                  <a:moveTo>
                    <a:pt x="0" y="384"/>
                  </a:moveTo>
                  <a:lnTo>
                    <a:pt x="0" y="8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4" y="4"/>
                  </a:lnTo>
                  <a:lnTo>
                    <a:pt x="36" y="12"/>
                  </a:lnTo>
                  <a:lnTo>
                    <a:pt x="48" y="12"/>
                  </a:lnTo>
                  <a:lnTo>
                    <a:pt x="64" y="16"/>
                  </a:lnTo>
                  <a:lnTo>
                    <a:pt x="76" y="8"/>
                  </a:lnTo>
                  <a:lnTo>
                    <a:pt x="88" y="8"/>
                  </a:lnTo>
                  <a:lnTo>
                    <a:pt x="100" y="8"/>
                  </a:lnTo>
                  <a:lnTo>
                    <a:pt x="116" y="8"/>
                  </a:lnTo>
                  <a:lnTo>
                    <a:pt x="132" y="4"/>
                  </a:lnTo>
                  <a:lnTo>
                    <a:pt x="144" y="12"/>
                  </a:lnTo>
                  <a:lnTo>
                    <a:pt x="156" y="8"/>
                  </a:lnTo>
                  <a:lnTo>
                    <a:pt x="168" y="8"/>
                  </a:lnTo>
                  <a:lnTo>
                    <a:pt x="168" y="380"/>
                  </a:lnTo>
                  <a:lnTo>
                    <a:pt x="0" y="384"/>
                  </a:lnTo>
                </a:path>
              </a:pathLst>
            </a:custGeom>
            <a:gradFill rotWithShape="0">
              <a:gsLst>
                <a:gs pos="0">
                  <a:srgbClr val="CECECE">
                    <a:gamma/>
                    <a:tint val="10196"/>
                    <a:invGamma/>
                  </a:srgbClr>
                </a:gs>
                <a:gs pos="100000">
                  <a:srgbClr val="CECECE"/>
                </a:gs>
              </a:gsLst>
              <a:lin ang="5400000" scaled="1"/>
            </a:gra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591" name="Freeform 7"/>
            <p:cNvSpPr>
              <a:spLocks/>
            </p:cNvSpPr>
            <p:nvPr/>
          </p:nvSpPr>
          <p:spPr bwMode="auto">
            <a:xfrm>
              <a:off x="7437445" y="2483305"/>
              <a:ext cx="363537" cy="4405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8" y="0"/>
                </a:cxn>
                <a:cxn ang="0">
                  <a:pos x="228" y="277"/>
                </a:cxn>
                <a:cxn ang="0">
                  <a:pos x="0" y="277"/>
                </a:cxn>
                <a:cxn ang="0">
                  <a:pos x="0" y="0"/>
                </a:cxn>
              </a:cxnLst>
              <a:rect l="0" t="0" r="r" b="b"/>
              <a:pathLst>
                <a:path w="229" h="278">
                  <a:moveTo>
                    <a:pt x="0" y="0"/>
                  </a:moveTo>
                  <a:lnTo>
                    <a:pt x="228" y="0"/>
                  </a:lnTo>
                  <a:lnTo>
                    <a:pt x="228" y="277"/>
                  </a:lnTo>
                  <a:lnTo>
                    <a:pt x="0" y="277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919191"/>
                </a:gs>
                <a:gs pos="100000">
                  <a:srgbClr val="919191">
                    <a:gamma/>
                    <a:tint val="2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592" name="Line 8"/>
            <p:cNvSpPr>
              <a:spLocks noChangeShapeType="1"/>
            </p:cNvSpPr>
            <p:nvPr/>
          </p:nvSpPr>
          <p:spPr bwMode="auto">
            <a:xfrm>
              <a:off x="5486400" y="5066960"/>
              <a:ext cx="304800" cy="0"/>
            </a:xfrm>
            <a:prstGeom prst="line">
              <a:avLst/>
            </a:prstGeom>
            <a:noFill/>
            <a:ln w="76200">
              <a:solidFill>
                <a:srgbClr val="00A9E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593" name="Line 9"/>
            <p:cNvSpPr>
              <a:spLocks noChangeShapeType="1"/>
            </p:cNvSpPr>
            <p:nvPr/>
          </p:nvSpPr>
          <p:spPr bwMode="auto">
            <a:xfrm>
              <a:off x="6572250" y="4199505"/>
              <a:ext cx="412750" cy="0"/>
            </a:xfrm>
            <a:prstGeom prst="line">
              <a:avLst/>
            </a:prstGeom>
            <a:noFill/>
            <a:ln w="50800">
              <a:solidFill>
                <a:srgbClr val="04D665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594" name="Line 10"/>
            <p:cNvSpPr>
              <a:spLocks noChangeShapeType="1"/>
            </p:cNvSpPr>
            <p:nvPr/>
          </p:nvSpPr>
          <p:spPr bwMode="auto">
            <a:xfrm>
              <a:off x="7567618" y="3583782"/>
              <a:ext cx="312737" cy="0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595" name="Freeform 11"/>
            <p:cNvSpPr>
              <a:spLocks/>
            </p:cNvSpPr>
            <p:nvPr/>
          </p:nvSpPr>
          <p:spPr bwMode="auto">
            <a:xfrm>
              <a:off x="5784850" y="4845846"/>
              <a:ext cx="363538" cy="4388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8" y="0"/>
                </a:cxn>
                <a:cxn ang="0">
                  <a:pos x="228" y="275"/>
                </a:cxn>
                <a:cxn ang="0">
                  <a:pos x="0" y="275"/>
                </a:cxn>
                <a:cxn ang="0">
                  <a:pos x="0" y="0"/>
                </a:cxn>
              </a:cxnLst>
              <a:rect l="0" t="0" r="r" b="b"/>
              <a:pathLst>
                <a:path w="229" h="276">
                  <a:moveTo>
                    <a:pt x="0" y="0"/>
                  </a:moveTo>
                  <a:lnTo>
                    <a:pt x="228" y="0"/>
                  </a:lnTo>
                  <a:lnTo>
                    <a:pt x="228" y="275"/>
                  </a:lnTo>
                  <a:lnTo>
                    <a:pt x="0" y="275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919191"/>
                </a:gs>
                <a:gs pos="100000">
                  <a:srgbClr val="919191">
                    <a:gamma/>
                    <a:tint val="2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596" name="Freeform 12"/>
            <p:cNvSpPr>
              <a:spLocks/>
            </p:cNvSpPr>
            <p:nvPr/>
          </p:nvSpPr>
          <p:spPr bwMode="auto">
            <a:xfrm>
              <a:off x="6948495" y="3978393"/>
              <a:ext cx="365125" cy="4388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9" y="0"/>
                </a:cxn>
                <a:cxn ang="0">
                  <a:pos x="229" y="276"/>
                </a:cxn>
                <a:cxn ang="0">
                  <a:pos x="0" y="276"/>
                </a:cxn>
                <a:cxn ang="0">
                  <a:pos x="0" y="0"/>
                </a:cxn>
              </a:cxnLst>
              <a:rect l="0" t="0" r="r" b="b"/>
              <a:pathLst>
                <a:path w="230" h="277">
                  <a:moveTo>
                    <a:pt x="0" y="0"/>
                  </a:moveTo>
                  <a:lnTo>
                    <a:pt x="229" y="0"/>
                  </a:lnTo>
                  <a:lnTo>
                    <a:pt x="229" y="276"/>
                  </a:lnTo>
                  <a:lnTo>
                    <a:pt x="0" y="27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919191"/>
                </a:gs>
                <a:gs pos="100000">
                  <a:srgbClr val="919191">
                    <a:gamma/>
                    <a:tint val="2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597" name="Freeform 13"/>
            <p:cNvSpPr>
              <a:spLocks/>
            </p:cNvSpPr>
            <p:nvPr/>
          </p:nvSpPr>
          <p:spPr bwMode="auto">
            <a:xfrm>
              <a:off x="7440613" y="2364241"/>
              <a:ext cx="463550" cy="559594"/>
            </a:xfrm>
            <a:custGeom>
              <a:avLst/>
              <a:gdLst/>
              <a:ahLst/>
              <a:cxnLst>
                <a:cxn ang="0">
                  <a:pos x="0" y="74"/>
                </a:cxn>
                <a:cxn ang="0">
                  <a:pos x="87" y="0"/>
                </a:cxn>
                <a:cxn ang="0">
                  <a:pos x="291" y="0"/>
                </a:cxn>
                <a:cxn ang="0">
                  <a:pos x="291" y="276"/>
                </a:cxn>
                <a:cxn ang="0">
                  <a:pos x="227" y="352"/>
                </a:cxn>
                <a:cxn ang="0">
                  <a:pos x="227" y="74"/>
                </a:cxn>
                <a:cxn ang="0">
                  <a:pos x="5" y="74"/>
                </a:cxn>
                <a:cxn ang="0">
                  <a:pos x="0" y="74"/>
                </a:cxn>
              </a:cxnLst>
              <a:rect l="0" t="0" r="r" b="b"/>
              <a:pathLst>
                <a:path w="292" h="353">
                  <a:moveTo>
                    <a:pt x="0" y="74"/>
                  </a:moveTo>
                  <a:lnTo>
                    <a:pt x="87" y="0"/>
                  </a:lnTo>
                  <a:lnTo>
                    <a:pt x="291" y="0"/>
                  </a:lnTo>
                  <a:lnTo>
                    <a:pt x="291" y="276"/>
                  </a:lnTo>
                  <a:lnTo>
                    <a:pt x="227" y="352"/>
                  </a:lnTo>
                  <a:lnTo>
                    <a:pt x="227" y="74"/>
                  </a:lnTo>
                  <a:lnTo>
                    <a:pt x="5" y="74"/>
                  </a:lnTo>
                  <a:lnTo>
                    <a:pt x="0" y="74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598" name="Line 14"/>
            <p:cNvSpPr>
              <a:spLocks noChangeShapeType="1"/>
            </p:cNvSpPr>
            <p:nvPr/>
          </p:nvSpPr>
          <p:spPr bwMode="auto">
            <a:xfrm flipH="1">
              <a:off x="7797800" y="2369344"/>
              <a:ext cx="114300" cy="10205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599" name="Oval 15"/>
            <p:cNvSpPr>
              <a:spLocks noChangeArrowheads="1"/>
            </p:cNvSpPr>
            <p:nvPr/>
          </p:nvSpPr>
          <p:spPr bwMode="auto">
            <a:xfrm>
              <a:off x="7594600" y="2649992"/>
              <a:ext cx="57150" cy="76541"/>
            </a:xfrm>
            <a:prstGeom prst="ellipse">
              <a:avLst/>
            </a:prstGeom>
            <a:solidFill>
              <a:srgbClr val="C1C1C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00" name="Line 16"/>
            <p:cNvSpPr>
              <a:spLocks noChangeShapeType="1"/>
            </p:cNvSpPr>
            <p:nvPr/>
          </p:nvSpPr>
          <p:spPr bwMode="auto">
            <a:xfrm flipV="1">
              <a:off x="7126295" y="2571754"/>
              <a:ext cx="465137" cy="404813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01" name="Oval 17" descr="Zig zag"/>
            <p:cNvSpPr>
              <a:spLocks noChangeArrowheads="1"/>
            </p:cNvSpPr>
            <p:nvPr/>
          </p:nvSpPr>
          <p:spPr bwMode="auto">
            <a:xfrm>
              <a:off x="6996120" y="2840495"/>
              <a:ext cx="230187" cy="404813"/>
            </a:xfrm>
            <a:prstGeom prst="ellipse">
              <a:avLst/>
            </a:prstGeom>
            <a:pattFill prst="zigZag">
              <a:fgClr>
                <a:srgbClr val="D9D9D9"/>
              </a:fgClr>
              <a:bgClr>
                <a:srgbClr val="7494C0"/>
              </a:bgClr>
            </a:pattFill>
            <a:ln w="12700">
              <a:solidFill>
                <a:srgbClr val="5D5D5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02" name="Line 18"/>
            <p:cNvSpPr>
              <a:spLocks noChangeShapeType="1"/>
            </p:cNvSpPr>
            <p:nvPr/>
          </p:nvSpPr>
          <p:spPr bwMode="auto">
            <a:xfrm flipV="1">
              <a:off x="6386512" y="2918114"/>
              <a:ext cx="762000" cy="59191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03" name="Oval 19"/>
            <p:cNvSpPr>
              <a:spLocks noChangeArrowheads="1"/>
            </p:cNvSpPr>
            <p:nvPr/>
          </p:nvSpPr>
          <p:spPr bwMode="auto">
            <a:xfrm>
              <a:off x="6194432" y="3401789"/>
              <a:ext cx="206375" cy="420121"/>
            </a:xfrm>
            <a:prstGeom prst="ellipse">
              <a:avLst/>
            </a:prstGeom>
            <a:gradFill rotWithShape="0">
              <a:gsLst>
                <a:gs pos="0">
                  <a:srgbClr val="CECECE"/>
                </a:gs>
                <a:gs pos="100000">
                  <a:srgbClr val="CECECE">
                    <a:gamma/>
                    <a:shade val="89804"/>
                    <a:invGamma/>
                  </a:srgbClr>
                </a:gs>
              </a:gsLst>
              <a:path path="rect">
                <a:fillToRect l="100000" b="100000"/>
              </a:path>
            </a:gra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04" name="Line 20"/>
            <p:cNvSpPr>
              <a:spLocks noChangeShapeType="1"/>
            </p:cNvSpPr>
            <p:nvPr/>
          </p:nvSpPr>
          <p:spPr bwMode="auto">
            <a:xfrm flipV="1">
              <a:off x="5283207" y="3575277"/>
              <a:ext cx="989013" cy="72968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05" name="Oval 21"/>
            <p:cNvSpPr>
              <a:spLocks noChangeArrowheads="1"/>
            </p:cNvSpPr>
            <p:nvPr/>
          </p:nvSpPr>
          <p:spPr bwMode="auto">
            <a:xfrm>
              <a:off x="5162557" y="4060032"/>
              <a:ext cx="207963" cy="421821"/>
            </a:xfrm>
            <a:prstGeom prst="ellipse">
              <a:avLst/>
            </a:prstGeom>
            <a:gradFill rotWithShape="0">
              <a:gsLst>
                <a:gs pos="0">
                  <a:srgbClr val="CECECE"/>
                </a:gs>
                <a:gs pos="100000">
                  <a:srgbClr val="CECECE">
                    <a:gamma/>
                    <a:shade val="89804"/>
                    <a:invGamma/>
                  </a:srgbClr>
                </a:gs>
              </a:gsLst>
              <a:path path="rect">
                <a:fillToRect l="100000" b="100000"/>
              </a:path>
            </a:gra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06" name="Line 22"/>
            <p:cNvSpPr>
              <a:spLocks noChangeShapeType="1"/>
            </p:cNvSpPr>
            <p:nvPr/>
          </p:nvSpPr>
          <p:spPr bwMode="auto">
            <a:xfrm flipV="1">
              <a:off x="5394325" y="3616098"/>
              <a:ext cx="901700" cy="680357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07" name="Line 23"/>
            <p:cNvSpPr>
              <a:spLocks noChangeShapeType="1"/>
            </p:cNvSpPr>
            <p:nvPr/>
          </p:nvSpPr>
          <p:spPr bwMode="auto">
            <a:xfrm flipV="1">
              <a:off x="4295778" y="4323673"/>
              <a:ext cx="962025" cy="709273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08" name="Rectangle 24"/>
            <p:cNvSpPr>
              <a:spLocks noChangeArrowheads="1"/>
            </p:cNvSpPr>
            <p:nvPr/>
          </p:nvSpPr>
          <p:spPr bwMode="auto">
            <a:xfrm>
              <a:off x="5638806" y="5276174"/>
              <a:ext cx="783869" cy="3359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1600" b="1">
                  <a:solidFill>
                    <a:srgbClr val="000000"/>
                  </a:solidFill>
                  <a:cs typeface="Times New Roman" pitchFamily="18" charset="0"/>
                </a:rPr>
                <a:t>PMT 1</a:t>
              </a:r>
            </a:p>
          </p:txBody>
        </p:sp>
        <p:sp>
          <p:nvSpPr>
            <p:cNvPr id="67609" name="Rectangle 25"/>
            <p:cNvSpPr>
              <a:spLocks noChangeArrowheads="1"/>
            </p:cNvSpPr>
            <p:nvPr/>
          </p:nvSpPr>
          <p:spPr bwMode="auto">
            <a:xfrm>
              <a:off x="6808795" y="4446137"/>
              <a:ext cx="783869" cy="3359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1600" b="1">
                  <a:solidFill>
                    <a:srgbClr val="000000"/>
                  </a:solidFill>
                  <a:cs typeface="Times New Roman" pitchFamily="18" charset="0"/>
                </a:rPr>
                <a:t>PMT 2</a:t>
              </a:r>
            </a:p>
          </p:txBody>
        </p:sp>
        <p:sp>
          <p:nvSpPr>
            <p:cNvPr id="67610" name="Rectangle 26"/>
            <p:cNvSpPr>
              <a:spLocks noChangeArrowheads="1"/>
            </p:cNvSpPr>
            <p:nvPr/>
          </p:nvSpPr>
          <p:spPr bwMode="auto">
            <a:xfrm>
              <a:off x="5962656" y="1828464"/>
              <a:ext cx="783869" cy="3359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1600" b="1">
                  <a:solidFill>
                    <a:srgbClr val="000000"/>
                  </a:solidFill>
                  <a:cs typeface="Times New Roman" pitchFamily="18" charset="0"/>
                </a:rPr>
                <a:t>PMT 5</a:t>
              </a:r>
            </a:p>
          </p:txBody>
        </p:sp>
        <p:sp>
          <p:nvSpPr>
            <p:cNvPr id="67611" name="Rectangle 27"/>
            <p:cNvSpPr>
              <a:spLocks noChangeArrowheads="1"/>
            </p:cNvSpPr>
            <p:nvPr/>
          </p:nvSpPr>
          <p:spPr bwMode="auto">
            <a:xfrm>
              <a:off x="7315206" y="2889821"/>
              <a:ext cx="783869" cy="3359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1600" b="1" dirty="0">
                  <a:solidFill>
                    <a:srgbClr val="000000"/>
                  </a:solidFill>
                  <a:cs typeface="Times New Roman" pitchFamily="18" charset="0"/>
                </a:rPr>
                <a:t>PMT 4</a:t>
              </a:r>
            </a:p>
          </p:txBody>
        </p:sp>
        <p:sp>
          <p:nvSpPr>
            <p:cNvPr id="67612" name="Rectangle 28"/>
            <p:cNvSpPr>
              <a:spLocks noChangeArrowheads="1"/>
            </p:cNvSpPr>
            <p:nvPr/>
          </p:nvSpPr>
          <p:spPr bwMode="auto">
            <a:xfrm>
              <a:off x="4011614" y="4071941"/>
              <a:ext cx="1082027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1800" b="1" dirty="0">
                  <a:solidFill>
                    <a:srgbClr val="000000"/>
                  </a:solidFill>
                  <a:cs typeface="Times New Roman" pitchFamily="18" charset="0"/>
                </a:rPr>
                <a:t>Dichroic</a:t>
              </a:r>
            </a:p>
          </p:txBody>
        </p:sp>
        <p:sp>
          <p:nvSpPr>
            <p:cNvPr id="67613" name="Rectangle 29"/>
            <p:cNvSpPr>
              <a:spLocks noChangeArrowheads="1"/>
            </p:cNvSpPr>
            <p:nvPr/>
          </p:nvSpPr>
          <p:spPr bwMode="auto">
            <a:xfrm>
              <a:off x="4011614" y="4304963"/>
              <a:ext cx="843180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1800" b="1" dirty="0">
                  <a:solidFill>
                    <a:srgbClr val="000000"/>
                  </a:solidFill>
                  <a:cs typeface="Times New Roman" pitchFamily="18" charset="0"/>
                </a:rPr>
                <a:t>Filters</a:t>
              </a:r>
            </a:p>
          </p:txBody>
        </p:sp>
        <p:sp>
          <p:nvSpPr>
            <p:cNvPr id="67614" name="Freeform 30"/>
            <p:cNvSpPr>
              <a:spLocks/>
            </p:cNvSpPr>
            <p:nvPr/>
          </p:nvSpPr>
          <p:spPr bwMode="auto">
            <a:xfrm>
              <a:off x="6948488" y="3905250"/>
              <a:ext cx="419100" cy="517071"/>
            </a:xfrm>
            <a:custGeom>
              <a:avLst/>
              <a:gdLst/>
              <a:ahLst/>
              <a:cxnLst>
                <a:cxn ang="0">
                  <a:pos x="0" y="41"/>
                </a:cxn>
                <a:cxn ang="0">
                  <a:pos x="38" y="0"/>
                </a:cxn>
                <a:cxn ang="0">
                  <a:pos x="263" y="0"/>
                </a:cxn>
                <a:cxn ang="0">
                  <a:pos x="263" y="277"/>
                </a:cxn>
                <a:cxn ang="0">
                  <a:pos x="230" y="325"/>
                </a:cxn>
                <a:cxn ang="0">
                  <a:pos x="230" y="41"/>
                </a:cxn>
                <a:cxn ang="0">
                  <a:pos x="0" y="41"/>
                </a:cxn>
              </a:cxnLst>
              <a:rect l="0" t="0" r="r" b="b"/>
              <a:pathLst>
                <a:path w="264" h="326">
                  <a:moveTo>
                    <a:pt x="0" y="41"/>
                  </a:moveTo>
                  <a:lnTo>
                    <a:pt x="38" y="0"/>
                  </a:lnTo>
                  <a:lnTo>
                    <a:pt x="263" y="0"/>
                  </a:lnTo>
                  <a:lnTo>
                    <a:pt x="263" y="277"/>
                  </a:lnTo>
                  <a:lnTo>
                    <a:pt x="230" y="325"/>
                  </a:lnTo>
                  <a:lnTo>
                    <a:pt x="230" y="41"/>
                  </a:lnTo>
                  <a:lnTo>
                    <a:pt x="0" y="41"/>
                  </a:lnTo>
                </a:path>
              </a:pathLst>
            </a:custGeom>
            <a:solidFill>
              <a:srgbClr val="04D665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15" name="Freeform 31"/>
            <p:cNvSpPr>
              <a:spLocks/>
            </p:cNvSpPr>
            <p:nvPr/>
          </p:nvSpPr>
          <p:spPr bwMode="auto">
            <a:xfrm>
              <a:off x="5788025" y="4769307"/>
              <a:ext cx="420688" cy="515371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38" y="0"/>
                </a:cxn>
                <a:cxn ang="0">
                  <a:pos x="264" y="0"/>
                </a:cxn>
                <a:cxn ang="0">
                  <a:pos x="264" y="277"/>
                </a:cxn>
                <a:cxn ang="0">
                  <a:pos x="230" y="324"/>
                </a:cxn>
                <a:cxn ang="0">
                  <a:pos x="230" y="42"/>
                </a:cxn>
                <a:cxn ang="0">
                  <a:pos x="0" y="42"/>
                </a:cxn>
              </a:cxnLst>
              <a:rect l="0" t="0" r="r" b="b"/>
              <a:pathLst>
                <a:path w="265" h="325">
                  <a:moveTo>
                    <a:pt x="0" y="42"/>
                  </a:moveTo>
                  <a:lnTo>
                    <a:pt x="38" y="0"/>
                  </a:lnTo>
                  <a:lnTo>
                    <a:pt x="264" y="0"/>
                  </a:lnTo>
                  <a:lnTo>
                    <a:pt x="264" y="277"/>
                  </a:lnTo>
                  <a:lnTo>
                    <a:pt x="230" y="324"/>
                  </a:lnTo>
                  <a:lnTo>
                    <a:pt x="230" y="42"/>
                  </a:lnTo>
                  <a:lnTo>
                    <a:pt x="0" y="42"/>
                  </a:lnTo>
                </a:path>
              </a:pathLst>
            </a:custGeom>
            <a:solidFill>
              <a:srgbClr val="00A9E0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16" name="Line 32"/>
            <p:cNvSpPr>
              <a:spLocks noChangeShapeType="1"/>
            </p:cNvSpPr>
            <p:nvPr/>
          </p:nvSpPr>
          <p:spPr bwMode="auto">
            <a:xfrm flipH="1">
              <a:off x="6138863" y="4782911"/>
              <a:ext cx="68262" cy="5783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17" name="Oval 33" descr="Zig zag"/>
            <p:cNvSpPr>
              <a:spLocks noChangeArrowheads="1"/>
            </p:cNvSpPr>
            <p:nvPr/>
          </p:nvSpPr>
          <p:spPr bwMode="auto">
            <a:xfrm>
              <a:off x="6578607" y="3968184"/>
              <a:ext cx="130175" cy="450736"/>
            </a:xfrm>
            <a:prstGeom prst="ellipse">
              <a:avLst/>
            </a:prstGeom>
            <a:pattFill prst="zigZag">
              <a:fgClr>
                <a:srgbClr val="D9D9D9"/>
              </a:fgClr>
              <a:bgClr>
                <a:srgbClr val="7494C0"/>
              </a:bgClr>
            </a:pattFill>
            <a:ln w="12700">
              <a:solidFill>
                <a:srgbClr val="5D5D5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18" name="Oval 34" descr="Zig zag"/>
            <p:cNvSpPr>
              <a:spLocks noChangeArrowheads="1"/>
            </p:cNvSpPr>
            <p:nvPr/>
          </p:nvSpPr>
          <p:spPr bwMode="auto">
            <a:xfrm>
              <a:off x="5349881" y="4823732"/>
              <a:ext cx="131763" cy="449036"/>
            </a:xfrm>
            <a:prstGeom prst="ellipse">
              <a:avLst/>
            </a:prstGeom>
            <a:pattFill prst="zigZag">
              <a:fgClr>
                <a:srgbClr val="D9D9D9"/>
              </a:fgClr>
              <a:bgClr>
                <a:srgbClr val="7494C0"/>
              </a:bgClr>
            </a:pattFill>
            <a:ln w="12700">
              <a:solidFill>
                <a:srgbClr val="5D5D5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19" name="Line 35"/>
            <p:cNvSpPr>
              <a:spLocks noChangeShapeType="1"/>
            </p:cNvSpPr>
            <p:nvPr/>
          </p:nvSpPr>
          <p:spPr bwMode="auto">
            <a:xfrm flipV="1">
              <a:off x="5334000" y="4187598"/>
              <a:ext cx="1244600" cy="61232"/>
            </a:xfrm>
            <a:prstGeom prst="line">
              <a:avLst/>
            </a:prstGeom>
            <a:noFill/>
            <a:ln w="50800">
              <a:solidFill>
                <a:srgbClr val="04D665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20" name="Line 36"/>
            <p:cNvSpPr>
              <a:spLocks noChangeShapeType="1"/>
            </p:cNvSpPr>
            <p:nvPr/>
          </p:nvSpPr>
          <p:spPr bwMode="auto">
            <a:xfrm flipV="1">
              <a:off x="4283082" y="4250535"/>
              <a:ext cx="1000125" cy="753495"/>
            </a:xfrm>
            <a:prstGeom prst="line">
              <a:avLst/>
            </a:prstGeom>
            <a:noFill/>
            <a:ln w="50800">
              <a:solidFill>
                <a:srgbClr val="04D665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21" name="Line 37"/>
            <p:cNvSpPr>
              <a:spLocks noChangeShapeType="1"/>
            </p:cNvSpPr>
            <p:nvPr/>
          </p:nvSpPr>
          <p:spPr bwMode="auto">
            <a:xfrm flipV="1">
              <a:off x="4205288" y="4262440"/>
              <a:ext cx="976312" cy="72628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22" name="Oval 38"/>
            <p:cNvSpPr>
              <a:spLocks noChangeArrowheads="1"/>
            </p:cNvSpPr>
            <p:nvPr/>
          </p:nvSpPr>
          <p:spPr bwMode="auto">
            <a:xfrm>
              <a:off x="4138620" y="4748893"/>
              <a:ext cx="204787" cy="421821"/>
            </a:xfrm>
            <a:prstGeom prst="ellipse">
              <a:avLst/>
            </a:prstGeom>
            <a:gradFill rotWithShape="0">
              <a:gsLst>
                <a:gs pos="0">
                  <a:srgbClr val="CECECE"/>
                </a:gs>
                <a:gs pos="100000">
                  <a:srgbClr val="CECECE">
                    <a:gamma/>
                    <a:shade val="89804"/>
                    <a:invGamma/>
                  </a:srgbClr>
                </a:gs>
              </a:gsLst>
              <a:path path="rect">
                <a:fillToRect l="100000" b="100000"/>
              </a:path>
            </a:gra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23" name="Line 39"/>
            <p:cNvSpPr>
              <a:spLocks noChangeShapeType="1"/>
            </p:cNvSpPr>
            <p:nvPr/>
          </p:nvSpPr>
          <p:spPr bwMode="auto">
            <a:xfrm flipV="1">
              <a:off x="3343281" y="5124791"/>
              <a:ext cx="879475" cy="608920"/>
            </a:xfrm>
            <a:prstGeom prst="line">
              <a:avLst/>
            </a:prstGeom>
            <a:noFill/>
            <a:ln w="76200">
              <a:solidFill>
                <a:srgbClr val="00A9E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24" name="Line 40"/>
            <p:cNvSpPr>
              <a:spLocks noChangeShapeType="1"/>
            </p:cNvSpPr>
            <p:nvPr/>
          </p:nvSpPr>
          <p:spPr bwMode="auto">
            <a:xfrm flipV="1">
              <a:off x="3248032" y="4956402"/>
              <a:ext cx="981075" cy="726282"/>
            </a:xfrm>
            <a:prstGeom prst="line">
              <a:avLst/>
            </a:prstGeom>
            <a:noFill/>
            <a:ln w="50800">
              <a:solidFill>
                <a:srgbClr val="04D665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25" name="Freeform 41"/>
            <p:cNvSpPr>
              <a:spLocks/>
            </p:cNvSpPr>
            <p:nvPr/>
          </p:nvSpPr>
          <p:spPr bwMode="auto">
            <a:xfrm>
              <a:off x="3249613" y="5015934"/>
              <a:ext cx="1027112" cy="675254"/>
            </a:xfrm>
            <a:custGeom>
              <a:avLst/>
              <a:gdLst/>
              <a:ahLst/>
              <a:cxnLst>
                <a:cxn ang="0">
                  <a:pos x="0" y="424"/>
                </a:cxn>
                <a:cxn ang="0">
                  <a:pos x="646" y="0"/>
                </a:cxn>
                <a:cxn ang="0">
                  <a:pos x="643" y="8"/>
                </a:cxn>
              </a:cxnLst>
              <a:rect l="0" t="0" r="r" b="b"/>
              <a:pathLst>
                <a:path w="647" h="425">
                  <a:moveTo>
                    <a:pt x="0" y="424"/>
                  </a:moveTo>
                  <a:lnTo>
                    <a:pt x="646" y="0"/>
                  </a:lnTo>
                  <a:lnTo>
                    <a:pt x="643" y="8"/>
                  </a:lnTo>
                </a:path>
              </a:pathLst>
            </a:custGeom>
            <a:noFill/>
            <a:ln w="50800" cap="rnd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26" name="Line 42"/>
            <p:cNvSpPr>
              <a:spLocks noChangeShapeType="1"/>
            </p:cNvSpPr>
            <p:nvPr/>
          </p:nvSpPr>
          <p:spPr bwMode="auto">
            <a:xfrm flipH="1">
              <a:off x="2854332" y="5667375"/>
              <a:ext cx="4557713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27" name="Rectangle 43"/>
            <p:cNvSpPr>
              <a:spLocks noChangeArrowheads="1"/>
            </p:cNvSpPr>
            <p:nvPr/>
          </p:nvSpPr>
          <p:spPr bwMode="auto">
            <a:xfrm>
              <a:off x="4360863" y="5817057"/>
              <a:ext cx="1229504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1800" b="1" dirty="0" err="1">
                  <a:solidFill>
                    <a:srgbClr val="000000"/>
                  </a:solidFill>
                  <a:cs typeface="Times New Roman" pitchFamily="18" charset="0"/>
                </a:rPr>
                <a:t>Bandpass</a:t>
              </a:r>
              <a:endParaRPr lang="en-US" sz="1800" b="1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7628" name="Rectangle 44"/>
            <p:cNvSpPr>
              <a:spLocks noChangeArrowheads="1"/>
            </p:cNvSpPr>
            <p:nvPr/>
          </p:nvSpPr>
          <p:spPr bwMode="auto">
            <a:xfrm>
              <a:off x="4435475" y="6080696"/>
              <a:ext cx="843180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1800" b="1" dirty="0">
                  <a:solidFill>
                    <a:srgbClr val="000000"/>
                  </a:solidFill>
                  <a:cs typeface="Times New Roman" pitchFamily="18" charset="0"/>
                </a:rPr>
                <a:t>Filters</a:t>
              </a:r>
            </a:p>
          </p:txBody>
        </p:sp>
        <p:sp>
          <p:nvSpPr>
            <p:cNvPr id="67629" name="Freeform 45"/>
            <p:cNvSpPr>
              <a:spLocks/>
            </p:cNvSpPr>
            <p:nvPr/>
          </p:nvSpPr>
          <p:spPr bwMode="auto">
            <a:xfrm>
              <a:off x="6683382" y="5490482"/>
              <a:ext cx="1255713" cy="38270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0" y="0"/>
                </a:cxn>
                <a:cxn ang="0">
                  <a:pos x="790" y="240"/>
                </a:cxn>
                <a:cxn ang="0">
                  <a:pos x="0" y="240"/>
                </a:cxn>
                <a:cxn ang="0">
                  <a:pos x="0" y="0"/>
                </a:cxn>
              </a:cxnLst>
              <a:rect l="0" t="0" r="r" b="b"/>
              <a:pathLst>
                <a:path w="791" h="241">
                  <a:moveTo>
                    <a:pt x="0" y="0"/>
                  </a:moveTo>
                  <a:lnTo>
                    <a:pt x="790" y="0"/>
                  </a:lnTo>
                  <a:lnTo>
                    <a:pt x="790" y="240"/>
                  </a:lnTo>
                  <a:lnTo>
                    <a:pt x="0" y="240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 w="25400" cap="rnd" cmpd="sng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30" name="Rectangle 46"/>
            <p:cNvSpPr>
              <a:spLocks noChangeArrowheads="1"/>
            </p:cNvSpPr>
            <p:nvPr/>
          </p:nvSpPr>
          <p:spPr bwMode="auto">
            <a:xfrm>
              <a:off x="6761169" y="5515999"/>
              <a:ext cx="934551" cy="39754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2000" b="1">
                  <a:solidFill>
                    <a:srgbClr val="000000"/>
                  </a:solidFill>
                  <a:cs typeface="Times New Roman" pitchFamily="18" charset="0"/>
                </a:rPr>
                <a:t>Laser </a:t>
              </a:r>
            </a:p>
          </p:txBody>
        </p:sp>
        <p:sp>
          <p:nvSpPr>
            <p:cNvPr id="67631" name="Rectangle 47"/>
            <p:cNvSpPr>
              <a:spLocks noChangeArrowheads="1"/>
            </p:cNvSpPr>
            <p:nvPr/>
          </p:nvSpPr>
          <p:spPr bwMode="auto">
            <a:xfrm>
              <a:off x="3225800" y="4082147"/>
              <a:ext cx="63500" cy="16838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32" name="Line 48"/>
            <p:cNvSpPr>
              <a:spLocks noChangeShapeType="1"/>
            </p:cNvSpPr>
            <p:nvPr/>
          </p:nvSpPr>
          <p:spPr bwMode="auto">
            <a:xfrm>
              <a:off x="4308475" y="5068661"/>
              <a:ext cx="1042988" cy="0"/>
            </a:xfrm>
            <a:prstGeom prst="line">
              <a:avLst/>
            </a:prstGeom>
            <a:noFill/>
            <a:ln w="76200">
              <a:solidFill>
                <a:srgbClr val="00A9E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33" name="Rectangle 49"/>
            <p:cNvSpPr>
              <a:spLocks noChangeArrowheads="1"/>
            </p:cNvSpPr>
            <p:nvPr/>
          </p:nvSpPr>
          <p:spPr bwMode="auto">
            <a:xfrm>
              <a:off x="1524006" y="4362794"/>
              <a:ext cx="1572546" cy="3359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1600" b="1" dirty="0">
                  <a:solidFill>
                    <a:srgbClr val="000000"/>
                  </a:solidFill>
                  <a:cs typeface="Times New Roman" pitchFamily="18" charset="0"/>
                </a:rPr>
                <a:t>Flow chamber</a:t>
              </a:r>
            </a:p>
          </p:txBody>
        </p:sp>
        <p:sp>
          <p:nvSpPr>
            <p:cNvPr id="67634" name="Oval 50" descr="Zig zag"/>
            <p:cNvSpPr>
              <a:spLocks noChangeArrowheads="1"/>
            </p:cNvSpPr>
            <p:nvPr/>
          </p:nvSpPr>
          <p:spPr bwMode="auto">
            <a:xfrm>
              <a:off x="7529513" y="3352463"/>
              <a:ext cx="133350" cy="450736"/>
            </a:xfrm>
            <a:prstGeom prst="ellipse">
              <a:avLst/>
            </a:prstGeom>
            <a:pattFill prst="zigZag">
              <a:fgClr>
                <a:srgbClr val="D9D9D9"/>
              </a:fgClr>
              <a:bgClr>
                <a:srgbClr val="7494C0"/>
              </a:bgClr>
            </a:pattFill>
            <a:ln w="12700">
              <a:solidFill>
                <a:srgbClr val="5D5D5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35" name="Line 51"/>
            <p:cNvSpPr>
              <a:spLocks noChangeShapeType="1"/>
            </p:cNvSpPr>
            <p:nvPr/>
          </p:nvSpPr>
          <p:spPr bwMode="auto">
            <a:xfrm flipV="1">
              <a:off x="3298825" y="4942798"/>
              <a:ext cx="869950" cy="653143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36" name="Oval 52" descr="Large confetti"/>
            <p:cNvSpPr>
              <a:spLocks noChangeArrowheads="1"/>
            </p:cNvSpPr>
            <p:nvPr/>
          </p:nvSpPr>
          <p:spPr bwMode="auto">
            <a:xfrm>
              <a:off x="3222625" y="5864679"/>
              <a:ext cx="101600" cy="187098"/>
            </a:xfrm>
            <a:prstGeom prst="ellipse">
              <a:avLst/>
            </a:prstGeom>
            <a:pattFill prst="lgConfetti">
              <a:fgClr>
                <a:schemeClr val="tx1"/>
              </a:fgClr>
              <a:bgClr>
                <a:schemeClr val="bg1"/>
              </a:bgClr>
            </a:pattFill>
            <a:ln w="508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37" name="AutoShape 53" descr="Large confetti"/>
            <p:cNvSpPr>
              <a:spLocks noChangeArrowheads="1"/>
            </p:cNvSpPr>
            <p:nvPr/>
          </p:nvSpPr>
          <p:spPr bwMode="auto">
            <a:xfrm>
              <a:off x="3217863" y="4912179"/>
              <a:ext cx="107950" cy="884464"/>
            </a:xfrm>
            <a:prstGeom prst="roundRect">
              <a:avLst>
                <a:gd name="adj" fmla="val 12495"/>
              </a:avLst>
            </a:prstGeom>
            <a:pattFill prst="lgConfetti">
              <a:fgClr>
                <a:schemeClr val="tx1"/>
              </a:fgClr>
              <a:bgClr>
                <a:schemeClr val="bg1"/>
              </a:bgClr>
            </a:pattFill>
            <a:ln w="508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38" name="Oval 54" descr="Large confetti"/>
            <p:cNvSpPr>
              <a:spLocks noChangeArrowheads="1"/>
            </p:cNvSpPr>
            <p:nvPr/>
          </p:nvSpPr>
          <p:spPr bwMode="auto">
            <a:xfrm>
              <a:off x="3233745" y="6143625"/>
              <a:ext cx="98425" cy="130969"/>
            </a:xfrm>
            <a:prstGeom prst="ellipse">
              <a:avLst/>
            </a:prstGeom>
            <a:pattFill prst="lgConfetti">
              <a:fgClr>
                <a:schemeClr val="tx1"/>
              </a:fgClr>
              <a:bgClr>
                <a:schemeClr val="bg1"/>
              </a:bgClr>
            </a:pattFill>
            <a:ln w="508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2" name="Group 55"/>
            <p:cNvGrpSpPr>
              <a:grpSpLocks/>
            </p:cNvGrpSpPr>
            <p:nvPr/>
          </p:nvGrpSpPr>
          <p:grpSpPr bwMode="auto">
            <a:xfrm>
              <a:off x="3243263" y="5362918"/>
              <a:ext cx="74612" cy="113959"/>
              <a:chOff x="2043" y="3030"/>
              <a:chExt cx="47" cy="72"/>
            </a:xfrm>
          </p:grpSpPr>
          <p:sp>
            <p:nvSpPr>
              <p:cNvPr id="67640" name="Freeform 56" descr="Wide upward diagonal"/>
              <p:cNvSpPr>
                <a:spLocks/>
              </p:cNvSpPr>
              <p:nvPr/>
            </p:nvSpPr>
            <p:spPr bwMode="auto">
              <a:xfrm>
                <a:off x="2043" y="3030"/>
                <a:ext cx="47" cy="72"/>
              </a:xfrm>
              <a:custGeom>
                <a:avLst/>
                <a:gdLst/>
                <a:ahLst/>
                <a:cxnLst>
                  <a:cxn ang="0">
                    <a:pos x="46" y="40"/>
                  </a:cxn>
                  <a:cxn ang="0">
                    <a:pos x="44" y="1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7" y="7"/>
                  </a:cxn>
                  <a:cxn ang="0">
                    <a:pos x="0" y="24"/>
                  </a:cxn>
                  <a:cxn ang="0">
                    <a:pos x="0" y="45"/>
                  </a:cxn>
                  <a:cxn ang="0">
                    <a:pos x="6" y="64"/>
                  </a:cxn>
                  <a:cxn ang="0">
                    <a:pos x="19" y="71"/>
                  </a:cxn>
                  <a:cxn ang="0">
                    <a:pos x="41" y="61"/>
                  </a:cxn>
                  <a:cxn ang="0">
                    <a:pos x="46" y="42"/>
                  </a:cxn>
                  <a:cxn ang="0">
                    <a:pos x="46" y="40"/>
                  </a:cxn>
                </a:cxnLst>
                <a:rect l="0" t="0" r="r" b="b"/>
                <a:pathLst>
                  <a:path w="47" h="72">
                    <a:moveTo>
                      <a:pt x="46" y="40"/>
                    </a:moveTo>
                    <a:lnTo>
                      <a:pt x="44" y="1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7" y="7"/>
                    </a:lnTo>
                    <a:lnTo>
                      <a:pt x="0" y="24"/>
                    </a:lnTo>
                    <a:lnTo>
                      <a:pt x="0" y="45"/>
                    </a:lnTo>
                    <a:lnTo>
                      <a:pt x="6" y="64"/>
                    </a:lnTo>
                    <a:lnTo>
                      <a:pt x="19" y="71"/>
                    </a:lnTo>
                    <a:lnTo>
                      <a:pt x="41" y="61"/>
                    </a:lnTo>
                    <a:lnTo>
                      <a:pt x="46" y="42"/>
                    </a:lnTo>
                    <a:lnTo>
                      <a:pt x="46" y="40"/>
                    </a:lnTo>
                  </a:path>
                </a:pathLst>
              </a:custGeom>
              <a:pattFill prst="wdUpDiag">
                <a:fgClr>
                  <a:srgbClr val="74FFFF"/>
                </a:fgClr>
                <a:bgClr>
                  <a:srgbClr val="C1C1C1"/>
                </a:bgClr>
              </a:patt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7641" name="Freeform 57"/>
              <p:cNvSpPr>
                <a:spLocks/>
              </p:cNvSpPr>
              <p:nvPr/>
            </p:nvSpPr>
            <p:spPr bwMode="auto">
              <a:xfrm>
                <a:off x="2049" y="3054"/>
                <a:ext cx="31" cy="39"/>
              </a:xfrm>
              <a:custGeom>
                <a:avLst/>
                <a:gdLst/>
                <a:ahLst/>
                <a:cxnLst>
                  <a:cxn ang="0">
                    <a:pos x="12" y="38"/>
                  </a:cxn>
                  <a:cxn ang="0">
                    <a:pos x="17" y="36"/>
                  </a:cxn>
                  <a:cxn ang="0">
                    <a:pos x="21" y="29"/>
                  </a:cxn>
                  <a:cxn ang="0">
                    <a:pos x="30" y="29"/>
                  </a:cxn>
                  <a:cxn ang="0">
                    <a:pos x="30" y="19"/>
                  </a:cxn>
                  <a:cxn ang="0">
                    <a:pos x="30" y="19"/>
                  </a:cxn>
                  <a:cxn ang="0">
                    <a:pos x="30" y="10"/>
                  </a:cxn>
                  <a:cxn ang="0">
                    <a:pos x="30" y="0"/>
                  </a:cxn>
                  <a:cxn ang="0">
                    <a:pos x="21" y="0"/>
                  </a:cxn>
                  <a:cxn ang="0">
                    <a:pos x="12" y="10"/>
                  </a:cxn>
                  <a:cxn ang="0">
                    <a:pos x="21" y="13"/>
                  </a:cxn>
                  <a:cxn ang="0">
                    <a:pos x="30" y="19"/>
                  </a:cxn>
                  <a:cxn ang="0">
                    <a:pos x="30" y="19"/>
                  </a:cxn>
                  <a:cxn ang="0">
                    <a:pos x="21" y="29"/>
                  </a:cxn>
                  <a:cxn ang="0">
                    <a:pos x="12" y="29"/>
                  </a:cxn>
                  <a:cxn ang="0">
                    <a:pos x="3" y="29"/>
                  </a:cxn>
                  <a:cxn ang="0">
                    <a:pos x="3" y="29"/>
                  </a:cxn>
                  <a:cxn ang="0">
                    <a:pos x="0" y="33"/>
                  </a:cxn>
                  <a:cxn ang="0">
                    <a:pos x="2" y="37"/>
                  </a:cxn>
                  <a:cxn ang="0">
                    <a:pos x="12" y="38"/>
                  </a:cxn>
                </a:cxnLst>
                <a:rect l="0" t="0" r="r" b="b"/>
                <a:pathLst>
                  <a:path w="31" h="39">
                    <a:moveTo>
                      <a:pt x="12" y="38"/>
                    </a:moveTo>
                    <a:lnTo>
                      <a:pt x="17" y="36"/>
                    </a:lnTo>
                    <a:lnTo>
                      <a:pt x="21" y="29"/>
                    </a:lnTo>
                    <a:lnTo>
                      <a:pt x="30" y="29"/>
                    </a:lnTo>
                    <a:lnTo>
                      <a:pt x="30" y="19"/>
                    </a:lnTo>
                    <a:lnTo>
                      <a:pt x="30" y="19"/>
                    </a:lnTo>
                    <a:lnTo>
                      <a:pt x="30" y="10"/>
                    </a:lnTo>
                    <a:lnTo>
                      <a:pt x="30" y="0"/>
                    </a:lnTo>
                    <a:lnTo>
                      <a:pt x="21" y="0"/>
                    </a:lnTo>
                    <a:lnTo>
                      <a:pt x="12" y="10"/>
                    </a:lnTo>
                    <a:lnTo>
                      <a:pt x="21" y="13"/>
                    </a:lnTo>
                    <a:lnTo>
                      <a:pt x="30" y="19"/>
                    </a:lnTo>
                    <a:lnTo>
                      <a:pt x="30" y="19"/>
                    </a:lnTo>
                    <a:lnTo>
                      <a:pt x="21" y="29"/>
                    </a:lnTo>
                    <a:lnTo>
                      <a:pt x="12" y="29"/>
                    </a:lnTo>
                    <a:lnTo>
                      <a:pt x="3" y="29"/>
                    </a:lnTo>
                    <a:lnTo>
                      <a:pt x="3" y="29"/>
                    </a:lnTo>
                    <a:lnTo>
                      <a:pt x="0" y="33"/>
                    </a:lnTo>
                    <a:lnTo>
                      <a:pt x="2" y="37"/>
                    </a:lnTo>
                    <a:lnTo>
                      <a:pt x="12" y="38"/>
                    </a:lnTo>
                  </a:path>
                </a:pathLst>
              </a:custGeom>
              <a:solidFill>
                <a:srgbClr val="7144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" name="Group 58"/>
            <p:cNvGrpSpPr>
              <a:grpSpLocks/>
            </p:cNvGrpSpPr>
            <p:nvPr/>
          </p:nvGrpSpPr>
          <p:grpSpPr bwMode="auto">
            <a:xfrm>
              <a:off x="3249613" y="5623152"/>
              <a:ext cx="69850" cy="95250"/>
              <a:chOff x="2047" y="3194"/>
              <a:chExt cx="44" cy="60"/>
            </a:xfrm>
          </p:grpSpPr>
          <p:sp>
            <p:nvSpPr>
              <p:cNvPr id="67643" name="Freeform 59" descr="Wide upward diagonal"/>
              <p:cNvSpPr>
                <a:spLocks/>
              </p:cNvSpPr>
              <p:nvPr/>
            </p:nvSpPr>
            <p:spPr bwMode="auto">
              <a:xfrm>
                <a:off x="2047" y="3194"/>
                <a:ext cx="44" cy="60"/>
              </a:xfrm>
              <a:custGeom>
                <a:avLst/>
                <a:gdLst/>
                <a:ahLst/>
                <a:cxnLst>
                  <a:cxn ang="0">
                    <a:pos x="43" y="33"/>
                  </a:cxn>
                  <a:cxn ang="0">
                    <a:pos x="41" y="12"/>
                  </a:cxn>
                  <a:cxn ang="0">
                    <a:pos x="30" y="0"/>
                  </a:cxn>
                  <a:cxn ang="0">
                    <a:pos x="18" y="0"/>
                  </a:cxn>
                  <a:cxn ang="0">
                    <a:pos x="7" y="6"/>
                  </a:cxn>
                  <a:cxn ang="0">
                    <a:pos x="0" y="20"/>
                  </a:cxn>
                  <a:cxn ang="0">
                    <a:pos x="0" y="37"/>
                  </a:cxn>
                  <a:cxn ang="0">
                    <a:pos x="6" y="53"/>
                  </a:cxn>
                  <a:cxn ang="0">
                    <a:pos x="18" y="59"/>
                  </a:cxn>
                  <a:cxn ang="0">
                    <a:pos x="39" y="51"/>
                  </a:cxn>
                  <a:cxn ang="0">
                    <a:pos x="43" y="35"/>
                  </a:cxn>
                  <a:cxn ang="0">
                    <a:pos x="43" y="33"/>
                  </a:cxn>
                </a:cxnLst>
                <a:rect l="0" t="0" r="r" b="b"/>
                <a:pathLst>
                  <a:path w="44" h="60">
                    <a:moveTo>
                      <a:pt x="43" y="33"/>
                    </a:moveTo>
                    <a:lnTo>
                      <a:pt x="41" y="12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7" y="6"/>
                    </a:lnTo>
                    <a:lnTo>
                      <a:pt x="0" y="20"/>
                    </a:lnTo>
                    <a:lnTo>
                      <a:pt x="0" y="37"/>
                    </a:lnTo>
                    <a:lnTo>
                      <a:pt x="6" y="53"/>
                    </a:lnTo>
                    <a:lnTo>
                      <a:pt x="18" y="59"/>
                    </a:lnTo>
                    <a:lnTo>
                      <a:pt x="39" y="51"/>
                    </a:lnTo>
                    <a:lnTo>
                      <a:pt x="43" y="35"/>
                    </a:lnTo>
                    <a:lnTo>
                      <a:pt x="43" y="33"/>
                    </a:lnTo>
                  </a:path>
                </a:pathLst>
              </a:custGeom>
              <a:pattFill prst="wdUpDiag">
                <a:fgClr>
                  <a:srgbClr val="74FFFF"/>
                </a:fgClr>
                <a:bgClr>
                  <a:srgbClr val="C1C1C1"/>
                </a:bgClr>
              </a:patt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7644" name="Oval 60"/>
              <p:cNvSpPr>
                <a:spLocks noChangeArrowheads="1"/>
              </p:cNvSpPr>
              <p:nvPr/>
            </p:nvSpPr>
            <p:spPr bwMode="auto">
              <a:xfrm>
                <a:off x="2065" y="3213"/>
                <a:ext cx="21" cy="36"/>
              </a:xfrm>
              <a:prstGeom prst="ellipse">
                <a:avLst/>
              </a:prstGeom>
              <a:solidFill>
                <a:srgbClr val="7144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" name="Group 61"/>
            <p:cNvGrpSpPr>
              <a:grpSpLocks/>
            </p:cNvGrpSpPr>
            <p:nvPr/>
          </p:nvGrpSpPr>
          <p:grpSpPr bwMode="auto">
            <a:xfrm>
              <a:off x="3225807" y="6339228"/>
              <a:ext cx="98425" cy="113959"/>
              <a:chOff x="2032" y="3645"/>
              <a:chExt cx="62" cy="72"/>
            </a:xfrm>
          </p:grpSpPr>
          <p:sp>
            <p:nvSpPr>
              <p:cNvPr id="67646" name="Oval 62" descr="Large confetti"/>
              <p:cNvSpPr>
                <a:spLocks noChangeArrowheads="1"/>
              </p:cNvSpPr>
              <p:nvPr/>
            </p:nvSpPr>
            <p:spPr bwMode="auto">
              <a:xfrm>
                <a:off x="2032" y="3645"/>
                <a:ext cx="62" cy="72"/>
              </a:xfrm>
              <a:prstGeom prst="ellipse">
                <a:avLst/>
              </a:prstGeom>
              <a:pattFill prst="lgConfetti">
                <a:fgClr>
                  <a:schemeClr val="tx1"/>
                </a:fgClr>
                <a:bgClr>
                  <a:schemeClr val="bg1"/>
                </a:bgClr>
              </a:pattFill>
              <a:ln w="508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" name="Group 63"/>
              <p:cNvGrpSpPr>
                <a:grpSpLocks/>
              </p:cNvGrpSpPr>
              <p:nvPr/>
            </p:nvGrpSpPr>
            <p:grpSpPr bwMode="auto">
              <a:xfrm>
                <a:off x="2048" y="3659"/>
                <a:ext cx="37" cy="48"/>
                <a:chOff x="2048" y="3659"/>
                <a:chExt cx="37" cy="48"/>
              </a:xfrm>
            </p:grpSpPr>
            <p:sp>
              <p:nvSpPr>
                <p:cNvPr id="67648" name="Freeform 64" descr="Wide upward diagonal"/>
                <p:cNvSpPr>
                  <a:spLocks/>
                </p:cNvSpPr>
                <p:nvPr/>
              </p:nvSpPr>
              <p:spPr bwMode="auto">
                <a:xfrm>
                  <a:off x="2048" y="3659"/>
                  <a:ext cx="37" cy="48"/>
                </a:xfrm>
                <a:custGeom>
                  <a:avLst/>
                  <a:gdLst/>
                  <a:ahLst/>
                  <a:cxnLst>
                    <a:cxn ang="0">
                      <a:pos x="36" y="27"/>
                    </a:cxn>
                    <a:cxn ang="0">
                      <a:pos x="34" y="9"/>
                    </a:cxn>
                    <a:cxn ang="0">
                      <a:pos x="25" y="0"/>
                    </a:cxn>
                    <a:cxn ang="0">
                      <a:pos x="15" y="0"/>
                    </a:cxn>
                    <a:cxn ang="0">
                      <a:pos x="6" y="5"/>
                    </a:cxn>
                    <a:cxn ang="0">
                      <a:pos x="0" y="16"/>
                    </a:cxn>
                    <a:cxn ang="0">
                      <a:pos x="0" y="30"/>
                    </a:cxn>
                    <a:cxn ang="0">
                      <a:pos x="5" y="42"/>
                    </a:cxn>
                    <a:cxn ang="0">
                      <a:pos x="15" y="47"/>
                    </a:cxn>
                    <a:cxn ang="0">
                      <a:pos x="32" y="41"/>
                    </a:cxn>
                    <a:cxn ang="0">
                      <a:pos x="36" y="28"/>
                    </a:cxn>
                    <a:cxn ang="0">
                      <a:pos x="36" y="27"/>
                    </a:cxn>
                  </a:cxnLst>
                  <a:rect l="0" t="0" r="r" b="b"/>
                  <a:pathLst>
                    <a:path w="37" h="48">
                      <a:moveTo>
                        <a:pt x="36" y="27"/>
                      </a:moveTo>
                      <a:lnTo>
                        <a:pt x="34" y="9"/>
                      </a:lnTo>
                      <a:lnTo>
                        <a:pt x="25" y="0"/>
                      </a:lnTo>
                      <a:lnTo>
                        <a:pt x="15" y="0"/>
                      </a:lnTo>
                      <a:lnTo>
                        <a:pt x="6" y="5"/>
                      </a:lnTo>
                      <a:lnTo>
                        <a:pt x="0" y="16"/>
                      </a:lnTo>
                      <a:lnTo>
                        <a:pt x="0" y="30"/>
                      </a:lnTo>
                      <a:lnTo>
                        <a:pt x="5" y="42"/>
                      </a:lnTo>
                      <a:lnTo>
                        <a:pt x="15" y="47"/>
                      </a:lnTo>
                      <a:lnTo>
                        <a:pt x="32" y="41"/>
                      </a:lnTo>
                      <a:lnTo>
                        <a:pt x="36" y="28"/>
                      </a:lnTo>
                      <a:lnTo>
                        <a:pt x="36" y="27"/>
                      </a:lnTo>
                    </a:path>
                  </a:pathLst>
                </a:custGeom>
                <a:pattFill prst="wdUpDiag">
                  <a:fgClr>
                    <a:srgbClr val="74FFFF"/>
                  </a:fgClr>
                  <a:bgClr>
                    <a:srgbClr val="C1C1C1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7649" name="Oval 65"/>
                <p:cNvSpPr>
                  <a:spLocks noChangeArrowheads="1"/>
                </p:cNvSpPr>
                <p:nvPr/>
              </p:nvSpPr>
              <p:spPr bwMode="auto">
                <a:xfrm>
                  <a:off x="2062" y="3677"/>
                  <a:ext cx="18" cy="25"/>
                </a:xfrm>
                <a:prstGeom prst="ellipse">
                  <a:avLst/>
                </a:prstGeom>
                <a:solidFill>
                  <a:srgbClr val="7144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6" name="Group 66"/>
            <p:cNvGrpSpPr>
              <a:grpSpLocks/>
            </p:cNvGrpSpPr>
            <p:nvPr/>
          </p:nvGrpSpPr>
          <p:grpSpPr bwMode="auto">
            <a:xfrm>
              <a:off x="3243263" y="5898696"/>
              <a:ext cx="55562" cy="102054"/>
              <a:chOff x="2043" y="3368"/>
              <a:chExt cx="35" cy="64"/>
            </a:xfrm>
          </p:grpSpPr>
          <p:sp>
            <p:nvSpPr>
              <p:cNvPr id="67651" name="Freeform 67" descr="Wide upward diagonal"/>
              <p:cNvSpPr>
                <a:spLocks/>
              </p:cNvSpPr>
              <p:nvPr/>
            </p:nvSpPr>
            <p:spPr bwMode="auto">
              <a:xfrm>
                <a:off x="2043" y="3368"/>
                <a:ext cx="35" cy="64"/>
              </a:xfrm>
              <a:custGeom>
                <a:avLst/>
                <a:gdLst/>
                <a:ahLst/>
                <a:cxnLst>
                  <a:cxn ang="0">
                    <a:pos x="34" y="36"/>
                  </a:cxn>
                  <a:cxn ang="0">
                    <a:pos x="32" y="13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5" y="6"/>
                  </a:cxn>
                  <a:cxn ang="0">
                    <a:pos x="0" y="21"/>
                  </a:cxn>
                  <a:cxn ang="0">
                    <a:pos x="0" y="40"/>
                  </a:cxn>
                  <a:cxn ang="0">
                    <a:pos x="4" y="57"/>
                  </a:cxn>
                  <a:cxn ang="0">
                    <a:pos x="14" y="63"/>
                  </a:cxn>
                  <a:cxn ang="0">
                    <a:pos x="30" y="54"/>
                  </a:cxn>
                  <a:cxn ang="0">
                    <a:pos x="34" y="38"/>
                  </a:cxn>
                  <a:cxn ang="0">
                    <a:pos x="34" y="36"/>
                  </a:cxn>
                </a:cxnLst>
                <a:rect l="0" t="0" r="r" b="b"/>
                <a:pathLst>
                  <a:path w="35" h="64">
                    <a:moveTo>
                      <a:pt x="34" y="36"/>
                    </a:moveTo>
                    <a:lnTo>
                      <a:pt x="32" y="13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5" y="6"/>
                    </a:lnTo>
                    <a:lnTo>
                      <a:pt x="0" y="21"/>
                    </a:lnTo>
                    <a:lnTo>
                      <a:pt x="0" y="40"/>
                    </a:lnTo>
                    <a:lnTo>
                      <a:pt x="4" y="57"/>
                    </a:lnTo>
                    <a:lnTo>
                      <a:pt x="14" y="63"/>
                    </a:lnTo>
                    <a:lnTo>
                      <a:pt x="30" y="54"/>
                    </a:lnTo>
                    <a:lnTo>
                      <a:pt x="34" y="38"/>
                    </a:lnTo>
                    <a:lnTo>
                      <a:pt x="34" y="36"/>
                    </a:lnTo>
                  </a:path>
                </a:pathLst>
              </a:custGeom>
              <a:pattFill prst="wdUpDiag">
                <a:fgClr>
                  <a:srgbClr val="74FFFF"/>
                </a:fgClr>
                <a:bgClr>
                  <a:srgbClr val="C1C1C1"/>
                </a:bgClr>
              </a:patt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7652" name="Freeform 68"/>
              <p:cNvSpPr>
                <a:spLocks/>
              </p:cNvSpPr>
              <p:nvPr/>
            </p:nvSpPr>
            <p:spPr bwMode="auto">
              <a:xfrm>
                <a:off x="2056" y="3370"/>
                <a:ext cx="15" cy="59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4" y="15"/>
                  </a:cxn>
                  <a:cxn ang="0">
                    <a:pos x="14" y="29"/>
                  </a:cxn>
                  <a:cxn ang="0">
                    <a:pos x="14" y="44"/>
                  </a:cxn>
                  <a:cxn ang="0">
                    <a:pos x="14" y="44"/>
                  </a:cxn>
                  <a:cxn ang="0">
                    <a:pos x="7" y="58"/>
                  </a:cxn>
                  <a:cxn ang="0">
                    <a:pos x="0" y="58"/>
                  </a:cxn>
                  <a:cxn ang="0">
                    <a:pos x="0" y="44"/>
                  </a:cxn>
                  <a:cxn ang="0">
                    <a:pos x="0" y="44"/>
                  </a:cxn>
                  <a:cxn ang="0">
                    <a:pos x="7" y="29"/>
                  </a:cxn>
                  <a:cxn ang="0">
                    <a:pos x="0" y="29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</a:cxnLst>
                <a:rect l="0" t="0" r="r" b="b"/>
                <a:pathLst>
                  <a:path w="15" h="59">
                    <a:moveTo>
                      <a:pt x="7" y="0"/>
                    </a:moveTo>
                    <a:lnTo>
                      <a:pt x="14" y="15"/>
                    </a:lnTo>
                    <a:lnTo>
                      <a:pt x="14" y="29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7" y="58"/>
                    </a:lnTo>
                    <a:lnTo>
                      <a:pt x="0" y="58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7" y="29"/>
                    </a:lnTo>
                    <a:lnTo>
                      <a:pt x="0" y="29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7144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7653" name="Oval 69" descr="Large confetti"/>
            <p:cNvSpPr>
              <a:spLocks noChangeArrowheads="1"/>
            </p:cNvSpPr>
            <p:nvPr/>
          </p:nvSpPr>
          <p:spPr bwMode="auto">
            <a:xfrm>
              <a:off x="3211513" y="6524625"/>
              <a:ext cx="119062" cy="154782"/>
            </a:xfrm>
            <a:prstGeom prst="ellipse">
              <a:avLst/>
            </a:prstGeom>
            <a:pattFill prst="lgConfetti">
              <a:fgClr>
                <a:schemeClr val="tx1"/>
              </a:fgClr>
              <a:bgClr>
                <a:schemeClr val="bg1"/>
              </a:bgClr>
            </a:pattFill>
            <a:ln w="508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54" name="Oval 70" descr="Large confetti"/>
            <p:cNvSpPr>
              <a:spLocks noChangeArrowheads="1"/>
            </p:cNvSpPr>
            <p:nvPr/>
          </p:nvSpPr>
          <p:spPr bwMode="auto">
            <a:xfrm>
              <a:off x="3224213" y="6737241"/>
              <a:ext cx="112712" cy="146277"/>
            </a:xfrm>
            <a:prstGeom prst="ellipse">
              <a:avLst/>
            </a:prstGeom>
            <a:pattFill prst="lgConfetti">
              <a:fgClr>
                <a:schemeClr val="tx1"/>
              </a:fgClr>
              <a:bgClr>
                <a:schemeClr val="bg1"/>
              </a:bgClr>
            </a:pattFill>
            <a:ln w="508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7" name="Group 71"/>
            <p:cNvGrpSpPr>
              <a:grpSpLocks/>
            </p:cNvGrpSpPr>
            <p:nvPr/>
          </p:nvGrpSpPr>
          <p:grpSpPr bwMode="auto">
            <a:xfrm>
              <a:off x="3235328" y="6565450"/>
              <a:ext cx="74613" cy="93550"/>
              <a:chOff x="2038" y="3788"/>
              <a:chExt cx="47" cy="59"/>
            </a:xfrm>
          </p:grpSpPr>
          <p:sp>
            <p:nvSpPr>
              <p:cNvPr id="67656" name="Freeform 72" descr="Wide upward diagonal"/>
              <p:cNvSpPr>
                <a:spLocks/>
              </p:cNvSpPr>
              <p:nvPr/>
            </p:nvSpPr>
            <p:spPr bwMode="auto">
              <a:xfrm>
                <a:off x="2038" y="3788"/>
                <a:ext cx="47" cy="59"/>
              </a:xfrm>
              <a:custGeom>
                <a:avLst/>
                <a:gdLst/>
                <a:ahLst/>
                <a:cxnLst>
                  <a:cxn ang="0">
                    <a:pos x="46" y="33"/>
                  </a:cxn>
                  <a:cxn ang="0">
                    <a:pos x="44" y="12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7" y="6"/>
                  </a:cxn>
                  <a:cxn ang="0">
                    <a:pos x="0" y="19"/>
                  </a:cxn>
                  <a:cxn ang="0">
                    <a:pos x="0" y="37"/>
                  </a:cxn>
                  <a:cxn ang="0">
                    <a:pos x="6" y="52"/>
                  </a:cxn>
                  <a:cxn ang="0">
                    <a:pos x="19" y="58"/>
                  </a:cxn>
                  <a:cxn ang="0">
                    <a:pos x="41" y="50"/>
                  </a:cxn>
                  <a:cxn ang="0">
                    <a:pos x="46" y="35"/>
                  </a:cxn>
                  <a:cxn ang="0">
                    <a:pos x="46" y="33"/>
                  </a:cxn>
                </a:cxnLst>
                <a:rect l="0" t="0" r="r" b="b"/>
                <a:pathLst>
                  <a:path w="47" h="59">
                    <a:moveTo>
                      <a:pt x="46" y="33"/>
                    </a:moveTo>
                    <a:lnTo>
                      <a:pt x="44" y="12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7" y="6"/>
                    </a:lnTo>
                    <a:lnTo>
                      <a:pt x="0" y="19"/>
                    </a:lnTo>
                    <a:lnTo>
                      <a:pt x="0" y="37"/>
                    </a:lnTo>
                    <a:lnTo>
                      <a:pt x="6" y="52"/>
                    </a:lnTo>
                    <a:lnTo>
                      <a:pt x="19" y="58"/>
                    </a:lnTo>
                    <a:lnTo>
                      <a:pt x="41" y="50"/>
                    </a:lnTo>
                    <a:lnTo>
                      <a:pt x="46" y="35"/>
                    </a:lnTo>
                    <a:lnTo>
                      <a:pt x="46" y="33"/>
                    </a:lnTo>
                  </a:path>
                </a:pathLst>
              </a:custGeom>
              <a:pattFill prst="wdUpDiag">
                <a:fgClr>
                  <a:srgbClr val="74FFFF"/>
                </a:fgClr>
                <a:bgClr>
                  <a:srgbClr val="C1C1C1"/>
                </a:bgClr>
              </a:patt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7657" name="Freeform 73"/>
              <p:cNvSpPr>
                <a:spLocks/>
              </p:cNvSpPr>
              <p:nvPr/>
            </p:nvSpPr>
            <p:spPr bwMode="auto">
              <a:xfrm>
                <a:off x="2056" y="3790"/>
                <a:ext cx="20" cy="54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9" y="13"/>
                  </a:cxn>
                  <a:cxn ang="0">
                    <a:pos x="19" y="27"/>
                  </a:cxn>
                  <a:cxn ang="0">
                    <a:pos x="19" y="40"/>
                  </a:cxn>
                  <a:cxn ang="0">
                    <a:pos x="19" y="40"/>
                  </a:cxn>
                  <a:cxn ang="0">
                    <a:pos x="10" y="53"/>
                  </a:cxn>
                  <a:cxn ang="0">
                    <a:pos x="0" y="53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10" y="27"/>
                  </a:cxn>
                  <a:cxn ang="0">
                    <a:pos x="0" y="27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</a:cxnLst>
                <a:rect l="0" t="0" r="r" b="b"/>
                <a:pathLst>
                  <a:path w="20" h="54">
                    <a:moveTo>
                      <a:pt x="10" y="0"/>
                    </a:moveTo>
                    <a:lnTo>
                      <a:pt x="19" y="13"/>
                    </a:lnTo>
                    <a:lnTo>
                      <a:pt x="19" y="27"/>
                    </a:lnTo>
                    <a:lnTo>
                      <a:pt x="19" y="40"/>
                    </a:lnTo>
                    <a:lnTo>
                      <a:pt x="19" y="40"/>
                    </a:lnTo>
                    <a:lnTo>
                      <a:pt x="10" y="53"/>
                    </a:lnTo>
                    <a:lnTo>
                      <a:pt x="0" y="53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0" y="27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7144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7658" name="Rectangle 74"/>
            <p:cNvSpPr>
              <a:spLocks noChangeArrowheads="1"/>
            </p:cNvSpPr>
            <p:nvPr/>
          </p:nvSpPr>
          <p:spPr bwMode="auto">
            <a:xfrm>
              <a:off x="3130550" y="4255638"/>
              <a:ext cx="268288" cy="705871"/>
            </a:xfrm>
            <a:prstGeom prst="rect">
              <a:avLst/>
            </a:prstGeom>
            <a:gradFill rotWithShape="0">
              <a:gsLst>
                <a:gs pos="0">
                  <a:srgbClr val="919191">
                    <a:gamma/>
                    <a:tint val="60000"/>
                    <a:invGamma/>
                  </a:srgbClr>
                </a:gs>
                <a:gs pos="100000">
                  <a:srgbClr val="919191"/>
                </a:gs>
              </a:gsLst>
              <a:path path="shape">
                <a:fillToRect l="50000" t="50000" r="50000" b="50000"/>
              </a:path>
            </a:gradFill>
            <a:ln w="254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59" name="Freeform 75"/>
            <p:cNvSpPr>
              <a:spLocks/>
            </p:cNvSpPr>
            <p:nvPr/>
          </p:nvSpPr>
          <p:spPr bwMode="auto">
            <a:xfrm>
              <a:off x="3128963" y="4946200"/>
              <a:ext cx="277812" cy="2908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181"/>
                </a:cxn>
                <a:cxn ang="0">
                  <a:pos x="55" y="145"/>
                </a:cxn>
                <a:cxn ang="0">
                  <a:pos x="76" y="137"/>
                </a:cxn>
                <a:cxn ang="0">
                  <a:pos x="101" y="137"/>
                </a:cxn>
                <a:cxn ang="0">
                  <a:pos x="126" y="150"/>
                </a:cxn>
                <a:cxn ang="0">
                  <a:pos x="155" y="182"/>
                </a:cxn>
                <a:cxn ang="0">
                  <a:pos x="174" y="0"/>
                </a:cxn>
              </a:cxnLst>
              <a:rect l="0" t="0" r="r" b="b"/>
              <a:pathLst>
                <a:path w="175" h="183">
                  <a:moveTo>
                    <a:pt x="0" y="0"/>
                  </a:moveTo>
                  <a:lnTo>
                    <a:pt x="26" y="181"/>
                  </a:lnTo>
                  <a:lnTo>
                    <a:pt x="55" y="145"/>
                  </a:lnTo>
                  <a:lnTo>
                    <a:pt x="76" y="137"/>
                  </a:lnTo>
                  <a:lnTo>
                    <a:pt x="101" y="137"/>
                  </a:lnTo>
                  <a:lnTo>
                    <a:pt x="126" y="150"/>
                  </a:lnTo>
                  <a:lnTo>
                    <a:pt x="155" y="182"/>
                  </a:lnTo>
                  <a:lnTo>
                    <a:pt x="174" y="0"/>
                  </a:lnTo>
                </a:path>
              </a:pathLst>
            </a:custGeom>
            <a:gradFill rotWithShape="0">
              <a:gsLst>
                <a:gs pos="0">
                  <a:srgbClr val="919191">
                    <a:gamma/>
                    <a:tint val="60000"/>
                    <a:invGamma/>
                  </a:srgbClr>
                </a:gs>
                <a:gs pos="100000">
                  <a:srgbClr val="919191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60" name="Rectangle 76"/>
            <p:cNvSpPr>
              <a:spLocks noChangeArrowheads="1"/>
            </p:cNvSpPr>
            <p:nvPr/>
          </p:nvSpPr>
          <p:spPr bwMode="auto">
            <a:xfrm>
              <a:off x="3095625" y="4536285"/>
              <a:ext cx="381000" cy="115661"/>
            </a:xfrm>
            <a:prstGeom prst="rect">
              <a:avLst/>
            </a:prstGeom>
            <a:gradFill rotWithShape="0">
              <a:gsLst>
                <a:gs pos="0">
                  <a:srgbClr val="919191">
                    <a:gamma/>
                    <a:tint val="60000"/>
                    <a:invGamma/>
                  </a:srgbClr>
                </a:gs>
                <a:gs pos="100000">
                  <a:srgbClr val="919191"/>
                </a:gs>
              </a:gsLst>
              <a:path path="shape">
                <a:fillToRect l="50000" t="50000" r="50000" b="50000"/>
              </a:path>
            </a:gradFill>
            <a:ln w="254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61" name="Line 77"/>
            <p:cNvSpPr>
              <a:spLocks noChangeShapeType="1"/>
            </p:cNvSpPr>
            <p:nvPr/>
          </p:nvSpPr>
          <p:spPr bwMode="auto">
            <a:xfrm flipV="1">
              <a:off x="4800600" y="5201333"/>
              <a:ext cx="533400" cy="6973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62" name="Rectangle 78"/>
            <p:cNvSpPr>
              <a:spLocks noChangeArrowheads="1"/>
            </p:cNvSpPr>
            <p:nvPr/>
          </p:nvSpPr>
          <p:spPr bwMode="auto">
            <a:xfrm>
              <a:off x="7658106" y="3847423"/>
              <a:ext cx="783869" cy="3359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1600" b="1">
                  <a:solidFill>
                    <a:srgbClr val="000000"/>
                  </a:solidFill>
                  <a:cs typeface="Times New Roman" pitchFamily="18" charset="0"/>
                </a:rPr>
                <a:t>PMT 3</a:t>
              </a:r>
            </a:p>
          </p:txBody>
        </p:sp>
        <p:sp>
          <p:nvSpPr>
            <p:cNvPr id="67663" name="Line 79"/>
            <p:cNvSpPr>
              <a:spLocks noChangeShapeType="1"/>
            </p:cNvSpPr>
            <p:nvPr/>
          </p:nvSpPr>
          <p:spPr bwMode="auto">
            <a:xfrm flipV="1">
              <a:off x="6388100" y="3558268"/>
              <a:ext cx="1206500" cy="61232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64" name="Line 80"/>
            <p:cNvSpPr>
              <a:spLocks noChangeShapeType="1"/>
            </p:cNvSpPr>
            <p:nvPr/>
          </p:nvSpPr>
          <p:spPr bwMode="auto">
            <a:xfrm flipV="1">
              <a:off x="6286500" y="2258789"/>
              <a:ext cx="0" cy="1347107"/>
            </a:xfrm>
            <a:prstGeom prst="line">
              <a:avLst/>
            </a:prstGeom>
            <a:noFill/>
            <a:ln w="508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65" name="Oval 81" descr="Zig zag"/>
            <p:cNvSpPr>
              <a:spLocks noChangeArrowheads="1"/>
            </p:cNvSpPr>
            <p:nvPr/>
          </p:nvSpPr>
          <p:spPr bwMode="auto">
            <a:xfrm>
              <a:off x="6059488" y="2769056"/>
              <a:ext cx="449262" cy="132670"/>
            </a:xfrm>
            <a:prstGeom prst="ellipse">
              <a:avLst/>
            </a:prstGeom>
            <a:pattFill prst="zigZag">
              <a:fgClr>
                <a:srgbClr val="D9D9D9"/>
              </a:fgClr>
              <a:bgClr>
                <a:srgbClr val="7494C0"/>
              </a:bgClr>
            </a:pattFill>
            <a:ln w="12700">
              <a:solidFill>
                <a:srgbClr val="5D5D5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8" name="Group 82"/>
            <p:cNvGrpSpPr>
              <a:grpSpLocks/>
            </p:cNvGrpSpPr>
            <p:nvPr/>
          </p:nvGrpSpPr>
          <p:grpSpPr bwMode="auto">
            <a:xfrm>
              <a:off x="6108707" y="2095500"/>
              <a:ext cx="423863" cy="511969"/>
              <a:chOff x="3848" y="972"/>
              <a:chExt cx="267" cy="323"/>
            </a:xfrm>
          </p:grpSpPr>
          <p:sp>
            <p:nvSpPr>
              <p:cNvPr id="67667" name="Freeform 83"/>
              <p:cNvSpPr>
                <a:spLocks/>
              </p:cNvSpPr>
              <p:nvPr/>
            </p:nvSpPr>
            <p:spPr bwMode="auto">
              <a:xfrm>
                <a:off x="3848" y="1016"/>
                <a:ext cx="230" cy="27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29" y="0"/>
                  </a:cxn>
                  <a:cxn ang="0">
                    <a:pos x="229" y="278"/>
                  </a:cxn>
                  <a:cxn ang="0">
                    <a:pos x="0" y="278"/>
                  </a:cxn>
                  <a:cxn ang="0">
                    <a:pos x="0" y="0"/>
                  </a:cxn>
                </a:cxnLst>
                <a:rect l="0" t="0" r="r" b="b"/>
                <a:pathLst>
                  <a:path w="230" h="279">
                    <a:moveTo>
                      <a:pt x="0" y="0"/>
                    </a:moveTo>
                    <a:lnTo>
                      <a:pt x="229" y="0"/>
                    </a:lnTo>
                    <a:lnTo>
                      <a:pt x="229" y="278"/>
                    </a:lnTo>
                    <a:lnTo>
                      <a:pt x="0" y="27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rgbClr val="919191"/>
                  </a:gs>
                  <a:gs pos="100000">
                    <a:srgbClr val="919191">
                      <a:gamma/>
                      <a:tint val="20000"/>
                      <a:invGamma/>
                    </a:srgbClr>
                  </a:gs>
                </a:gsLst>
                <a:path path="rect">
                  <a:fillToRect l="50000" t="50000" r="50000" b="50000"/>
                </a:path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7668" name="Freeform 84"/>
              <p:cNvSpPr>
                <a:spLocks/>
              </p:cNvSpPr>
              <p:nvPr/>
            </p:nvSpPr>
            <p:spPr bwMode="auto">
              <a:xfrm>
                <a:off x="3848" y="972"/>
                <a:ext cx="264" cy="323"/>
              </a:xfrm>
              <a:custGeom>
                <a:avLst/>
                <a:gdLst/>
                <a:ahLst/>
                <a:cxnLst>
                  <a:cxn ang="0">
                    <a:pos x="0" y="41"/>
                  </a:cxn>
                  <a:cxn ang="0">
                    <a:pos x="38" y="0"/>
                  </a:cxn>
                  <a:cxn ang="0">
                    <a:pos x="263" y="0"/>
                  </a:cxn>
                  <a:cxn ang="0">
                    <a:pos x="263" y="274"/>
                  </a:cxn>
                  <a:cxn ang="0">
                    <a:pos x="230" y="322"/>
                  </a:cxn>
                  <a:cxn ang="0">
                    <a:pos x="230" y="41"/>
                  </a:cxn>
                  <a:cxn ang="0">
                    <a:pos x="0" y="41"/>
                  </a:cxn>
                </a:cxnLst>
                <a:rect l="0" t="0" r="r" b="b"/>
                <a:pathLst>
                  <a:path w="264" h="323">
                    <a:moveTo>
                      <a:pt x="0" y="41"/>
                    </a:moveTo>
                    <a:lnTo>
                      <a:pt x="38" y="0"/>
                    </a:lnTo>
                    <a:lnTo>
                      <a:pt x="263" y="0"/>
                    </a:lnTo>
                    <a:lnTo>
                      <a:pt x="263" y="274"/>
                    </a:lnTo>
                    <a:lnTo>
                      <a:pt x="230" y="322"/>
                    </a:lnTo>
                    <a:lnTo>
                      <a:pt x="230" y="41"/>
                    </a:lnTo>
                    <a:lnTo>
                      <a:pt x="0" y="41"/>
                    </a:lnTo>
                  </a:path>
                </a:pathLst>
              </a:custGeom>
              <a:solidFill>
                <a:srgbClr val="FFFF00"/>
              </a:solidFill>
              <a:ln w="12700" cap="rnd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7669" name="Line 85"/>
              <p:cNvSpPr>
                <a:spLocks noChangeShapeType="1"/>
              </p:cNvSpPr>
              <p:nvPr/>
            </p:nvSpPr>
            <p:spPr bwMode="auto">
              <a:xfrm flipH="1">
                <a:off x="4072" y="976"/>
                <a:ext cx="43" cy="3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9" name="Group 86"/>
            <p:cNvGrpSpPr>
              <a:grpSpLocks/>
            </p:cNvGrpSpPr>
            <p:nvPr/>
          </p:nvGrpSpPr>
          <p:grpSpPr bwMode="auto">
            <a:xfrm>
              <a:off x="7861307" y="3333750"/>
              <a:ext cx="423863" cy="511969"/>
              <a:chOff x="4952" y="1800"/>
              <a:chExt cx="267" cy="323"/>
            </a:xfrm>
          </p:grpSpPr>
          <p:sp>
            <p:nvSpPr>
              <p:cNvPr id="67671" name="Freeform 87"/>
              <p:cNvSpPr>
                <a:spLocks/>
              </p:cNvSpPr>
              <p:nvPr/>
            </p:nvSpPr>
            <p:spPr bwMode="auto">
              <a:xfrm>
                <a:off x="4952" y="1844"/>
                <a:ext cx="230" cy="27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29" y="0"/>
                  </a:cxn>
                  <a:cxn ang="0">
                    <a:pos x="229" y="277"/>
                  </a:cxn>
                  <a:cxn ang="0">
                    <a:pos x="0" y="277"/>
                  </a:cxn>
                  <a:cxn ang="0">
                    <a:pos x="0" y="0"/>
                  </a:cxn>
                </a:cxnLst>
                <a:rect l="0" t="0" r="r" b="b"/>
                <a:pathLst>
                  <a:path w="230" h="278">
                    <a:moveTo>
                      <a:pt x="0" y="0"/>
                    </a:moveTo>
                    <a:lnTo>
                      <a:pt x="229" y="0"/>
                    </a:lnTo>
                    <a:lnTo>
                      <a:pt x="229" y="277"/>
                    </a:lnTo>
                    <a:lnTo>
                      <a:pt x="0" y="27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rgbClr val="919191"/>
                  </a:gs>
                  <a:gs pos="100000">
                    <a:srgbClr val="919191">
                      <a:gamma/>
                      <a:tint val="20000"/>
                      <a:invGamma/>
                    </a:srgbClr>
                  </a:gs>
                </a:gsLst>
                <a:path path="rect">
                  <a:fillToRect l="50000" t="50000" r="50000" b="50000"/>
                </a:path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7672" name="Freeform 88"/>
              <p:cNvSpPr>
                <a:spLocks/>
              </p:cNvSpPr>
              <p:nvPr/>
            </p:nvSpPr>
            <p:spPr bwMode="auto">
              <a:xfrm>
                <a:off x="4952" y="1800"/>
                <a:ext cx="264" cy="323"/>
              </a:xfrm>
              <a:custGeom>
                <a:avLst/>
                <a:gdLst/>
                <a:ahLst/>
                <a:cxnLst>
                  <a:cxn ang="0">
                    <a:pos x="0" y="41"/>
                  </a:cxn>
                  <a:cxn ang="0">
                    <a:pos x="38" y="0"/>
                  </a:cxn>
                  <a:cxn ang="0">
                    <a:pos x="263" y="0"/>
                  </a:cxn>
                  <a:cxn ang="0">
                    <a:pos x="263" y="274"/>
                  </a:cxn>
                  <a:cxn ang="0">
                    <a:pos x="230" y="322"/>
                  </a:cxn>
                  <a:cxn ang="0">
                    <a:pos x="230" y="41"/>
                  </a:cxn>
                  <a:cxn ang="0">
                    <a:pos x="0" y="41"/>
                  </a:cxn>
                </a:cxnLst>
                <a:rect l="0" t="0" r="r" b="b"/>
                <a:pathLst>
                  <a:path w="264" h="323">
                    <a:moveTo>
                      <a:pt x="0" y="41"/>
                    </a:moveTo>
                    <a:lnTo>
                      <a:pt x="38" y="0"/>
                    </a:lnTo>
                    <a:lnTo>
                      <a:pt x="263" y="0"/>
                    </a:lnTo>
                    <a:lnTo>
                      <a:pt x="263" y="274"/>
                    </a:lnTo>
                    <a:lnTo>
                      <a:pt x="230" y="322"/>
                    </a:lnTo>
                    <a:lnTo>
                      <a:pt x="230" y="41"/>
                    </a:lnTo>
                    <a:lnTo>
                      <a:pt x="0" y="41"/>
                    </a:lnTo>
                  </a:path>
                </a:pathLst>
              </a:custGeom>
              <a:solidFill>
                <a:srgbClr val="FFFF00"/>
              </a:solidFill>
              <a:ln w="12700" cap="rnd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7673" name="Line 89"/>
              <p:cNvSpPr>
                <a:spLocks noChangeShapeType="1"/>
              </p:cNvSpPr>
              <p:nvPr/>
            </p:nvSpPr>
            <p:spPr bwMode="auto">
              <a:xfrm flipH="1">
                <a:off x="5176" y="1804"/>
                <a:ext cx="43" cy="3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7674" name="Rectangle 90"/>
            <p:cNvSpPr>
              <a:spLocks noChangeArrowheads="1"/>
            </p:cNvSpPr>
            <p:nvPr/>
          </p:nvSpPr>
          <p:spPr bwMode="auto">
            <a:xfrm>
              <a:off x="2692406" y="5521102"/>
              <a:ext cx="187325" cy="261938"/>
            </a:xfrm>
            <a:prstGeom prst="rect">
              <a:avLst/>
            </a:prstGeom>
            <a:gradFill rotWithShape="0">
              <a:gsLst>
                <a:gs pos="0">
                  <a:srgbClr val="919191"/>
                </a:gs>
                <a:gs pos="100000">
                  <a:srgbClr val="919191">
                    <a:gamma/>
                    <a:tint val="2000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75" name="Rectangle 91"/>
            <p:cNvSpPr>
              <a:spLocks noChangeArrowheads="1"/>
            </p:cNvSpPr>
            <p:nvPr/>
          </p:nvSpPr>
          <p:spPr bwMode="auto">
            <a:xfrm>
              <a:off x="2414588" y="5277871"/>
              <a:ext cx="750206" cy="305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  <a:cs typeface="Times New Roman" pitchFamily="18" charset="0"/>
                </a:rPr>
                <a:t>Scatter</a:t>
              </a:r>
            </a:p>
          </p:txBody>
        </p:sp>
        <p:sp>
          <p:nvSpPr>
            <p:cNvPr id="67676" name="Rectangle 92"/>
            <p:cNvSpPr>
              <a:spLocks noChangeArrowheads="1"/>
            </p:cNvSpPr>
            <p:nvPr/>
          </p:nvSpPr>
          <p:spPr bwMode="auto">
            <a:xfrm>
              <a:off x="2438400" y="5720104"/>
              <a:ext cx="750206" cy="305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  <a:cs typeface="Times New Roman" pitchFamily="18" charset="0"/>
                </a:rPr>
                <a:t>Sensor</a:t>
              </a:r>
            </a:p>
          </p:txBody>
        </p:sp>
        <p:sp>
          <p:nvSpPr>
            <p:cNvPr id="67677" name="Rectangle 93"/>
            <p:cNvSpPr>
              <a:spLocks noChangeArrowheads="1"/>
            </p:cNvSpPr>
            <p:nvPr/>
          </p:nvSpPr>
          <p:spPr bwMode="auto">
            <a:xfrm>
              <a:off x="977900" y="3110933"/>
              <a:ext cx="273050" cy="162605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78" name="Freeform 94"/>
            <p:cNvSpPr>
              <a:spLocks/>
            </p:cNvSpPr>
            <p:nvPr/>
          </p:nvSpPr>
          <p:spPr bwMode="auto">
            <a:xfrm>
              <a:off x="1085850" y="2685710"/>
              <a:ext cx="2192338" cy="1734911"/>
            </a:xfrm>
            <a:custGeom>
              <a:avLst/>
              <a:gdLst/>
              <a:ahLst/>
              <a:cxnLst>
                <a:cxn ang="0">
                  <a:pos x="0" y="1092"/>
                </a:cxn>
                <a:cxn ang="0">
                  <a:pos x="0" y="0"/>
                </a:cxn>
                <a:cxn ang="0">
                  <a:pos x="1380" y="0"/>
                </a:cxn>
                <a:cxn ang="0">
                  <a:pos x="1380" y="876"/>
                </a:cxn>
              </a:cxnLst>
              <a:rect l="0" t="0" r="r" b="b"/>
              <a:pathLst>
                <a:path w="1381" h="1093">
                  <a:moveTo>
                    <a:pt x="0" y="1092"/>
                  </a:moveTo>
                  <a:lnTo>
                    <a:pt x="0" y="0"/>
                  </a:lnTo>
                  <a:lnTo>
                    <a:pt x="1380" y="0"/>
                  </a:lnTo>
                  <a:lnTo>
                    <a:pt x="1380" y="876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679" name="Rectangle 95"/>
            <p:cNvSpPr>
              <a:spLocks noChangeArrowheads="1"/>
            </p:cNvSpPr>
            <p:nvPr/>
          </p:nvSpPr>
          <p:spPr bwMode="auto">
            <a:xfrm>
              <a:off x="1312864" y="3565075"/>
              <a:ext cx="992259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8900" tIns="44450" rIns="88900" bIns="44450">
              <a:spAutoFit/>
            </a:bodyPr>
            <a:lstStyle/>
            <a:p>
              <a:pPr defTabSz="1276350" eaLnBrk="0" hangingPunct="0"/>
              <a:r>
                <a:rPr lang="en-US" sz="1800" b="1" dirty="0">
                  <a:solidFill>
                    <a:srgbClr val="000000"/>
                  </a:solidFill>
                  <a:cs typeface="Times New Roman" pitchFamily="18" charset="0"/>
                </a:rPr>
                <a:t>Sample</a:t>
              </a:r>
            </a:p>
          </p:txBody>
        </p:sp>
      </p:grpSp>
      <p:pic>
        <p:nvPicPr>
          <p:cNvPr id="190" name="Picture 2" descr="NP-PFV060166A-f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068" y="1895960"/>
            <a:ext cx="3922833" cy="3311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Freeform 11"/>
          <p:cNvSpPr/>
          <p:nvPr/>
        </p:nvSpPr>
        <p:spPr>
          <a:xfrm>
            <a:off x="3366418" y="1641513"/>
            <a:ext cx="2421387" cy="1963160"/>
          </a:xfrm>
          <a:custGeom>
            <a:avLst/>
            <a:gdLst>
              <a:gd name="connsiteX0" fmla="*/ 1051346 w 2421387"/>
              <a:gd name="connsiteY0" fmla="*/ 1222873 h 1963160"/>
              <a:gd name="connsiteX1" fmla="*/ 1381852 w 2421387"/>
              <a:gd name="connsiteY1" fmla="*/ 1696598 h 1963160"/>
              <a:gd name="connsiteX2" fmla="*/ 1392869 w 2421387"/>
              <a:gd name="connsiteY2" fmla="*/ 1718632 h 1963160"/>
              <a:gd name="connsiteX3" fmla="*/ 2406421 w 2421387"/>
              <a:gd name="connsiteY3" fmla="*/ 1938969 h 1963160"/>
              <a:gd name="connsiteX4" fmla="*/ 1998796 w 2421387"/>
              <a:gd name="connsiteY4" fmla="*/ 1068636 h 1963160"/>
              <a:gd name="connsiteX5" fmla="*/ 1998796 w 2421387"/>
              <a:gd name="connsiteY5" fmla="*/ 1057620 h 1963160"/>
              <a:gd name="connsiteX6" fmla="*/ 1525071 w 2421387"/>
              <a:gd name="connsiteY6" fmla="*/ 936434 h 1963160"/>
              <a:gd name="connsiteX7" fmla="*/ 1668290 w 2421387"/>
              <a:gd name="connsiteY7" fmla="*/ 220338 h 1963160"/>
              <a:gd name="connsiteX8" fmla="*/ 26777 w 2421387"/>
              <a:gd name="connsiteY8" fmla="*/ 0 h 196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1387" h="1963160">
                <a:moveTo>
                  <a:pt x="1051346" y="1222873"/>
                </a:moveTo>
                <a:lnTo>
                  <a:pt x="1381852" y="1696598"/>
                </a:lnTo>
                <a:cubicBezTo>
                  <a:pt x="1438773" y="1779225"/>
                  <a:pt x="1222108" y="1678237"/>
                  <a:pt x="1392869" y="1718632"/>
                </a:cubicBezTo>
                <a:cubicBezTo>
                  <a:pt x="1563630" y="1759027"/>
                  <a:pt x="2305433" y="2047302"/>
                  <a:pt x="2406421" y="1938969"/>
                </a:cubicBezTo>
                <a:cubicBezTo>
                  <a:pt x="2507409" y="1830636"/>
                  <a:pt x="2066734" y="1215527"/>
                  <a:pt x="1998796" y="1068636"/>
                </a:cubicBezTo>
                <a:cubicBezTo>
                  <a:pt x="1930859" y="921744"/>
                  <a:pt x="2077750" y="1079654"/>
                  <a:pt x="1998796" y="1057620"/>
                </a:cubicBezTo>
                <a:cubicBezTo>
                  <a:pt x="1919842" y="1035586"/>
                  <a:pt x="1580155" y="1075981"/>
                  <a:pt x="1525071" y="936434"/>
                </a:cubicBezTo>
                <a:cubicBezTo>
                  <a:pt x="1469987" y="796887"/>
                  <a:pt x="1918005" y="376410"/>
                  <a:pt x="1668290" y="220338"/>
                </a:cubicBezTo>
                <a:cubicBezTo>
                  <a:pt x="1418575" y="64266"/>
                  <a:pt x="-228447" y="293783"/>
                  <a:pt x="26777" y="0"/>
                </a:cubicBezTo>
              </a:path>
            </a:pathLst>
          </a:cu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4395730" y="1724594"/>
            <a:ext cx="6278164" cy="3794857"/>
          </a:xfrm>
          <a:custGeom>
            <a:avLst/>
            <a:gdLst>
              <a:gd name="connsiteX0" fmla="*/ 0 w 6278164"/>
              <a:gd name="connsiteY0" fmla="*/ 1139792 h 3794857"/>
              <a:gd name="connsiteX1" fmla="*/ 407624 w 6278164"/>
              <a:gd name="connsiteY1" fmla="*/ 1679618 h 3794857"/>
              <a:gd name="connsiteX2" fmla="*/ 1553378 w 6278164"/>
              <a:gd name="connsiteY2" fmla="*/ 831319 h 3794857"/>
              <a:gd name="connsiteX3" fmla="*/ 3635566 w 6278164"/>
              <a:gd name="connsiteY3" fmla="*/ 666066 h 3794857"/>
              <a:gd name="connsiteX4" fmla="*/ 6180463 w 6278164"/>
              <a:gd name="connsiteY4" fmla="*/ 159290 h 3794857"/>
              <a:gd name="connsiteX5" fmla="*/ 0 w 6278164"/>
              <a:gd name="connsiteY5" fmla="*/ 3794857 h 379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78164" h="3794857">
                <a:moveTo>
                  <a:pt x="0" y="1139792"/>
                </a:moveTo>
                <a:cubicBezTo>
                  <a:pt x="74364" y="1435411"/>
                  <a:pt x="148728" y="1731030"/>
                  <a:pt x="407624" y="1679618"/>
                </a:cubicBezTo>
                <a:cubicBezTo>
                  <a:pt x="666520" y="1628206"/>
                  <a:pt x="1015388" y="1000244"/>
                  <a:pt x="1553378" y="831319"/>
                </a:cubicBezTo>
                <a:cubicBezTo>
                  <a:pt x="2091368" y="662394"/>
                  <a:pt x="2864385" y="778071"/>
                  <a:pt x="3635566" y="666066"/>
                </a:cubicBezTo>
                <a:cubicBezTo>
                  <a:pt x="4406747" y="554061"/>
                  <a:pt x="6786391" y="-362175"/>
                  <a:pt x="6180463" y="159290"/>
                </a:cubicBezTo>
                <a:cubicBezTo>
                  <a:pt x="5574535" y="680755"/>
                  <a:pt x="1389962" y="3176076"/>
                  <a:pt x="0" y="3794857"/>
                </a:cubicBezTo>
              </a:path>
            </a:pathLst>
          </a:cu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363557" y="4946573"/>
            <a:ext cx="1189821" cy="1326494"/>
          </a:xfrm>
          <a:custGeom>
            <a:avLst/>
            <a:gdLst>
              <a:gd name="connsiteX0" fmla="*/ 0 w 1189821"/>
              <a:gd name="connsiteY0" fmla="*/ 0 h 1326494"/>
              <a:gd name="connsiteX1" fmla="*/ 947450 w 1189821"/>
              <a:gd name="connsiteY1" fmla="*/ 914400 h 1326494"/>
              <a:gd name="connsiteX2" fmla="*/ 1189821 w 1189821"/>
              <a:gd name="connsiteY2" fmla="*/ 804232 h 1326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89821" h="1326494">
                <a:moveTo>
                  <a:pt x="0" y="0"/>
                </a:moveTo>
                <a:cubicBezTo>
                  <a:pt x="374573" y="390180"/>
                  <a:pt x="749147" y="780361"/>
                  <a:pt x="947450" y="914400"/>
                </a:cubicBezTo>
                <a:cubicBezTo>
                  <a:pt x="1145753" y="1048439"/>
                  <a:pt x="381917" y="1832473"/>
                  <a:pt x="1189821" y="804232"/>
                </a:cubicBezTo>
              </a:path>
            </a:pathLst>
          </a:cu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1291763" y="2038120"/>
            <a:ext cx="4676280" cy="3433144"/>
          </a:xfrm>
          <a:custGeom>
            <a:avLst/>
            <a:gdLst>
              <a:gd name="connsiteX0" fmla="*/ 3401423 w 4676280"/>
              <a:gd name="connsiteY0" fmla="*/ 0 h 3433144"/>
              <a:gd name="connsiteX1" fmla="*/ 4657345 w 4676280"/>
              <a:gd name="connsiteY1" fmla="*/ 495760 h 3433144"/>
              <a:gd name="connsiteX2" fmla="*/ 3842097 w 4676280"/>
              <a:gd name="connsiteY2" fmla="*/ 1222873 h 3433144"/>
              <a:gd name="connsiteX3" fmla="*/ 8227 w 4676280"/>
              <a:gd name="connsiteY3" fmla="*/ 3349128 h 3433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76280" h="3433144">
                <a:moveTo>
                  <a:pt x="3401423" y="0"/>
                </a:moveTo>
                <a:cubicBezTo>
                  <a:pt x="3992661" y="145974"/>
                  <a:pt x="4583899" y="291948"/>
                  <a:pt x="4657345" y="495760"/>
                </a:cubicBezTo>
                <a:cubicBezTo>
                  <a:pt x="4730791" y="699572"/>
                  <a:pt x="4616950" y="747312"/>
                  <a:pt x="3842097" y="1222873"/>
                </a:cubicBezTo>
                <a:cubicBezTo>
                  <a:pt x="3067244" y="1698434"/>
                  <a:pt x="-184568" y="3885282"/>
                  <a:pt x="8227" y="3349128"/>
                </a:cubicBezTo>
              </a:path>
            </a:pathLst>
          </a:cu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3995475" y="2577345"/>
            <a:ext cx="2239575" cy="859315"/>
          </a:xfrm>
          <a:custGeom>
            <a:avLst/>
            <a:gdLst>
              <a:gd name="connsiteX0" fmla="*/ 8151 w 1829085"/>
              <a:gd name="connsiteY0" fmla="*/ 308472 h 859315"/>
              <a:gd name="connsiteX1" fmla="*/ 41202 w 1829085"/>
              <a:gd name="connsiteY1" fmla="*/ 594910 h 859315"/>
              <a:gd name="connsiteX2" fmla="*/ 74252 w 1829085"/>
              <a:gd name="connsiteY2" fmla="*/ 616944 h 859315"/>
              <a:gd name="connsiteX3" fmla="*/ 107303 w 1829085"/>
              <a:gd name="connsiteY3" fmla="*/ 627961 h 859315"/>
              <a:gd name="connsiteX4" fmla="*/ 393741 w 1829085"/>
              <a:gd name="connsiteY4" fmla="*/ 616944 h 859315"/>
              <a:gd name="connsiteX5" fmla="*/ 426792 w 1829085"/>
              <a:gd name="connsiteY5" fmla="*/ 594910 h 859315"/>
              <a:gd name="connsiteX6" fmla="*/ 459843 w 1829085"/>
              <a:gd name="connsiteY6" fmla="*/ 583893 h 859315"/>
              <a:gd name="connsiteX7" fmla="*/ 779332 w 1829085"/>
              <a:gd name="connsiteY7" fmla="*/ 440674 h 859315"/>
              <a:gd name="connsiteX8" fmla="*/ 944585 w 1829085"/>
              <a:gd name="connsiteY8" fmla="*/ 352539 h 859315"/>
              <a:gd name="connsiteX9" fmla="*/ 1098821 w 1829085"/>
              <a:gd name="connsiteY9" fmla="*/ 253387 h 859315"/>
              <a:gd name="connsiteX10" fmla="*/ 1352209 w 1829085"/>
              <a:gd name="connsiteY10" fmla="*/ 121185 h 859315"/>
              <a:gd name="connsiteX11" fmla="*/ 1451361 w 1829085"/>
              <a:gd name="connsiteY11" fmla="*/ 66101 h 859315"/>
              <a:gd name="connsiteX12" fmla="*/ 1594580 w 1829085"/>
              <a:gd name="connsiteY12" fmla="*/ 11016 h 859315"/>
              <a:gd name="connsiteX13" fmla="*/ 1649664 w 1829085"/>
              <a:gd name="connsiteY13" fmla="*/ 0 h 859315"/>
              <a:gd name="connsiteX14" fmla="*/ 1792884 w 1829085"/>
              <a:gd name="connsiteY14" fmla="*/ 11016 h 859315"/>
              <a:gd name="connsiteX15" fmla="*/ 1825934 w 1829085"/>
              <a:gd name="connsiteY15" fmla="*/ 55084 h 859315"/>
              <a:gd name="connsiteX16" fmla="*/ 1814917 w 1829085"/>
              <a:gd name="connsiteY16" fmla="*/ 253387 h 859315"/>
              <a:gd name="connsiteX17" fmla="*/ 1748816 w 1829085"/>
              <a:gd name="connsiteY17" fmla="*/ 385590 h 859315"/>
              <a:gd name="connsiteX18" fmla="*/ 1715765 w 1829085"/>
              <a:gd name="connsiteY18" fmla="*/ 451691 h 859315"/>
              <a:gd name="connsiteX19" fmla="*/ 1682715 w 1829085"/>
              <a:gd name="connsiteY19" fmla="*/ 506775 h 859315"/>
              <a:gd name="connsiteX20" fmla="*/ 1649664 w 1829085"/>
              <a:gd name="connsiteY20" fmla="*/ 594910 h 859315"/>
              <a:gd name="connsiteX21" fmla="*/ 1627631 w 1829085"/>
              <a:gd name="connsiteY21" fmla="*/ 638978 h 859315"/>
              <a:gd name="connsiteX22" fmla="*/ 1638647 w 1829085"/>
              <a:gd name="connsiteY22" fmla="*/ 859315 h 859315"/>
              <a:gd name="connsiteX0" fmla="*/ 0 w 2239575"/>
              <a:gd name="connsiteY0" fmla="*/ 506775 h 859315"/>
              <a:gd name="connsiteX1" fmla="*/ 451692 w 2239575"/>
              <a:gd name="connsiteY1" fmla="*/ 594910 h 859315"/>
              <a:gd name="connsiteX2" fmla="*/ 484742 w 2239575"/>
              <a:gd name="connsiteY2" fmla="*/ 616944 h 859315"/>
              <a:gd name="connsiteX3" fmla="*/ 517793 w 2239575"/>
              <a:gd name="connsiteY3" fmla="*/ 627961 h 859315"/>
              <a:gd name="connsiteX4" fmla="*/ 804231 w 2239575"/>
              <a:gd name="connsiteY4" fmla="*/ 616944 h 859315"/>
              <a:gd name="connsiteX5" fmla="*/ 837282 w 2239575"/>
              <a:gd name="connsiteY5" fmla="*/ 594910 h 859315"/>
              <a:gd name="connsiteX6" fmla="*/ 870333 w 2239575"/>
              <a:gd name="connsiteY6" fmla="*/ 583893 h 859315"/>
              <a:gd name="connsiteX7" fmla="*/ 1189822 w 2239575"/>
              <a:gd name="connsiteY7" fmla="*/ 440674 h 859315"/>
              <a:gd name="connsiteX8" fmla="*/ 1355075 w 2239575"/>
              <a:gd name="connsiteY8" fmla="*/ 352539 h 859315"/>
              <a:gd name="connsiteX9" fmla="*/ 1509311 w 2239575"/>
              <a:gd name="connsiteY9" fmla="*/ 253387 h 859315"/>
              <a:gd name="connsiteX10" fmla="*/ 1762699 w 2239575"/>
              <a:gd name="connsiteY10" fmla="*/ 121185 h 859315"/>
              <a:gd name="connsiteX11" fmla="*/ 1861851 w 2239575"/>
              <a:gd name="connsiteY11" fmla="*/ 66101 h 859315"/>
              <a:gd name="connsiteX12" fmla="*/ 2005070 w 2239575"/>
              <a:gd name="connsiteY12" fmla="*/ 11016 h 859315"/>
              <a:gd name="connsiteX13" fmla="*/ 2060154 w 2239575"/>
              <a:gd name="connsiteY13" fmla="*/ 0 h 859315"/>
              <a:gd name="connsiteX14" fmla="*/ 2203374 w 2239575"/>
              <a:gd name="connsiteY14" fmla="*/ 11016 h 859315"/>
              <a:gd name="connsiteX15" fmla="*/ 2236424 w 2239575"/>
              <a:gd name="connsiteY15" fmla="*/ 55084 h 859315"/>
              <a:gd name="connsiteX16" fmla="*/ 2225407 w 2239575"/>
              <a:gd name="connsiteY16" fmla="*/ 253387 h 859315"/>
              <a:gd name="connsiteX17" fmla="*/ 2159306 w 2239575"/>
              <a:gd name="connsiteY17" fmla="*/ 385590 h 859315"/>
              <a:gd name="connsiteX18" fmla="*/ 2126255 w 2239575"/>
              <a:gd name="connsiteY18" fmla="*/ 451691 h 859315"/>
              <a:gd name="connsiteX19" fmla="*/ 2093205 w 2239575"/>
              <a:gd name="connsiteY19" fmla="*/ 506775 h 859315"/>
              <a:gd name="connsiteX20" fmla="*/ 2060154 w 2239575"/>
              <a:gd name="connsiteY20" fmla="*/ 594910 h 859315"/>
              <a:gd name="connsiteX21" fmla="*/ 2038121 w 2239575"/>
              <a:gd name="connsiteY21" fmla="*/ 638978 h 859315"/>
              <a:gd name="connsiteX22" fmla="*/ 2049137 w 2239575"/>
              <a:gd name="connsiteY22" fmla="*/ 859315 h 859315"/>
              <a:gd name="connsiteX0" fmla="*/ 0 w 2239575"/>
              <a:gd name="connsiteY0" fmla="*/ 473724 h 859315"/>
              <a:gd name="connsiteX1" fmla="*/ 451692 w 2239575"/>
              <a:gd name="connsiteY1" fmla="*/ 594910 h 859315"/>
              <a:gd name="connsiteX2" fmla="*/ 484742 w 2239575"/>
              <a:gd name="connsiteY2" fmla="*/ 616944 h 859315"/>
              <a:gd name="connsiteX3" fmla="*/ 517793 w 2239575"/>
              <a:gd name="connsiteY3" fmla="*/ 627961 h 859315"/>
              <a:gd name="connsiteX4" fmla="*/ 804231 w 2239575"/>
              <a:gd name="connsiteY4" fmla="*/ 616944 h 859315"/>
              <a:gd name="connsiteX5" fmla="*/ 837282 w 2239575"/>
              <a:gd name="connsiteY5" fmla="*/ 594910 h 859315"/>
              <a:gd name="connsiteX6" fmla="*/ 870333 w 2239575"/>
              <a:gd name="connsiteY6" fmla="*/ 583893 h 859315"/>
              <a:gd name="connsiteX7" fmla="*/ 1189822 w 2239575"/>
              <a:gd name="connsiteY7" fmla="*/ 440674 h 859315"/>
              <a:gd name="connsiteX8" fmla="*/ 1355075 w 2239575"/>
              <a:gd name="connsiteY8" fmla="*/ 352539 h 859315"/>
              <a:gd name="connsiteX9" fmla="*/ 1509311 w 2239575"/>
              <a:gd name="connsiteY9" fmla="*/ 253387 h 859315"/>
              <a:gd name="connsiteX10" fmla="*/ 1762699 w 2239575"/>
              <a:gd name="connsiteY10" fmla="*/ 121185 h 859315"/>
              <a:gd name="connsiteX11" fmla="*/ 1861851 w 2239575"/>
              <a:gd name="connsiteY11" fmla="*/ 66101 h 859315"/>
              <a:gd name="connsiteX12" fmla="*/ 2005070 w 2239575"/>
              <a:gd name="connsiteY12" fmla="*/ 11016 h 859315"/>
              <a:gd name="connsiteX13" fmla="*/ 2060154 w 2239575"/>
              <a:gd name="connsiteY13" fmla="*/ 0 h 859315"/>
              <a:gd name="connsiteX14" fmla="*/ 2203374 w 2239575"/>
              <a:gd name="connsiteY14" fmla="*/ 11016 h 859315"/>
              <a:gd name="connsiteX15" fmla="*/ 2236424 w 2239575"/>
              <a:gd name="connsiteY15" fmla="*/ 55084 h 859315"/>
              <a:gd name="connsiteX16" fmla="*/ 2225407 w 2239575"/>
              <a:gd name="connsiteY16" fmla="*/ 253387 h 859315"/>
              <a:gd name="connsiteX17" fmla="*/ 2159306 w 2239575"/>
              <a:gd name="connsiteY17" fmla="*/ 385590 h 859315"/>
              <a:gd name="connsiteX18" fmla="*/ 2126255 w 2239575"/>
              <a:gd name="connsiteY18" fmla="*/ 451691 h 859315"/>
              <a:gd name="connsiteX19" fmla="*/ 2093205 w 2239575"/>
              <a:gd name="connsiteY19" fmla="*/ 506775 h 859315"/>
              <a:gd name="connsiteX20" fmla="*/ 2060154 w 2239575"/>
              <a:gd name="connsiteY20" fmla="*/ 594910 h 859315"/>
              <a:gd name="connsiteX21" fmla="*/ 2038121 w 2239575"/>
              <a:gd name="connsiteY21" fmla="*/ 638978 h 859315"/>
              <a:gd name="connsiteX22" fmla="*/ 2049137 w 2239575"/>
              <a:gd name="connsiteY22" fmla="*/ 859315 h 859315"/>
              <a:gd name="connsiteX0" fmla="*/ 0 w 2239575"/>
              <a:gd name="connsiteY0" fmla="*/ 473724 h 859315"/>
              <a:gd name="connsiteX1" fmla="*/ 451692 w 2239575"/>
              <a:gd name="connsiteY1" fmla="*/ 594910 h 859315"/>
              <a:gd name="connsiteX2" fmla="*/ 484742 w 2239575"/>
              <a:gd name="connsiteY2" fmla="*/ 616944 h 859315"/>
              <a:gd name="connsiteX3" fmla="*/ 804231 w 2239575"/>
              <a:gd name="connsiteY3" fmla="*/ 616944 h 859315"/>
              <a:gd name="connsiteX4" fmla="*/ 837282 w 2239575"/>
              <a:gd name="connsiteY4" fmla="*/ 594910 h 859315"/>
              <a:gd name="connsiteX5" fmla="*/ 870333 w 2239575"/>
              <a:gd name="connsiteY5" fmla="*/ 583893 h 859315"/>
              <a:gd name="connsiteX6" fmla="*/ 1189822 w 2239575"/>
              <a:gd name="connsiteY6" fmla="*/ 440674 h 859315"/>
              <a:gd name="connsiteX7" fmla="*/ 1355075 w 2239575"/>
              <a:gd name="connsiteY7" fmla="*/ 352539 h 859315"/>
              <a:gd name="connsiteX8" fmla="*/ 1509311 w 2239575"/>
              <a:gd name="connsiteY8" fmla="*/ 253387 h 859315"/>
              <a:gd name="connsiteX9" fmla="*/ 1762699 w 2239575"/>
              <a:gd name="connsiteY9" fmla="*/ 121185 h 859315"/>
              <a:gd name="connsiteX10" fmla="*/ 1861851 w 2239575"/>
              <a:gd name="connsiteY10" fmla="*/ 66101 h 859315"/>
              <a:gd name="connsiteX11" fmla="*/ 2005070 w 2239575"/>
              <a:gd name="connsiteY11" fmla="*/ 11016 h 859315"/>
              <a:gd name="connsiteX12" fmla="*/ 2060154 w 2239575"/>
              <a:gd name="connsiteY12" fmla="*/ 0 h 859315"/>
              <a:gd name="connsiteX13" fmla="*/ 2203374 w 2239575"/>
              <a:gd name="connsiteY13" fmla="*/ 11016 h 859315"/>
              <a:gd name="connsiteX14" fmla="*/ 2236424 w 2239575"/>
              <a:gd name="connsiteY14" fmla="*/ 55084 h 859315"/>
              <a:gd name="connsiteX15" fmla="*/ 2225407 w 2239575"/>
              <a:gd name="connsiteY15" fmla="*/ 253387 h 859315"/>
              <a:gd name="connsiteX16" fmla="*/ 2159306 w 2239575"/>
              <a:gd name="connsiteY16" fmla="*/ 385590 h 859315"/>
              <a:gd name="connsiteX17" fmla="*/ 2126255 w 2239575"/>
              <a:gd name="connsiteY17" fmla="*/ 451691 h 859315"/>
              <a:gd name="connsiteX18" fmla="*/ 2093205 w 2239575"/>
              <a:gd name="connsiteY18" fmla="*/ 506775 h 859315"/>
              <a:gd name="connsiteX19" fmla="*/ 2060154 w 2239575"/>
              <a:gd name="connsiteY19" fmla="*/ 594910 h 859315"/>
              <a:gd name="connsiteX20" fmla="*/ 2038121 w 2239575"/>
              <a:gd name="connsiteY20" fmla="*/ 638978 h 859315"/>
              <a:gd name="connsiteX21" fmla="*/ 2049137 w 2239575"/>
              <a:gd name="connsiteY21" fmla="*/ 859315 h 859315"/>
              <a:gd name="connsiteX0" fmla="*/ 0 w 2239575"/>
              <a:gd name="connsiteY0" fmla="*/ 473724 h 859315"/>
              <a:gd name="connsiteX1" fmla="*/ 451692 w 2239575"/>
              <a:gd name="connsiteY1" fmla="*/ 594910 h 859315"/>
              <a:gd name="connsiteX2" fmla="*/ 484742 w 2239575"/>
              <a:gd name="connsiteY2" fmla="*/ 616944 h 859315"/>
              <a:gd name="connsiteX3" fmla="*/ 804231 w 2239575"/>
              <a:gd name="connsiteY3" fmla="*/ 616944 h 859315"/>
              <a:gd name="connsiteX4" fmla="*/ 837282 w 2239575"/>
              <a:gd name="connsiteY4" fmla="*/ 594910 h 859315"/>
              <a:gd name="connsiteX5" fmla="*/ 870333 w 2239575"/>
              <a:gd name="connsiteY5" fmla="*/ 583893 h 859315"/>
              <a:gd name="connsiteX6" fmla="*/ 1189822 w 2239575"/>
              <a:gd name="connsiteY6" fmla="*/ 440674 h 859315"/>
              <a:gd name="connsiteX7" fmla="*/ 1355075 w 2239575"/>
              <a:gd name="connsiteY7" fmla="*/ 352539 h 859315"/>
              <a:gd name="connsiteX8" fmla="*/ 1509311 w 2239575"/>
              <a:gd name="connsiteY8" fmla="*/ 253387 h 859315"/>
              <a:gd name="connsiteX9" fmla="*/ 1762699 w 2239575"/>
              <a:gd name="connsiteY9" fmla="*/ 121185 h 859315"/>
              <a:gd name="connsiteX10" fmla="*/ 1861851 w 2239575"/>
              <a:gd name="connsiteY10" fmla="*/ 66101 h 859315"/>
              <a:gd name="connsiteX11" fmla="*/ 2005070 w 2239575"/>
              <a:gd name="connsiteY11" fmla="*/ 11016 h 859315"/>
              <a:gd name="connsiteX12" fmla="*/ 2060154 w 2239575"/>
              <a:gd name="connsiteY12" fmla="*/ 0 h 859315"/>
              <a:gd name="connsiteX13" fmla="*/ 2203374 w 2239575"/>
              <a:gd name="connsiteY13" fmla="*/ 11016 h 859315"/>
              <a:gd name="connsiteX14" fmla="*/ 2236424 w 2239575"/>
              <a:gd name="connsiteY14" fmla="*/ 55084 h 859315"/>
              <a:gd name="connsiteX15" fmla="*/ 2225407 w 2239575"/>
              <a:gd name="connsiteY15" fmla="*/ 253387 h 859315"/>
              <a:gd name="connsiteX16" fmla="*/ 2159306 w 2239575"/>
              <a:gd name="connsiteY16" fmla="*/ 385590 h 859315"/>
              <a:gd name="connsiteX17" fmla="*/ 2126255 w 2239575"/>
              <a:gd name="connsiteY17" fmla="*/ 451691 h 859315"/>
              <a:gd name="connsiteX18" fmla="*/ 2093205 w 2239575"/>
              <a:gd name="connsiteY18" fmla="*/ 506775 h 859315"/>
              <a:gd name="connsiteX19" fmla="*/ 2060154 w 2239575"/>
              <a:gd name="connsiteY19" fmla="*/ 594910 h 859315"/>
              <a:gd name="connsiteX20" fmla="*/ 2038121 w 2239575"/>
              <a:gd name="connsiteY20" fmla="*/ 638978 h 859315"/>
              <a:gd name="connsiteX21" fmla="*/ 2049137 w 2239575"/>
              <a:gd name="connsiteY21" fmla="*/ 859315 h 859315"/>
              <a:gd name="connsiteX0" fmla="*/ 0 w 2239575"/>
              <a:gd name="connsiteY0" fmla="*/ 473724 h 859315"/>
              <a:gd name="connsiteX1" fmla="*/ 451692 w 2239575"/>
              <a:gd name="connsiteY1" fmla="*/ 594910 h 859315"/>
              <a:gd name="connsiteX2" fmla="*/ 484742 w 2239575"/>
              <a:gd name="connsiteY2" fmla="*/ 616944 h 859315"/>
              <a:gd name="connsiteX3" fmla="*/ 837282 w 2239575"/>
              <a:gd name="connsiteY3" fmla="*/ 594910 h 859315"/>
              <a:gd name="connsiteX4" fmla="*/ 870333 w 2239575"/>
              <a:gd name="connsiteY4" fmla="*/ 583893 h 859315"/>
              <a:gd name="connsiteX5" fmla="*/ 1189822 w 2239575"/>
              <a:gd name="connsiteY5" fmla="*/ 440674 h 859315"/>
              <a:gd name="connsiteX6" fmla="*/ 1355075 w 2239575"/>
              <a:gd name="connsiteY6" fmla="*/ 352539 h 859315"/>
              <a:gd name="connsiteX7" fmla="*/ 1509311 w 2239575"/>
              <a:gd name="connsiteY7" fmla="*/ 253387 h 859315"/>
              <a:gd name="connsiteX8" fmla="*/ 1762699 w 2239575"/>
              <a:gd name="connsiteY8" fmla="*/ 121185 h 859315"/>
              <a:gd name="connsiteX9" fmla="*/ 1861851 w 2239575"/>
              <a:gd name="connsiteY9" fmla="*/ 66101 h 859315"/>
              <a:gd name="connsiteX10" fmla="*/ 2005070 w 2239575"/>
              <a:gd name="connsiteY10" fmla="*/ 11016 h 859315"/>
              <a:gd name="connsiteX11" fmla="*/ 2060154 w 2239575"/>
              <a:gd name="connsiteY11" fmla="*/ 0 h 859315"/>
              <a:gd name="connsiteX12" fmla="*/ 2203374 w 2239575"/>
              <a:gd name="connsiteY12" fmla="*/ 11016 h 859315"/>
              <a:gd name="connsiteX13" fmla="*/ 2236424 w 2239575"/>
              <a:gd name="connsiteY13" fmla="*/ 55084 h 859315"/>
              <a:gd name="connsiteX14" fmla="*/ 2225407 w 2239575"/>
              <a:gd name="connsiteY14" fmla="*/ 253387 h 859315"/>
              <a:gd name="connsiteX15" fmla="*/ 2159306 w 2239575"/>
              <a:gd name="connsiteY15" fmla="*/ 385590 h 859315"/>
              <a:gd name="connsiteX16" fmla="*/ 2126255 w 2239575"/>
              <a:gd name="connsiteY16" fmla="*/ 451691 h 859315"/>
              <a:gd name="connsiteX17" fmla="*/ 2093205 w 2239575"/>
              <a:gd name="connsiteY17" fmla="*/ 506775 h 859315"/>
              <a:gd name="connsiteX18" fmla="*/ 2060154 w 2239575"/>
              <a:gd name="connsiteY18" fmla="*/ 594910 h 859315"/>
              <a:gd name="connsiteX19" fmla="*/ 2038121 w 2239575"/>
              <a:gd name="connsiteY19" fmla="*/ 638978 h 859315"/>
              <a:gd name="connsiteX20" fmla="*/ 2049137 w 2239575"/>
              <a:gd name="connsiteY20" fmla="*/ 859315 h 859315"/>
              <a:gd name="connsiteX0" fmla="*/ 0 w 2239575"/>
              <a:gd name="connsiteY0" fmla="*/ 473724 h 859315"/>
              <a:gd name="connsiteX1" fmla="*/ 451692 w 2239575"/>
              <a:gd name="connsiteY1" fmla="*/ 594910 h 859315"/>
              <a:gd name="connsiteX2" fmla="*/ 484742 w 2239575"/>
              <a:gd name="connsiteY2" fmla="*/ 616944 h 859315"/>
              <a:gd name="connsiteX3" fmla="*/ 870333 w 2239575"/>
              <a:gd name="connsiteY3" fmla="*/ 583893 h 859315"/>
              <a:gd name="connsiteX4" fmla="*/ 1189822 w 2239575"/>
              <a:gd name="connsiteY4" fmla="*/ 440674 h 859315"/>
              <a:gd name="connsiteX5" fmla="*/ 1355075 w 2239575"/>
              <a:gd name="connsiteY5" fmla="*/ 352539 h 859315"/>
              <a:gd name="connsiteX6" fmla="*/ 1509311 w 2239575"/>
              <a:gd name="connsiteY6" fmla="*/ 253387 h 859315"/>
              <a:gd name="connsiteX7" fmla="*/ 1762699 w 2239575"/>
              <a:gd name="connsiteY7" fmla="*/ 121185 h 859315"/>
              <a:gd name="connsiteX8" fmla="*/ 1861851 w 2239575"/>
              <a:gd name="connsiteY8" fmla="*/ 66101 h 859315"/>
              <a:gd name="connsiteX9" fmla="*/ 2005070 w 2239575"/>
              <a:gd name="connsiteY9" fmla="*/ 11016 h 859315"/>
              <a:gd name="connsiteX10" fmla="*/ 2060154 w 2239575"/>
              <a:gd name="connsiteY10" fmla="*/ 0 h 859315"/>
              <a:gd name="connsiteX11" fmla="*/ 2203374 w 2239575"/>
              <a:gd name="connsiteY11" fmla="*/ 11016 h 859315"/>
              <a:gd name="connsiteX12" fmla="*/ 2236424 w 2239575"/>
              <a:gd name="connsiteY12" fmla="*/ 55084 h 859315"/>
              <a:gd name="connsiteX13" fmla="*/ 2225407 w 2239575"/>
              <a:gd name="connsiteY13" fmla="*/ 253387 h 859315"/>
              <a:gd name="connsiteX14" fmla="*/ 2159306 w 2239575"/>
              <a:gd name="connsiteY14" fmla="*/ 385590 h 859315"/>
              <a:gd name="connsiteX15" fmla="*/ 2126255 w 2239575"/>
              <a:gd name="connsiteY15" fmla="*/ 451691 h 859315"/>
              <a:gd name="connsiteX16" fmla="*/ 2093205 w 2239575"/>
              <a:gd name="connsiteY16" fmla="*/ 506775 h 859315"/>
              <a:gd name="connsiteX17" fmla="*/ 2060154 w 2239575"/>
              <a:gd name="connsiteY17" fmla="*/ 594910 h 859315"/>
              <a:gd name="connsiteX18" fmla="*/ 2038121 w 2239575"/>
              <a:gd name="connsiteY18" fmla="*/ 638978 h 859315"/>
              <a:gd name="connsiteX19" fmla="*/ 2049137 w 2239575"/>
              <a:gd name="connsiteY19" fmla="*/ 859315 h 859315"/>
              <a:gd name="connsiteX0" fmla="*/ 0 w 2239575"/>
              <a:gd name="connsiteY0" fmla="*/ 473724 h 859315"/>
              <a:gd name="connsiteX1" fmla="*/ 451692 w 2239575"/>
              <a:gd name="connsiteY1" fmla="*/ 594910 h 859315"/>
              <a:gd name="connsiteX2" fmla="*/ 870333 w 2239575"/>
              <a:gd name="connsiteY2" fmla="*/ 583893 h 859315"/>
              <a:gd name="connsiteX3" fmla="*/ 1189822 w 2239575"/>
              <a:gd name="connsiteY3" fmla="*/ 440674 h 859315"/>
              <a:gd name="connsiteX4" fmla="*/ 1355075 w 2239575"/>
              <a:gd name="connsiteY4" fmla="*/ 352539 h 859315"/>
              <a:gd name="connsiteX5" fmla="*/ 1509311 w 2239575"/>
              <a:gd name="connsiteY5" fmla="*/ 253387 h 859315"/>
              <a:gd name="connsiteX6" fmla="*/ 1762699 w 2239575"/>
              <a:gd name="connsiteY6" fmla="*/ 121185 h 859315"/>
              <a:gd name="connsiteX7" fmla="*/ 1861851 w 2239575"/>
              <a:gd name="connsiteY7" fmla="*/ 66101 h 859315"/>
              <a:gd name="connsiteX8" fmla="*/ 2005070 w 2239575"/>
              <a:gd name="connsiteY8" fmla="*/ 11016 h 859315"/>
              <a:gd name="connsiteX9" fmla="*/ 2060154 w 2239575"/>
              <a:gd name="connsiteY9" fmla="*/ 0 h 859315"/>
              <a:gd name="connsiteX10" fmla="*/ 2203374 w 2239575"/>
              <a:gd name="connsiteY10" fmla="*/ 11016 h 859315"/>
              <a:gd name="connsiteX11" fmla="*/ 2236424 w 2239575"/>
              <a:gd name="connsiteY11" fmla="*/ 55084 h 859315"/>
              <a:gd name="connsiteX12" fmla="*/ 2225407 w 2239575"/>
              <a:gd name="connsiteY12" fmla="*/ 253387 h 859315"/>
              <a:gd name="connsiteX13" fmla="*/ 2159306 w 2239575"/>
              <a:gd name="connsiteY13" fmla="*/ 385590 h 859315"/>
              <a:gd name="connsiteX14" fmla="*/ 2126255 w 2239575"/>
              <a:gd name="connsiteY14" fmla="*/ 451691 h 859315"/>
              <a:gd name="connsiteX15" fmla="*/ 2093205 w 2239575"/>
              <a:gd name="connsiteY15" fmla="*/ 506775 h 859315"/>
              <a:gd name="connsiteX16" fmla="*/ 2060154 w 2239575"/>
              <a:gd name="connsiteY16" fmla="*/ 594910 h 859315"/>
              <a:gd name="connsiteX17" fmla="*/ 2038121 w 2239575"/>
              <a:gd name="connsiteY17" fmla="*/ 638978 h 859315"/>
              <a:gd name="connsiteX18" fmla="*/ 2049137 w 2239575"/>
              <a:gd name="connsiteY18" fmla="*/ 859315 h 859315"/>
              <a:gd name="connsiteX0" fmla="*/ 0 w 2239575"/>
              <a:gd name="connsiteY0" fmla="*/ 473724 h 859315"/>
              <a:gd name="connsiteX1" fmla="*/ 451692 w 2239575"/>
              <a:gd name="connsiteY1" fmla="*/ 594910 h 859315"/>
              <a:gd name="connsiteX2" fmla="*/ 870333 w 2239575"/>
              <a:gd name="connsiteY2" fmla="*/ 583893 h 859315"/>
              <a:gd name="connsiteX3" fmla="*/ 1189822 w 2239575"/>
              <a:gd name="connsiteY3" fmla="*/ 440674 h 859315"/>
              <a:gd name="connsiteX4" fmla="*/ 1355075 w 2239575"/>
              <a:gd name="connsiteY4" fmla="*/ 352539 h 859315"/>
              <a:gd name="connsiteX5" fmla="*/ 1509311 w 2239575"/>
              <a:gd name="connsiteY5" fmla="*/ 253387 h 859315"/>
              <a:gd name="connsiteX6" fmla="*/ 1762699 w 2239575"/>
              <a:gd name="connsiteY6" fmla="*/ 121185 h 859315"/>
              <a:gd name="connsiteX7" fmla="*/ 1861851 w 2239575"/>
              <a:gd name="connsiteY7" fmla="*/ 66101 h 859315"/>
              <a:gd name="connsiteX8" fmla="*/ 2005070 w 2239575"/>
              <a:gd name="connsiteY8" fmla="*/ 11016 h 859315"/>
              <a:gd name="connsiteX9" fmla="*/ 2060154 w 2239575"/>
              <a:gd name="connsiteY9" fmla="*/ 0 h 859315"/>
              <a:gd name="connsiteX10" fmla="*/ 2203374 w 2239575"/>
              <a:gd name="connsiteY10" fmla="*/ 11016 h 859315"/>
              <a:gd name="connsiteX11" fmla="*/ 2236424 w 2239575"/>
              <a:gd name="connsiteY11" fmla="*/ 55084 h 859315"/>
              <a:gd name="connsiteX12" fmla="*/ 2225407 w 2239575"/>
              <a:gd name="connsiteY12" fmla="*/ 253387 h 859315"/>
              <a:gd name="connsiteX13" fmla="*/ 2159306 w 2239575"/>
              <a:gd name="connsiteY13" fmla="*/ 385590 h 859315"/>
              <a:gd name="connsiteX14" fmla="*/ 2126255 w 2239575"/>
              <a:gd name="connsiteY14" fmla="*/ 451691 h 859315"/>
              <a:gd name="connsiteX15" fmla="*/ 2093205 w 2239575"/>
              <a:gd name="connsiteY15" fmla="*/ 506775 h 859315"/>
              <a:gd name="connsiteX16" fmla="*/ 2038121 w 2239575"/>
              <a:gd name="connsiteY16" fmla="*/ 638978 h 859315"/>
              <a:gd name="connsiteX17" fmla="*/ 2049137 w 2239575"/>
              <a:gd name="connsiteY17" fmla="*/ 859315 h 85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39575" h="859315">
                <a:moveTo>
                  <a:pt x="0" y="473724"/>
                </a:moveTo>
                <a:cubicBezTo>
                  <a:pt x="1590" y="510292"/>
                  <a:pt x="306637" y="576549"/>
                  <a:pt x="451692" y="594910"/>
                </a:cubicBezTo>
                <a:cubicBezTo>
                  <a:pt x="596747" y="613271"/>
                  <a:pt x="747311" y="609599"/>
                  <a:pt x="870333" y="583893"/>
                </a:cubicBezTo>
                <a:cubicBezTo>
                  <a:pt x="993355" y="558187"/>
                  <a:pt x="1048228" y="516191"/>
                  <a:pt x="1189822" y="440674"/>
                </a:cubicBezTo>
                <a:cubicBezTo>
                  <a:pt x="1244906" y="411296"/>
                  <a:pt x="1301218" y="384111"/>
                  <a:pt x="1355075" y="352539"/>
                </a:cubicBezTo>
                <a:cubicBezTo>
                  <a:pt x="1407802" y="321630"/>
                  <a:pt x="1456157" y="283556"/>
                  <a:pt x="1509311" y="253387"/>
                </a:cubicBezTo>
                <a:cubicBezTo>
                  <a:pt x="1592164" y="206363"/>
                  <a:pt x="1679420" y="167451"/>
                  <a:pt x="1762699" y="121185"/>
                </a:cubicBezTo>
                <a:cubicBezTo>
                  <a:pt x="1795750" y="102824"/>
                  <a:pt x="1828034" y="83009"/>
                  <a:pt x="1861851" y="66101"/>
                </a:cubicBezTo>
                <a:cubicBezTo>
                  <a:pt x="1899624" y="47215"/>
                  <a:pt x="1962839" y="22533"/>
                  <a:pt x="2005070" y="11016"/>
                </a:cubicBezTo>
                <a:cubicBezTo>
                  <a:pt x="2023135" y="6089"/>
                  <a:pt x="2041793" y="3672"/>
                  <a:pt x="2060154" y="0"/>
                </a:cubicBezTo>
                <a:cubicBezTo>
                  <a:pt x="2107894" y="3672"/>
                  <a:pt x="2157673" y="-3266"/>
                  <a:pt x="2203374" y="11016"/>
                </a:cubicBezTo>
                <a:cubicBezTo>
                  <a:pt x="2220900" y="16493"/>
                  <a:pt x="2234762" y="36798"/>
                  <a:pt x="2236424" y="55084"/>
                </a:cubicBezTo>
                <a:cubicBezTo>
                  <a:pt x="2242418" y="121015"/>
                  <a:pt x="2240450" y="188916"/>
                  <a:pt x="2225407" y="253387"/>
                </a:cubicBezTo>
                <a:cubicBezTo>
                  <a:pt x="2214212" y="301367"/>
                  <a:pt x="2181340" y="341522"/>
                  <a:pt x="2159306" y="385590"/>
                </a:cubicBezTo>
                <a:cubicBezTo>
                  <a:pt x="2148289" y="407624"/>
                  <a:pt x="2138929" y="430567"/>
                  <a:pt x="2126255" y="451691"/>
                </a:cubicBezTo>
                <a:cubicBezTo>
                  <a:pt x="2115238" y="470052"/>
                  <a:pt x="2107894" y="475561"/>
                  <a:pt x="2093205" y="506775"/>
                </a:cubicBezTo>
                <a:cubicBezTo>
                  <a:pt x="2078516" y="537989"/>
                  <a:pt x="2045466" y="580221"/>
                  <a:pt x="2038121" y="638978"/>
                </a:cubicBezTo>
                <a:lnTo>
                  <a:pt x="2049137" y="859315"/>
                </a:lnTo>
              </a:path>
            </a:pathLst>
          </a:custGeom>
          <a:ln w="28575"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0" name="Text Box 5"/>
          <p:cNvSpPr txBox="1">
            <a:spLocks noChangeArrowheads="1"/>
          </p:cNvSpPr>
          <p:nvPr/>
        </p:nvSpPr>
        <p:spPr bwMode="auto">
          <a:xfrm>
            <a:off x="-203" y="5965290"/>
            <a:ext cx="39354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err="1" smtClean="0">
                <a:solidFill>
                  <a:srgbClr val="000000"/>
                </a:solidFill>
                <a:latin typeface="Times New Roman" pitchFamily="18" charset="0"/>
              </a:rPr>
              <a:t>HyperCyte</a:t>
            </a:r>
            <a:r>
              <a:rPr lang="en-US" sz="1400" i="1" dirty="0" smtClean="0">
                <a:solidFill>
                  <a:srgbClr val="000000"/>
                </a:solidFill>
                <a:latin typeface="Times New Roman" pitchFamily="18" charset="0"/>
              </a:rPr>
              <a:t> diagram </a:t>
            </a:r>
            <a:r>
              <a:rPr lang="en-US" sz="1400" i="1" dirty="0">
                <a:solidFill>
                  <a:srgbClr val="000000"/>
                </a:solidFill>
                <a:latin typeface="Times New Roman" pitchFamily="18" charset="0"/>
              </a:rPr>
              <a:t>kindly supplied by Larry </a:t>
            </a:r>
            <a:r>
              <a:rPr lang="en-US" sz="1400" i="1" dirty="0" err="1">
                <a:solidFill>
                  <a:srgbClr val="000000"/>
                </a:solidFill>
                <a:latin typeface="Times New Roman" pitchFamily="18" charset="0"/>
              </a:rPr>
              <a:t>Sklar</a:t>
            </a:r>
            <a:endParaRPr lang="en-US" sz="14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1" name="Text Box 4"/>
          <p:cNvSpPr txBox="1">
            <a:spLocks noChangeArrowheads="1"/>
          </p:cNvSpPr>
          <p:nvPr/>
        </p:nvSpPr>
        <p:spPr bwMode="auto">
          <a:xfrm>
            <a:off x="126241" y="1216306"/>
            <a:ext cx="8385623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 smtClean="0">
                <a:solidFill>
                  <a:srgbClr val="000000"/>
                </a:solidFill>
              </a:rPr>
              <a:t>HyperCyt</a:t>
            </a:r>
            <a:r>
              <a:rPr lang="en-US" sz="2400" dirty="0" smtClean="0">
                <a:solidFill>
                  <a:srgbClr val="000000"/>
                </a:solidFill>
              </a:rPr>
              <a:t> system added to flow cytometer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02" name="Text Box 5"/>
          <p:cNvSpPr txBox="1">
            <a:spLocks noChangeArrowheads="1"/>
          </p:cNvSpPr>
          <p:nvPr/>
        </p:nvSpPr>
        <p:spPr bwMode="auto">
          <a:xfrm>
            <a:off x="175975" y="4935965"/>
            <a:ext cx="23150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i="1" dirty="0" smtClean="0">
                <a:solidFill>
                  <a:srgbClr val="000000"/>
                </a:solidFill>
                <a:latin typeface="Times New Roman" pitchFamily="18" charset="0"/>
              </a:rPr>
              <a:t>Copyright 2006 Nature Publishing Group</a:t>
            </a:r>
          </a:p>
          <a:p>
            <a:r>
              <a:rPr lang="en-US" sz="1000" i="1" dirty="0" smtClean="0">
                <a:solidFill>
                  <a:srgbClr val="000000"/>
                </a:solidFill>
                <a:latin typeface="Times New Roman" pitchFamily="18" charset="0"/>
              </a:rPr>
              <a:t>Nature Reviews Protocols</a:t>
            </a:r>
            <a:endParaRPr lang="en-US" sz="10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3" name="Text Box 3"/>
          <p:cNvSpPr txBox="1">
            <a:spLocks noChangeArrowheads="1"/>
          </p:cNvSpPr>
          <p:nvPr/>
        </p:nvSpPr>
        <p:spPr bwMode="auto">
          <a:xfrm>
            <a:off x="4043077" y="5884423"/>
            <a:ext cx="281492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</a:rPr>
              <a:t>384 wells/10 min</a:t>
            </a:r>
          </a:p>
          <a:p>
            <a:r>
              <a:rPr lang="en-US" sz="1600" b="1" dirty="0">
                <a:solidFill>
                  <a:srgbClr val="000000"/>
                </a:solidFill>
              </a:rPr>
              <a:t>1 </a:t>
            </a:r>
            <a:r>
              <a:rPr lang="en-US" sz="1600" b="1" dirty="0">
                <a:solidFill>
                  <a:srgbClr val="000000"/>
                </a:solidFill>
                <a:latin typeface="Symbol" pitchFamily="18" charset="2"/>
              </a:rPr>
              <a:t>m</a:t>
            </a:r>
            <a:r>
              <a:rPr lang="en-US" sz="1600" b="1" dirty="0">
                <a:solidFill>
                  <a:srgbClr val="000000"/>
                </a:solidFill>
              </a:rPr>
              <a:t>l/sample </a:t>
            </a:r>
            <a:r>
              <a:rPr lang="en-US" sz="1600" b="1" dirty="0" smtClean="0">
                <a:solidFill>
                  <a:srgbClr val="000000"/>
                </a:solidFill>
              </a:rPr>
              <a:t> 5000 cells/</a:t>
            </a:r>
            <a:r>
              <a:rPr lang="en-US" sz="1600" b="1" dirty="0">
                <a:solidFill>
                  <a:srgbClr val="000000"/>
                </a:solidFill>
                <a:latin typeface="Symbol" pitchFamily="18" charset="2"/>
              </a:rPr>
              <a:t>m</a:t>
            </a:r>
            <a:r>
              <a:rPr lang="en-US" sz="1600" b="1" dirty="0">
                <a:solidFill>
                  <a:srgbClr val="000000"/>
                </a:solidFill>
              </a:rPr>
              <a:t>l</a:t>
            </a:r>
          </a:p>
        </p:txBody>
      </p:sp>
      <p:pic>
        <p:nvPicPr>
          <p:cNvPr id="20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40280" y="1641513"/>
            <a:ext cx="4144583" cy="4078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woPt" dir="t"/>
          </a:scene3d>
          <a:sp3d extrusionH="95250" contourW="50800">
            <a:bevelT w="0" h="0"/>
            <a:bevelB w="0" h="0" prst="coolSlant"/>
            <a:extrusionClr>
              <a:schemeClr val="tx2">
                <a:lumMod val="50000"/>
                <a:lumOff val="50000"/>
              </a:schemeClr>
            </a:extrusionClr>
            <a:contourClr>
              <a:schemeClr val="tx2">
                <a:lumMod val="75000"/>
                <a:lumOff val="25000"/>
              </a:schemeClr>
            </a:contourClr>
          </a:sp3d>
        </p:spPr>
      </p:pic>
      <p:sp>
        <p:nvSpPr>
          <p:cNvPr id="205" name="5-Point Star 204"/>
          <p:cNvSpPr/>
          <p:nvPr/>
        </p:nvSpPr>
        <p:spPr bwMode="auto">
          <a:xfrm>
            <a:off x="7344225" y="6553200"/>
            <a:ext cx="123375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6" name="5-Point Star 205"/>
          <p:cNvSpPr/>
          <p:nvPr/>
        </p:nvSpPr>
        <p:spPr bwMode="auto">
          <a:xfrm>
            <a:off x="7572825" y="6553200"/>
            <a:ext cx="123375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C491-ADBC-4322-8A9D-ACE140D57ABE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6441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0" grpId="0"/>
      <p:bldP spid="201" grpId="0" animBg="1"/>
      <p:bldP spid="202" grpId="0"/>
      <p:bldP spid="203" grpId="0"/>
      <p:bldP spid="205" grpId="0" animBg="1"/>
      <p:bldP spid="20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551" y="1304693"/>
            <a:ext cx="2971800" cy="2924629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pic>
        <p:nvPicPr>
          <p:cNvPr id="5120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6751" y="1295400"/>
            <a:ext cx="3429000" cy="3010830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6964" y="685800"/>
            <a:ext cx="3978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9 color </a:t>
            </a:r>
            <a:r>
              <a:rPr lang="en-US" sz="2000" i="1" dirty="0" err="1" smtClean="0"/>
              <a:t>CyAn</a:t>
            </a:r>
            <a:r>
              <a:rPr lang="en-US" sz="2000" dirty="0" smtClean="0"/>
              <a:t> fast flow cytometer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800600" y="685800"/>
            <a:ext cx="34419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High speed </a:t>
            </a:r>
            <a:r>
              <a:rPr lang="en-US" sz="2000" i="1" dirty="0" err="1" smtClean="0"/>
              <a:t>HyperCyt</a:t>
            </a:r>
            <a:r>
              <a:rPr lang="en-US" sz="2000" dirty="0" smtClean="0"/>
              <a:t> robot</a:t>
            </a:r>
            <a:endParaRPr lang="en-US" sz="20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99" y="3124201"/>
            <a:ext cx="5533625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4-Point Star 8"/>
          <p:cNvSpPr/>
          <p:nvPr/>
        </p:nvSpPr>
        <p:spPr bwMode="auto">
          <a:xfrm>
            <a:off x="7620000" y="6629400"/>
            <a:ext cx="181099" cy="152400"/>
          </a:xfrm>
          <a:prstGeom prst="star4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584345" y="2657868"/>
            <a:ext cx="1386062" cy="2794898"/>
            <a:chOff x="7584345" y="2657868"/>
            <a:chExt cx="1386062" cy="2794898"/>
          </a:xfrm>
        </p:grpSpPr>
        <p:sp>
          <p:nvSpPr>
            <p:cNvPr id="2" name="TextBox 1"/>
            <p:cNvSpPr txBox="1"/>
            <p:nvPr/>
          </p:nvSpPr>
          <p:spPr>
            <a:xfrm>
              <a:off x="8067596" y="2657868"/>
              <a:ext cx="9028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70C0"/>
                  </a:solidFill>
                </a:rPr>
                <a:t>TIME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84345" y="4991101"/>
              <a:ext cx="12715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70C0"/>
                  </a:solidFill>
                </a:rPr>
                <a:t>TIMING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F7D2-0C15-40B5-BA12-89F0329E07D4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810000" cy="304800"/>
          </a:xfrm>
        </p:spPr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309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653A1B-5DD0-480F-8981-0B7C1D006CFD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943350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643313-66CE-4A19-97CE-2863B7A60CDA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pic>
        <p:nvPicPr>
          <p:cNvPr id="7" name="Picture 5" descr="E:\Pravas\June\18.06.09\NRD\images\nrd2876-f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 b="14685"/>
          <a:stretch>
            <a:fillRect/>
          </a:stretch>
        </p:blipFill>
        <p:spPr bwMode="auto">
          <a:xfrm>
            <a:off x="933450" y="1417637"/>
            <a:ext cx="7429500" cy="460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533400" y="609600"/>
            <a:ext cx="8229600" cy="533400"/>
          </a:xfrm>
        </p:spPr>
        <p:txBody>
          <a:bodyPr/>
          <a:lstStyle/>
          <a:p>
            <a:pPr algn="ctr"/>
            <a:r>
              <a:rPr lang="en-US" sz="2400" dirty="0" smtClean="0"/>
              <a:t>High Content Screens: </a:t>
            </a:r>
            <a:r>
              <a:rPr lang="en-US" sz="2400" dirty="0" err="1" smtClean="0"/>
              <a:t>Multiparameter</a:t>
            </a:r>
            <a:r>
              <a:rPr lang="en-US" sz="2400" dirty="0" smtClean="0"/>
              <a:t> </a:t>
            </a:r>
            <a:r>
              <a:rPr lang="en-US" sz="2400" dirty="0" err="1" smtClean="0"/>
              <a:t>vs</a:t>
            </a:r>
            <a:r>
              <a:rPr lang="en-US" sz="2400" dirty="0" smtClean="0"/>
              <a:t> Throughput </a:t>
            </a:r>
            <a:endParaRPr lang="en-US" sz="2400" dirty="0"/>
          </a:p>
        </p:txBody>
      </p:sp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914400" y="6169023"/>
            <a:ext cx="725871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1" dirty="0" smtClean="0"/>
              <a:t>Modified from </a:t>
            </a:r>
            <a:r>
              <a:rPr lang="en-US" sz="1200" i="1" dirty="0" err="1" smtClean="0"/>
              <a:t>Feng</a:t>
            </a:r>
            <a:r>
              <a:rPr lang="en-US" sz="1200" i="1" dirty="0"/>
              <a:t>, Y. et al (2009) Nature Reviews Drug Discovery </a:t>
            </a:r>
            <a:r>
              <a:rPr lang="en-US" sz="1200" b="1" i="1" dirty="0"/>
              <a:t>8</a:t>
            </a:r>
            <a:r>
              <a:rPr lang="en-US" sz="1200" i="1" dirty="0"/>
              <a:t>, 567-578 | doi:10.1038/nrd2876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5181600" y="1600200"/>
            <a:ext cx="2514600" cy="2057400"/>
            <a:chOff x="3962400" y="1600200"/>
            <a:chExt cx="2514600" cy="2057400"/>
          </a:xfrm>
        </p:grpSpPr>
        <p:cxnSp>
          <p:nvCxnSpPr>
            <p:cNvPr id="23" name="Straight Arrow Connector 22"/>
            <p:cNvCxnSpPr/>
            <p:nvPr/>
          </p:nvCxnSpPr>
          <p:spPr bwMode="auto">
            <a:xfrm rot="5400000">
              <a:off x="3924300" y="2933700"/>
              <a:ext cx="762000" cy="685800"/>
            </a:xfrm>
            <a:prstGeom prst="straightConnector1">
              <a:avLst/>
            </a:prstGeom>
            <a:ln w="57150">
              <a:headEnd type="none"/>
              <a:tailEnd type="arrow"/>
            </a:ln>
            <a:scene3d>
              <a:camera prst="orthographicFront"/>
              <a:lightRig rig="threePt" dir="t"/>
            </a:scene3d>
            <a:sp3d>
              <a:bevelB prst="slope"/>
            </a:sp3d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 bwMode="auto">
            <a:xfrm>
              <a:off x="4648200" y="2895600"/>
              <a:ext cx="1828800" cy="1588"/>
            </a:xfrm>
            <a:prstGeom prst="straightConnector1">
              <a:avLst/>
            </a:prstGeom>
            <a:ln w="57150">
              <a:headEnd type="none"/>
              <a:tailEnd type="arrow"/>
            </a:ln>
            <a:scene3d>
              <a:camera prst="orthographicFront"/>
              <a:lightRig rig="threePt" dir="t"/>
            </a:scene3d>
            <a:sp3d>
              <a:bevelB prst="slope"/>
            </a:sp3d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 bwMode="auto">
            <a:xfrm rot="5400000" flipH="1" flipV="1">
              <a:off x="4001294" y="2247106"/>
              <a:ext cx="1295400" cy="1588"/>
            </a:xfrm>
            <a:prstGeom prst="straightConnector1">
              <a:avLst/>
            </a:prstGeom>
            <a:ln w="57150">
              <a:headEnd type="none"/>
              <a:tailEnd type="arrow"/>
            </a:ln>
            <a:scene3d>
              <a:camera prst="orthographicFront"/>
              <a:lightRig rig="threePt" dir="t"/>
            </a:scene3d>
            <a:sp3d>
              <a:bevelB prst="slope"/>
            </a:sp3d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1447800" y="2514600"/>
            <a:ext cx="5334000" cy="2743200"/>
            <a:chOff x="1447800" y="2590800"/>
            <a:chExt cx="5334000" cy="2743200"/>
          </a:xfrm>
        </p:grpSpPr>
        <p:cxnSp>
          <p:nvCxnSpPr>
            <p:cNvPr id="10" name="Straight Arrow Connector 9"/>
            <p:cNvCxnSpPr/>
            <p:nvPr/>
          </p:nvCxnSpPr>
          <p:spPr bwMode="auto">
            <a:xfrm flipH="1">
              <a:off x="1447800" y="2590800"/>
              <a:ext cx="4114800" cy="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lg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/>
            <p:nvPr/>
          </p:nvCxnSpPr>
          <p:spPr bwMode="auto">
            <a:xfrm>
              <a:off x="6781800" y="2743200"/>
              <a:ext cx="0" cy="259080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lgDash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6" name="4-Point Star 15"/>
          <p:cNvSpPr/>
          <p:nvPr/>
        </p:nvSpPr>
        <p:spPr bwMode="auto">
          <a:xfrm>
            <a:off x="7620000" y="6629400"/>
            <a:ext cx="181099" cy="152400"/>
          </a:xfrm>
          <a:prstGeom prst="star4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89356" y="4278868"/>
            <a:ext cx="635144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969696"/>
                </a:solidFill>
              </a:rPr>
              <a:t>Flow</a:t>
            </a:r>
            <a:endParaRPr lang="en-US" sz="1600" dirty="0">
              <a:solidFill>
                <a:srgbClr val="969696"/>
              </a:solidFill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5943600" y="2362200"/>
            <a:ext cx="1447800" cy="9144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umnst777 BT" pitchFamily="34" charset="0"/>
              </a:rPr>
              <a:t>Functional Phenotypic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Humnst777 BT" pitchFamily="34" charset="0"/>
              </a:rPr>
              <a:t> Profiling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umnst777 BT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8258" y="1369367"/>
            <a:ext cx="1079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CyTOF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5785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199" y="609600"/>
            <a:ext cx="7328717" cy="533400"/>
          </a:xfrm>
        </p:spPr>
        <p:txBody>
          <a:bodyPr/>
          <a:lstStyle/>
          <a:p>
            <a:r>
              <a:rPr lang="en-US" dirty="0" smtClean="0"/>
              <a:t>Richard Sweet’s response to Fulwyler letters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11B4-EC4D-422D-BD9D-F6EDD0C2F9C5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19200"/>
            <a:ext cx="6338117" cy="563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66624"/>
            <a:ext cx="2556043" cy="26719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6429" y="4578570"/>
            <a:ext cx="2505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Reviews of Scientific Instruments,</a:t>
            </a:r>
          </a:p>
          <a:p>
            <a:r>
              <a:rPr lang="en-US" sz="1200" i="1" dirty="0" smtClean="0"/>
              <a:t> 36, 131-136, 1965</a:t>
            </a:r>
            <a:endParaRPr lang="en-US" sz="12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76200" y="4042012"/>
            <a:ext cx="2581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Sweet’s ‘Ink-Jet </a:t>
            </a:r>
            <a:r>
              <a:rPr lang="en-US" sz="1400" dirty="0" err="1" smtClean="0"/>
              <a:t>Oscillograph</a:t>
            </a:r>
            <a:r>
              <a:rPr lang="en-US" sz="1400" dirty="0" smtClean="0"/>
              <a:t>”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77184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E90329-B9DE-421B-8E5B-EB738E40DC14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5867400"/>
            <a:ext cx="3810000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643313-66CE-4A19-97CE-2863B7A60CDA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pic>
        <p:nvPicPr>
          <p:cNvPr id="2109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0"/>
          <a:stretch/>
        </p:blipFill>
        <p:spPr bwMode="auto">
          <a:xfrm>
            <a:off x="0" y="573574"/>
            <a:ext cx="6553200" cy="633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09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84207"/>
            <a:ext cx="1676400" cy="617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>
          <a:xfrm>
            <a:off x="-11875" y="3503221"/>
            <a:ext cx="4227615" cy="2968831"/>
          </a:xfrm>
          <a:custGeom>
            <a:avLst/>
            <a:gdLst>
              <a:gd name="connsiteX0" fmla="*/ 0 w 4227615"/>
              <a:gd name="connsiteY0" fmla="*/ 2956956 h 2968831"/>
              <a:gd name="connsiteX1" fmla="*/ 1448789 w 4227615"/>
              <a:gd name="connsiteY1" fmla="*/ 2968831 h 2968831"/>
              <a:gd name="connsiteX2" fmla="*/ 213756 w 4227615"/>
              <a:gd name="connsiteY2" fmla="*/ 2873828 h 2968831"/>
              <a:gd name="connsiteX3" fmla="*/ 380010 w 4227615"/>
              <a:gd name="connsiteY3" fmla="*/ 2743200 h 2968831"/>
              <a:gd name="connsiteX4" fmla="*/ 617517 w 4227615"/>
              <a:gd name="connsiteY4" fmla="*/ 2600696 h 2968831"/>
              <a:gd name="connsiteX5" fmla="*/ 1353787 w 4227615"/>
              <a:gd name="connsiteY5" fmla="*/ 2030680 h 2968831"/>
              <a:gd name="connsiteX6" fmla="*/ 1615044 w 4227615"/>
              <a:gd name="connsiteY6" fmla="*/ 1840675 h 2968831"/>
              <a:gd name="connsiteX7" fmla="*/ 1876301 w 4227615"/>
              <a:gd name="connsiteY7" fmla="*/ 1674421 h 2968831"/>
              <a:gd name="connsiteX8" fmla="*/ 1983179 w 4227615"/>
              <a:gd name="connsiteY8" fmla="*/ 1591293 h 2968831"/>
              <a:gd name="connsiteX9" fmla="*/ 2066306 w 4227615"/>
              <a:gd name="connsiteY9" fmla="*/ 1520041 h 2968831"/>
              <a:gd name="connsiteX10" fmla="*/ 213756 w 4227615"/>
              <a:gd name="connsiteY10" fmla="*/ 427511 h 2968831"/>
              <a:gd name="connsiteX11" fmla="*/ 427511 w 4227615"/>
              <a:gd name="connsiteY11" fmla="*/ 629392 h 2968831"/>
              <a:gd name="connsiteX12" fmla="*/ 581891 w 4227615"/>
              <a:gd name="connsiteY12" fmla="*/ 748145 h 2968831"/>
              <a:gd name="connsiteX13" fmla="*/ 819397 w 4227615"/>
              <a:gd name="connsiteY13" fmla="*/ 878774 h 2968831"/>
              <a:gd name="connsiteX14" fmla="*/ 1745672 w 4227615"/>
              <a:gd name="connsiteY14" fmla="*/ 1615044 h 2968831"/>
              <a:gd name="connsiteX15" fmla="*/ 1923802 w 4227615"/>
              <a:gd name="connsiteY15" fmla="*/ 1781298 h 2968831"/>
              <a:gd name="connsiteX16" fmla="*/ 2054431 w 4227615"/>
              <a:gd name="connsiteY16" fmla="*/ 1900052 h 2968831"/>
              <a:gd name="connsiteX17" fmla="*/ 2256311 w 4227615"/>
              <a:gd name="connsiteY17" fmla="*/ 2113808 h 2968831"/>
              <a:gd name="connsiteX18" fmla="*/ 2339439 w 4227615"/>
              <a:gd name="connsiteY18" fmla="*/ 2232561 h 2968831"/>
              <a:gd name="connsiteX19" fmla="*/ 2375065 w 4227615"/>
              <a:gd name="connsiteY19" fmla="*/ 2268187 h 2968831"/>
              <a:gd name="connsiteX20" fmla="*/ 2410691 w 4227615"/>
              <a:gd name="connsiteY20" fmla="*/ 2280062 h 2968831"/>
              <a:gd name="connsiteX21" fmla="*/ 3491345 w 4227615"/>
              <a:gd name="connsiteY21" fmla="*/ 2268187 h 2968831"/>
              <a:gd name="connsiteX22" fmla="*/ 3716976 w 4227615"/>
              <a:gd name="connsiteY22" fmla="*/ 2315688 h 2968831"/>
              <a:gd name="connsiteX23" fmla="*/ 3871356 w 4227615"/>
              <a:gd name="connsiteY23" fmla="*/ 2386940 h 2968831"/>
              <a:gd name="connsiteX24" fmla="*/ 3990109 w 4227615"/>
              <a:gd name="connsiteY24" fmla="*/ 2434441 h 2968831"/>
              <a:gd name="connsiteX25" fmla="*/ 4073236 w 4227615"/>
              <a:gd name="connsiteY25" fmla="*/ 2481943 h 2968831"/>
              <a:gd name="connsiteX26" fmla="*/ 4180114 w 4227615"/>
              <a:gd name="connsiteY26" fmla="*/ 2517569 h 2968831"/>
              <a:gd name="connsiteX27" fmla="*/ 4227615 w 4227615"/>
              <a:gd name="connsiteY27" fmla="*/ 2541319 h 2968831"/>
              <a:gd name="connsiteX28" fmla="*/ 3443844 w 4227615"/>
              <a:gd name="connsiteY28" fmla="*/ 0 h 2968831"/>
              <a:gd name="connsiteX29" fmla="*/ 3194462 w 4227615"/>
              <a:gd name="connsiteY29" fmla="*/ 106878 h 2968831"/>
              <a:gd name="connsiteX30" fmla="*/ 2992581 w 4227615"/>
              <a:gd name="connsiteY30" fmla="*/ 190005 h 2968831"/>
              <a:gd name="connsiteX31" fmla="*/ 2434441 w 4227615"/>
              <a:gd name="connsiteY31" fmla="*/ 475013 h 2968831"/>
              <a:gd name="connsiteX32" fmla="*/ 2185059 w 4227615"/>
              <a:gd name="connsiteY32" fmla="*/ 581891 h 2968831"/>
              <a:gd name="connsiteX33" fmla="*/ 2042556 w 4227615"/>
              <a:gd name="connsiteY33" fmla="*/ 653143 h 2968831"/>
              <a:gd name="connsiteX34" fmla="*/ 1911927 w 4227615"/>
              <a:gd name="connsiteY34" fmla="*/ 688769 h 2968831"/>
              <a:gd name="connsiteX35" fmla="*/ 1710046 w 4227615"/>
              <a:gd name="connsiteY35" fmla="*/ 771896 h 2968831"/>
              <a:gd name="connsiteX36" fmla="*/ 1591293 w 4227615"/>
              <a:gd name="connsiteY36" fmla="*/ 831273 h 2968831"/>
              <a:gd name="connsiteX37" fmla="*/ 1591293 w 4227615"/>
              <a:gd name="connsiteY37" fmla="*/ 831273 h 296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227615" h="2968831">
                <a:moveTo>
                  <a:pt x="0" y="2956956"/>
                </a:moveTo>
                <a:lnTo>
                  <a:pt x="1448789" y="2968831"/>
                </a:lnTo>
                <a:lnTo>
                  <a:pt x="213756" y="2873828"/>
                </a:lnTo>
                <a:cubicBezTo>
                  <a:pt x="269174" y="2830285"/>
                  <a:pt x="321634" y="2782689"/>
                  <a:pt x="380010" y="2743200"/>
                </a:cubicBezTo>
                <a:cubicBezTo>
                  <a:pt x="456482" y="2691469"/>
                  <a:pt x="543007" y="2655215"/>
                  <a:pt x="617517" y="2600696"/>
                </a:cubicBezTo>
                <a:cubicBezTo>
                  <a:pt x="868002" y="2417415"/>
                  <a:pt x="1106902" y="2218783"/>
                  <a:pt x="1353787" y="2030680"/>
                </a:cubicBezTo>
                <a:cubicBezTo>
                  <a:pt x="1439440" y="1965421"/>
                  <a:pt x="1524197" y="1898486"/>
                  <a:pt x="1615044" y="1840675"/>
                </a:cubicBezTo>
                <a:cubicBezTo>
                  <a:pt x="1702130" y="1785257"/>
                  <a:pt x="1794822" y="1737794"/>
                  <a:pt x="1876301" y="1674421"/>
                </a:cubicBezTo>
                <a:cubicBezTo>
                  <a:pt x="1911927" y="1646712"/>
                  <a:pt x="1951265" y="1623207"/>
                  <a:pt x="1983179" y="1591293"/>
                </a:cubicBezTo>
                <a:cubicBezTo>
                  <a:pt x="2057230" y="1517242"/>
                  <a:pt x="2020842" y="1520041"/>
                  <a:pt x="2066306" y="1520041"/>
                </a:cubicBezTo>
                <a:lnTo>
                  <a:pt x="213756" y="427511"/>
                </a:lnTo>
                <a:cubicBezTo>
                  <a:pt x="294926" y="508682"/>
                  <a:pt x="339185" y="557126"/>
                  <a:pt x="427511" y="629392"/>
                </a:cubicBezTo>
                <a:cubicBezTo>
                  <a:pt x="477759" y="670504"/>
                  <a:pt x="527118" y="713289"/>
                  <a:pt x="581891" y="748145"/>
                </a:cubicBezTo>
                <a:cubicBezTo>
                  <a:pt x="658118" y="796653"/>
                  <a:pt x="744032" y="828936"/>
                  <a:pt x="819397" y="878774"/>
                </a:cubicBezTo>
                <a:cubicBezTo>
                  <a:pt x="1295554" y="1193653"/>
                  <a:pt x="1331340" y="1241333"/>
                  <a:pt x="1745672" y="1615044"/>
                </a:cubicBezTo>
                <a:cubicBezTo>
                  <a:pt x="1805984" y="1669443"/>
                  <a:pt x="1864121" y="1726208"/>
                  <a:pt x="1923802" y="1781298"/>
                </a:cubicBezTo>
                <a:cubicBezTo>
                  <a:pt x="1967043" y="1821213"/>
                  <a:pt x="2014026" y="1857270"/>
                  <a:pt x="2054431" y="1900052"/>
                </a:cubicBezTo>
                <a:cubicBezTo>
                  <a:pt x="2121724" y="1971304"/>
                  <a:pt x="2205887" y="2029769"/>
                  <a:pt x="2256311" y="2113808"/>
                </a:cubicBezTo>
                <a:cubicBezTo>
                  <a:pt x="2293444" y="2175696"/>
                  <a:pt x="2290183" y="2176269"/>
                  <a:pt x="2339439" y="2232561"/>
                </a:cubicBezTo>
                <a:cubicBezTo>
                  <a:pt x="2350498" y="2245200"/>
                  <a:pt x="2361091" y="2258871"/>
                  <a:pt x="2375065" y="2268187"/>
                </a:cubicBezTo>
                <a:cubicBezTo>
                  <a:pt x="2385480" y="2275131"/>
                  <a:pt x="2398816" y="2276104"/>
                  <a:pt x="2410691" y="2280062"/>
                </a:cubicBezTo>
                <a:cubicBezTo>
                  <a:pt x="2911672" y="2224396"/>
                  <a:pt x="2552763" y="2255329"/>
                  <a:pt x="3491345" y="2268187"/>
                </a:cubicBezTo>
                <a:cubicBezTo>
                  <a:pt x="3566555" y="2284021"/>
                  <a:pt x="3643616" y="2292763"/>
                  <a:pt x="3716976" y="2315688"/>
                </a:cubicBezTo>
                <a:cubicBezTo>
                  <a:pt x="3771073" y="2332593"/>
                  <a:pt x="3819380" y="2364342"/>
                  <a:pt x="3871356" y="2386940"/>
                </a:cubicBezTo>
                <a:cubicBezTo>
                  <a:pt x="3910454" y="2403939"/>
                  <a:pt x="3951533" y="2416288"/>
                  <a:pt x="3990109" y="2434441"/>
                </a:cubicBezTo>
                <a:cubicBezTo>
                  <a:pt x="4018985" y="2448030"/>
                  <a:pt x="4043998" y="2469151"/>
                  <a:pt x="4073236" y="2481943"/>
                </a:cubicBezTo>
                <a:cubicBezTo>
                  <a:pt x="4107640" y="2496995"/>
                  <a:pt x="4144488" y="2505694"/>
                  <a:pt x="4180114" y="2517569"/>
                </a:cubicBezTo>
                <a:cubicBezTo>
                  <a:pt x="4221051" y="2531215"/>
                  <a:pt x="4206888" y="2520592"/>
                  <a:pt x="4227615" y="2541319"/>
                </a:cubicBezTo>
                <a:lnTo>
                  <a:pt x="3443844" y="0"/>
                </a:lnTo>
                <a:cubicBezTo>
                  <a:pt x="3156320" y="104553"/>
                  <a:pt x="3464793" y="-13269"/>
                  <a:pt x="3194462" y="106878"/>
                </a:cubicBezTo>
                <a:cubicBezTo>
                  <a:pt x="3127959" y="136435"/>
                  <a:pt x="3058077" y="158280"/>
                  <a:pt x="2992581" y="190005"/>
                </a:cubicBezTo>
                <a:cubicBezTo>
                  <a:pt x="2804576" y="281070"/>
                  <a:pt x="2626450" y="392724"/>
                  <a:pt x="2434441" y="475013"/>
                </a:cubicBezTo>
                <a:cubicBezTo>
                  <a:pt x="2351314" y="510639"/>
                  <a:pt x="2267392" y="544467"/>
                  <a:pt x="2185059" y="581891"/>
                </a:cubicBezTo>
                <a:cubicBezTo>
                  <a:pt x="2136711" y="603867"/>
                  <a:pt x="2092012" y="633791"/>
                  <a:pt x="2042556" y="653143"/>
                </a:cubicBezTo>
                <a:cubicBezTo>
                  <a:pt x="2000526" y="669590"/>
                  <a:pt x="1954431" y="673589"/>
                  <a:pt x="1911927" y="688769"/>
                </a:cubicBezTo>
                <a:cubicBezTo>
                  <a:pt x="1843392" y="713246"/>
                  <a:pt x="1779087" y="748882"/>
                  <a:pt x="1710046" y="771896"/>
                </a:cubicBezTo>
                <a:cubicBezTo>
                  <a:pt x="1594772" y="810321"/>
                  <a:pt x="1619964" y="773934"/>
                  <a:pt x="1591293" y="831273"/>
                </a:cubicBezTo>
                <a:lnTo>
                  <a:pt x="1591293" y="831273"/>
                </a:lnTo>
              </a:path>
            </a:pathLst>
          </a:cu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8414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8111"/>
            <a:ext cx="9144000" cy="6169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00800" y="914400"/>
            <a:ext cx="18501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Automated</a:t>
            </a:r>
          </a:p>
          <a:p>
            <a:r>
              <a:rPr lang="en-US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Cytomat</a:t>
            </a:r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Incubator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4621" y="1791563"/>
            <a:ext cx="30332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Automated </a:t>
            </a:r>
            <a:r>
              <a:rPr lang="en-US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Biomek</a:t>
            </a:r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Preparative system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85148" y="4270704"/>
            <a:ext cx="35525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Automated </a:t>
            </a:r>
            <a:r>
              <a:rPr lang="en-US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HyperCyte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Delivery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4761921"/>
            <a:ext cx="3256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Cyan flow cytometer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4166755" y="2680855"/>
            <a:ext cx="1745672" cy="1589849"/>
          </a:xfrm>
          <a:custGeom>
            <a:avLst/>
            <a:gdLst>
              <a:gd name="connsiteX0" fmla="*/ 1745672 w 1745672"/>
              <a:gd name="connsiteY0" fmla="*/ 0 h 1589849"/>
              <a:gd name="connsiteX1" fmla="*/ 1558636 w 1745672"/>
              <a:gd name="connsiteY1" fmla="*/ 20781 h 1589849"/>
              <a:gd name="connsiteX2" fmla="*/ 1433945 w 1745672"/>
              <a:gd name="connsiteY2" fmla="*/ 41563 h 1589849"/>
              <a:gd name="connsiteX3" fmla="*/ 1371600 w 1745672"/>
              <a:gd name="connsiteY3" fmla="*/ 62345 h 1589849"/>
              <a:gd name="connsiteX4" fmla="*/ 1330036 w 1745672"/>
              <a:gd name="connsiteY4" fmla="*/ 72736 h 1589849"/>
              <a:gd name="connsiteX5" fmla="*/ 1278081 w 1745672"/>
              <a:gd name="connsiteY5" fmla="*/ 93518 h 1589849"/>
              <a:gd name="connsiteX6" fmla="*/ 1246909 w 1745672"/>
              <a:gd name="connsiteY6" fmla="*/ 103909 h 1589849"/>
              <a:gd name="connsiteX7" fmla="*/ 1132609 w 1745672"/>
              <a:gd name="connsiteY7" fmla="*/ 166254 h 1589849"/>
              <a:gd name="connsiteX8" fmla="*/ 1059872 w 1745672"/>
              <a:gd name="connsiteY8" fmla="*/ 176645 h 1589849"/>
              <a:gd name="connsiteX9" fmla="*/ 1007918 w 1745672"/>
              <a:gd name="connsiteY9" fmla="*/ 207818 h 1589849"/>
              <a:gd name="connsiteX10" fmla="*/ 945572 w 1745672"/>
              <a:gd name="connsiteY10" fmla="*/ 218209 h 1589849"/>
              <a:gd name="connsiteX11" fmla="*/ 987136 w 1745672"/>
              <a:gd name="connsiteY11" fmla="*/ 249381 h 1589849"/>
              <a:gd name="connsiteX12" fmla="*/ 1049481 w 1745672"/>
              <a:gd name="connsiteY12" fmla="*/ 270163 h 1589849"/>
              <a:gd name="connsiteX13" fmla="*/ 1101436 w 1745672"/>
              <a:gd name="connsiteY13" fmla="*/ 290945 h 1589849"/>
              <a:gd name="connsiteX14" fmla="*/ 1205345 w 1745672"/>
              <a:gd name="connsiteY14" fmla="*/ 322118 h 1589849"/>
              <a:gd name="connsiteX15" fmla="*/ 1309254 w 1745672"/>
              <a:gd name="connsiteY15" fmla="*/ 363681 h 1589849"/>
              <a:gd name="connsiteX16" fmla="*/ 1350818 w 1745672"/>
              <a:gd name="connsiteY16" fmla="*/ 384463 h 1589849"/>
              <a:gd name="connsiteX17" fmla="*/ 1392381 w 1745672"/>
              <a:gd name="connsiteY17" fmla="*/ 394854 h 1589849"/>
              <a:gd name="connsiteX18" fmla="*/ 1423554 w 1745672"/>
              <a:gd name="connsiteY18" fmla="*/ 426027 h 1589849"/>
              <a:gd name="connsiteX19" fmla="*/ 1444336 w 1745672"/>
              <a:gd name="connsiteY19" fmla="*/ 457200 h 1589849"/>
              <a:gd name="connsiteX20" fmla="*/ 1506681 w 1745672"/>
              <a:gd name="connsiteY20" fmla="*/ 488372 h 1589849"/>
              <a:gd name="connsiteX21" fmla="*/ 1569027 w 1745672"/>
              <a:gd name="connsiteY21" fmla="*/ 498763 h 1589849"/>
              <a:gd name="connsiteX22" fmla="*/ 1652154 w 1745672"/>
              <a:gd name="connsiteY22" fmla="*/ 519545 h 1589849"/>
              <a:gd name="connsiteX23" fmla="*/ 1620981 w 1745672"/>
              <a:gd name="connsiteY23" fmla="*/ 633845 h 1589849"/>
              <a:gd name="connsiteX24" fmla="*/ 1610590 w 1745672"/>
              <a:gd name="connsiteY24" fmla="*/ 665018 h 1589849"/>
              <a:gd name="connsiteX25" fmla="*/ 1569027 w 1745672"/>
              <a:gd name="connsiteY25" fmla="*/ 727363 h 1589849"/>
              <a:gd name="connsiteX26" fmla="*/ 1527463 w 1745672"/>
              <a:gd name="connsiteY26" fmla="*/ 716972 h 1589849"/>
              <a:gd name="connsiteX27" fmla="*/ 1413163 w 1745672"/>
              <a:gd name="connsiteY27" fmla="*/ 685800 h 1589849"/>
              <a:gd name="connsiteX28" fmla="*/ 1309254 w 1745672"/>
              <a:gd name="connsiteY28" fmla="*/ 633845 h 1589849"/>
              <a:gd name="connsiteX29" fmla="*/ 1236518 w 1745672"/>
              <a:gd name="connsiteY29" fmla="*/ 613063 h 1589849"/>
              <a:gd name="connsiteX30" fmla="*/ 1184563 w 1745672"/>
              <a:gd name="connsiteY30" fmla="*/ 592281 h 1589849"/>
              <a:gd name="connsiteX31" fmla="*/ 1039090 w 1745672"/>
              <a:gd name="connsiteY31" fmla="*/ 571500 h 1589849"/>
              <a:gd name="connsiteX32" fmla="*/ 966354 w 1745672"/>
              <a:gd name="connsiteY32" fmla="*/ 561109 h 1589849"/>
              <a:gd name="connsiteX33" fmla="*/ 800100 w 1745672"/>
              <a:gd name="connsiteY33" fmla="*/ 540327 h 1589849"/>
              <a:gd name="connsiteX34" fmla="*/ 706581 w 1745672"/>
              <a:gd name="connsiteY34" fmla="*/ 509154 h 1589849"/>
              <a:gd name="connsiteX35" fmla="*/ 675409 w 1745672"/>
              <a:gd name="connsiteY35" fmla="*/ 498763 h 1589849"/>
              <a:gd name="connsiteX36" fmla="*/ 633845 w 1745672"/>
              <a:gd name="connsiteY36" fmla="*/ 602672 h 1589849"/>
              <a:gd name="connsiteX37" fmla="*/ 602672 w 1745672"/>
              <a:gd name="connsiteY37" fmla="*/ 633845 h 1589849"/>
              <a:gd name="connsiteX38" fmla="*/ 581890 w 1745672"/>
              <a:gd name="connsiteY38" fmla="*/ 665018 h 1589849"/>
              <a:gd name="connsiteX39" fmla="*/ 571500 w 1745672"/>
              <a:gd name="connsiteY39" fmla="*/ 696190 h 1589849"/>
              <a:gd name="connsiteX40" fmla="*/ 623454 w 1745672"/>
              <a:gd name="connsiteY40" fmla="*/ 789709 h 1589849"/>
              <a:gd name="connsiteX41" fmla="*/ 654627 w 1745672"/>
              <a:gd name="connsiteY41" fmla="*/ 820881 h 1589849"/>
              <a:gd name="connsiteX42" fmla="*/ 675409 w 1745672"/>
              <a:gd name="connsiteY42" fmla="*/ 852054 h 1589849"/>
              <a:gd name="connsiteX43" fmla="*/ 706581 w 1745672"/>
              <a:gd name="connsiteY43" fmla="*/ 883227 h 1589849"/>
              <a:gd name="connsiteX44" fmla="*/ 768927 w 1745672"/>
              <a:gd name="connsiteY44" fmla="*/ 924790 h 1589849"/>
              <a:gd name="connsiteX45" fmla="*/ 820881 w 1745672"/>
              <a:gd name="connsiteY45" fmla="*/ 987136 h 1589849"/>
              <a:gd name="connsiteX46" fmla="*/ 852054 w 1745672"/>
              <a:gd name="connsiteY46" fmla="*/ 1007918 h 1589849"/>
              <a:gd name="connsiteX47" fmla="*/ 976745 w 1745672"/>
              <a:gd name="connsiteY47" fmla="*/ 1101436 h 1589849"/>
              <a:gd name="connsiteX48" fmla="*/ 1007918 w 1745672"/>
              <a:gd name="connsiteY48" fmla="*/ 1153390 h 1589849"/>
              <a:gd name="connsiteX49" fmla="*/ 1018309 w 1745672"/>
              <a:gd name="connsiteY49" fmla="*/ 1184563 h 1589849"/>
              <a:gd name="connsiteX50" fmla="*/ 966354 w 1745672"/>
              <a:gd name="connsiteY50" fmla="*/ 1205345 h 1589849"/>
              <a:gd name="connsiteX51" fmla="*/ 862445 w 1745672"/>
              <a:gd name="connsiteY51" fmla="*/ 1257300 h 1589849"/>
              <a:gd name="connsiteX52" fmla="*/ 685800 w 1745672"/>
              <a:gd name="connsiteY52" fmla="*/ 1319645 h 1589849"/>
              <a:gd name="connsiteX53" fmla="*/ 571500 w 1745672"/>
              <a:gd name="connsiteY53" fmla="*/ 1340427 h 1589849"/>
              <a:gd name="connsiteX54" fmla="*/ 457200 w 1745672"/>
              <a:gd name="connsiteY54" fmla="*/ 1381990 h 1589849"/>
              <a:gd name="connsiteX55" fmla="*/ 353290 w 1745672"/>
              <a:gd name="connsiteY55" fmla="*/ 1413163 h 1589849"/>
              <a:gd name="connsiteX56" fmla="*/ 290945 w 1745672"/>
              <a:gd name="connsiteY56" fmla="*/ 1444336 h 1589849"/>
              <a:gd name="connsiteX57" fmla="*/ 228600 w 1745672"/>
              <a:gd name="connsiteY57" fmla="*/ 1465118 h 1589849"/>
              <a:gd name="connsiteX58" fmla="*/ 197427 w 1745672"/>
              <a:gd name="connsiteY58" fmla="*/ 1485900 h 1589849"/>
              <a:gd name="connsiteX59" fmla="*/ 155863 w 1745672"/>
              <a:gd name="connsiteY59" fmla="*/ 1506681 h 1589849"/>
              <a:gd name="connsiteX60" fmla="*/ 114300 w 1745672"/>
              <a:gd name="connsiteY60" fmla="*/ 1537854 h 1589849"/>
              <a:gd name="connsiteX61" fmla="*/ 83127 w 1745672"/>
              <a:gd name="connsiteY61" fmla="*/ 1548245 h 1589849"/>
              <a:gd name="connsiteX62" fmla="*/ 41563 w 1745672"/>
              <a:gd name="connsiteY62" fmla="*/ 1569027 h 1589849"/>
              <a:gd name="connsiteX63" fmla="*/ 0 w 1745672"/>
              <a:gd name="connsiteY63" fmla="*/ 1589809 h 158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745672" h="1589849">
                <a:moveTo>
                  <a:pt x="1745672" y="0"/>
                </a:moveTo>
                <a:cubicBezTo>
                  <a:pt x="1617275" y="25678"/>
                  <a:pt x="1793563" y="-7410"/>
                  <a:pt x="1558636" y="20781"/>
                </a:cubicBezTo>
                <a:cubicBezTo>
                  <a:pt x="1516799" y="25801"/>
                  <a:pt x="1473920" y="28238"/>
                  <a:pt x="1433945" y="41563"/>
                </a:cubicBezTo>
                <a:cubicBezTo>
                  <a:pt x="1413163" y="48490"/>
                  <a:pt x="1392582" y="56050"/>
                  <a:pt x="1371600" y="62345"/>
                </a:cubicBezTo>
                <a:cubicBezTo>
                  <a:pt x="1357921" y="66449"/>
                  <a:pt x="1343584" y="68220"/>
                  <a:pt x="1330036" y="72736"/>
                </a:cubicBezTo>
                <a:cubicBezTo>
                  <a:pt x="1312341" y="78634"/>
                  <a:pt x="1295546" y="86969"/>
                  <a:pt x="1278081" y="93518"/>
                </a:cubicBezTo>
                <a:cubicBezTo>
                  <a:pt x="1267826" y="97364"/>
                  <a:pt x="1256705" y="99011"/>
                  <a:pt x="1246909" y="103909"/>
                </a:cubicBezTo>
                <a:cubicBezTo>
                  <a:pt x="1201399" y="126664"/>
                  <a:pt x="1198526" y="156837"/>
                  <a:pt x="1132609" y="166254"/>
                </a:cubicBezTo>
                <a:lnTo>
                  <a:pt x="1059872" y="176645"/>
                </a:lnTo>
                <a:cubicBezTo>
                  <a:pt x="1042554" y="187036"/>
                  <a:pt x="1026898" y="200916"/>
                  <a:pt x="1007918" y="207818"/>
                </a:cubicBezTo>
                <a:cubicBezTo>
                  <a:pt x="988118" y="215018"/>
                  <a:pt x="954994" y="199365"/>
                  <a:pt x="945572" y="218209"/>
                </a:cubicBezTo>
                <a:cubicBezTo>
                  <a:pt x="937827" y="233699"/>
                  <a:pt x="971646" y="241636"/>
                  <a:pt x="987136" y="249381"/>
                </a:cubicBezTo>
                <a:cubicBezTo>
                  <a:pt x="1006729" y="259178"/>
                  <a:pt x="1029142" y="262027"/>
                  <a:pt x="1049481" y="270163"/>
                </a:cubicBezTo>
                <a:cubicBezTo>
                  <a:pt x="1066799" y="277090"/>
                  <a:pt x="1083741" y="285047"/>
                  <a:pt x="1101436" y="290945"/>
                </a:cubicBezTo>
                <a:cubicBezTo>
                  <a:pt x="1240417" y="337272"/>
                  <a:pt x="1012621" y="249847"/>
                  <a:pt x="1205345" y="322118"/>
                </a:cubicBezTo>
                <a:cubicBezTo>
                  <a:pt x="1240274" y="335216"/>
                  <a:pt x="1275888" y="346998"/>
                  <a:pt x="1309254" y="363681"/>
                </a:cubicBezTo>
                <a:cubicBezTo>
                  <a:pt x="1323109" y="370608"/>
                  <a:pt x="1336314" y="379024"/>
                  <a:pt x="1350818" y="384463"/>
                </a:cubicBezTo>
                <a:cubicBezTo>
                  <a:pt x="1364189" y="389477"/>
                  <a:pt x="1378527" y="391390"/>
                  <a:pt x="1392381" y="394854"/>
                </a:cubicBezTo>
                <a:cubicBezTo>
                  <a:pt x="1402772" y="405245"/>
                  <a:pt x="1414146" y="414738"/>
                  <a:pt x="1423554" y="426027"/>
                </a:cubicBezTo>
                <a:cubicBezTo>
                  <a:pt x="1431549" y="435621"/>
                  <a:pt x="1435505" y="448369"/>
                  <a:pt x="1444336" y="457200"/>
                </a:cubicBezTo>
                <a:cubicBezTo>
                  <a:pt x="1460348" y="473211"/>
                  <a:pt x="1484952" y="483543"/>
                  <a:pt x="1506681" y="488372"/>
                </a:cubicBezTo>
                <a:cubicBezTo>
                  <a:pt x="1527248" y="492942"/>
                  <a:pt x="1548426" y="494348"/>
                  <a:pt x="1569027" y="498763"/>
                </a:cubicBezTo>
                <a:cubicBezTo>
                  <a:pt x="1596955" y="504748"/>
                  <a:pt x="1652154" y="519545"/>
                  <a:pt x="1652154" y="519545"/>
                </a:cubicBezTo>
                <a:cubicBezTo>
                  <a:pt x="1675080" y="588322"/>
                  <a:pt x="1659699" y="517690"/>
                  <a:pt x="1620981" y="633845"/>
                </a:cubicBezTo>
                <a:cubicBezTo>
                  <a:pt x="1617517" y="644236"/>
                  <a:pt x="1615909" y="655443"/>
                  <a:pt x="1610590" y="665018"/>
                </a:cubicBezTo>
                <a:cubicBezTo>
                  <a:pt x="1598460" y="686851"/>
                  <a:pt x="1569027" y="727363"/>
                  <a:pt x="1569027" y="727363"/>
                </a:cubicBezTo>
                <a:cubicBezTo>
                  <a:pt x="1555172" y="723899"/>
                  <a:pt x="1541404" y="720070"/>
                  <a:pt x="1527463" y="716972"/>
                </a:cubicBezTo>
                <a:cubicBezTo>
                  <a:pt x="1477310" y="705827"/>
                  <a:pt x="1463386" y="707772"/>
                  <a:pt x="1413163" y="685800"/>
                </a:cubicBezTo>
                <a:cubicBezTo>
                  <a:pt x="1377685" y="670279"/>
                  <a:pt x="1346822" y="643237"/>
                  <a:pt x="1309254" y="633845"/>
                </a:cubicBezTo>
                <a:cubicBezTo>
                  <a:pt x="1276497" y="625656"/>
                  <a:pt x="1266334" y="624244"/>
                  <a:pt x="1236518" y="613063"/>
                </a:cubicBezTo>
                <a:cubicBezTo>
                  <a:pt x="1219053" y="606514"/>
                  <a:pt x="1202558" y="597189"/>
                  <a:pt x="1184563" y="592281"/>
                </a:cubicBezTo>
                <a:cubicBezTo>
                  <a:pt x="1158368" y="585137"/>
                  <a:pt x="1058700" y="574115"/>
                  <a:pt x="1039090" y="571500"/>
                </a:cubicBezTo>
                <a:lnTo>
                  <a:pt x="966354" y="561109"/>
                </a:lnTo>
                <a:cubicBezTo>
                  <a:pt x="910821" y="554167"/>
                  <a:pt x="855216" y="550348"/>
                  <a:pt x="800100" y="540327"/>
                </a:cubicBezTo>
                <a:cubicBezTo>
                  <a:pt x="755036" y="532133"/>
                  <a:pt x="752733" y="526461"/>
                  <a:pt x="706581" y="509154"/>
                </a:cubicBezTo>
                <a:cubicBezTo>
                  <a:pt x="696326" y="505308"/>
                  <a:pt x="685800" y="502227"/>
                  <a:pt x="675409" y="498763"/>
                </a:cubicBezTo>
                <a:cubicBezTo>
                  <a:pt x="664000" y="544400"/>
                  <a:pt x="663893" y="557600"/>
                  <a:pt x="633845" y="602672"/>
                </a:cubicBezTo>
                <a:cubicBezTo>
                  <a:pt x="625694" y="614899"/>
                  <a:pt x="612080" y="622556"/>
                  <a:pt x="602672" y="633845"/>
                </a:cubicBezTo>
                <a:cubicBezTo>
                  <a:pt x="594677" y="643439"/>
                  <a:pt x="588817" y="654627"/>
                  <a:pt x="581890" y="665018"/>
                </a:cubicBezTo>
                <a:cubicBezTo>
                  <a:pt x="578427" y="675409"/>
                  <a:pt x="571500" y="685237"/>
                  <a:pt x="571500" y="696190"/>
                </a:cubicBezTo>
                <a:cubicBezTo>
                  <a:pt x="571500" y="737766"/>
                  <a:pt x="597457" y="759999"/>
                  <a:pt x="623454" y="789709"/>
                </a:cubicBezTo>
                <a:cubicBezTo>
                  <a:pt x="633131" y="800768"/>
                  <a:pt x="645219" y="809592"/>
                  <a:pt x="654627" y="820881"/>
                </a:cubicBezTo>
                <a:cubicBezTo>
                  <a:pt x="662622" y="830475"/>
                  <a:pt x="667414" y="842460"/>
                  <a:pt x="675409" y="852054"/>
                </a:cubicBezTo>
                <a:cubicBezTo>
                  <a:pt x="684816" y="863343"/>
                  <a:pt x="694982" y="874205"/>
                  <a:pt x="706581" y="883227"/>
                </a:cubicBezTo>
                <a:cubicBezTo>
                  <a:pt x="726296" y="898561"/>
                  <a:pt x="768927" y="924790"/>
                  <a:pt x="768927" y="924790"/>
                </a:cubicBezTo>
                <a:cubicBezTo>
                  <a:pt x="789360" y="955440"/>
                  <a:pt x="790880" y="962135"/>
                  <a:pt x="820881" y="987136"/>
                </a:cubicBezTo>
                <a:cubicBezTo>
                  <a:pt x="830475" y="995131"/>
                  <a:pt x="842720" y="999621"/>
                  <a:pt x="852054" y="1007918"/>
                </a:cubicBezTo>
                <a:cubicBezTo>
                  <a:pt x="953337" y="1097946"/>
                  <a:pt x="870319" y="1048222"/>
                  <a:pt x="976745" y="1101436"/>
                </a:cubicBezTo>
                <a:cubicBezTo>
                  <a:pt x="987136" y="1118754"/>
                  <a:pt x="998886" y="1135326"/>
                  <a:pt x="1007918" y="1153390"/>
                </a:cubicBezTo>
                <a:cubicBezTo>
                  <a:pt x="1012816" y="1163187"/>
                  <a:pt x="1025151" y="1176010"/>
                  <a:pt x="1018309" y="1184563"/>
                </a:cubicBezTo>
                <a:cubicBezTo>
                  <a:pt x="1006657" y="1199128"/>
                  <a:pt x="983256" y="1197457"/>
                  <a:pt x="966354" y="1205345"/>
                </a:cubicBezTo>
                <a:cubicBezTo>
                  <a:pt x="931262" y="1221721"/>
                  <a:pt x="898039" y="1242046"/>
                  <a:pt x="862445" y="1257300"/>
                </a:cubicBezTo>
                <a:cubicBezTo>
                  <a:pt x="787097" y="1289591"/>
                  <a:pt x="772990" y="1298885"/>
                  <a:pt x="685800" y="1319645"/>
                </a:cubicBezTo>
                <a:cubicBezTo>
                  <a:pt x="648128" y="1328614"/>
                  <a:pt x="608860" y="1330238"/>
                  <a:pt x="571500" y="1340427"/>
                </a:cubicBezTo>
                <a:cubicBezTo>
                  <a:pt x="532388" y="1351094"/>
                  <a:pt x="495660" y="1369170"/>
                  <a:pt x="457200" y="1381990"/>
                </a:cubicBezTo>
                <a:cubicBezTo>
                  <a:pt x="422894" y="1393425"/>
                  <a:pt x="387149" y="1400466"/>
                  <a:pt x="353290" y="1413163"/>
                </a:cubicBezTo>
                <a:cubicBezTo>
                  <a:pt x="331535" y="1421321"/>
                  <a:pt x="312392" y="1435399"/>
                  <a:pt x="290945" y="1444336"/>
                </a:cubicBezTo>
                <a:cubicBezTo>
                  <a:pt x="270724" y="1452761"/>
                  <a:pt x="248618" y="1456221"/>
                  <a:pt x="228600" y="1465118"/>
                </a:cubicBezTo>
                <a:cubicBezTo>
                  <a:pt x="217188" y="1470190"/>
                  <a:pt x="208270" y="1479704"/>
                  <a:pt x="197427" y="1485900"/>
                </a:cubicBezTo>
                <a:cubicBezTo>
                  <a:pt x="183978" y="1493585"/>
                  <a:pt x="168998" y="1498471"/>
                  <a:pt x="155863" y="1506681"/>
                </a:cubicBezTo>
                <a:cubicBezTo>
                  <a:pt x="141177" y="1515860"/>
                  <a:pt x="129336" y="1529262"/>
                  <a:pt x="114300" y="1537854"/>
                </a:cubicBezTo>
                <a:cubicBezTo>
                  <a:pt x="104790" y="1543288"/>
                  <a:pt x="93194" y="1543930"/>
                  <a:pt x="83127" y="1548245"/>
                </a:cubicBezTo>
                <a:cubicBezTo>
                  <a:pt x="68889" y="1554347"/>
                  <a:pt x="55012" y="1561342"/>
                  <a:pt x="41563" y="1569027"/>
                </a:cubicBezTo>
                <a:cubicBezTo>
                  <a:pt x="1833" y="1591730"/>
                  <a:pt x="24452" y="1589809"/>
                  <a:pt x="0" y="1589809"/>
                </a:cubicBezTo>
              </a:path>
            </a:pathLst>
          </a:cu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A7DC-7E51-43BB-8E81-D58C6D7F710E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553199"/>
            <a:ext cx="3733800" cy="304801"/>
          </a:xfrm>
        </p:spPr>
        <p:txBody>
          <a:bodyPr/>
          <a:lstStyle/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112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Multiparametric</a:t>
            </a:r>
            <a:r>
              <a:rPr lang="en-US" dirty="0" smtClean="0"/>
              <a:t> cytometry and </a:t>
            </a:r>
            <a:r>
              <a:rPr lang="en-US" dirty="0" err="1" smtClean="0"/>
              <a:t>multifactorial</a:t>
            </a:r>
            <a:r>
              <a:rPr lang="en-US" dirty="0" smtClean="0"/>
              <a:t> HTS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2794-B55F-43BD-B718-C2A670C98FF8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1524000"/>
            <a:ext cx="381000" cy="1240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447800" y="1524000"/>
          <a:ext cx="13716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" name="Equation" r:id="rId5" imgW="1371600" imgH="1168200" progId="Equation.DSMT4">
                  <p:embed/>
                </p:oleObj>
              </mc:Choice>
              <mc:Fallback>
                <p:oleObj name="Equation" r:id="rId5" imgW="1371600" imgH="1168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524000"/>
                        <a:ext cx="1371600" cy="1168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4060825" y="1703388"/>
          <a:ext cx="1328738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" name="Equation" r:id="rId7" imgW="304560" imgH="190440" progId="Equation.DSMT4">
                  <p:embed/>
                </p:oleObj>
              </mc:Choice>
              <mc:Fallback>
                <p:oleObj name="Equation" r:id="rId7" imgW="30456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0825" y="1703388"/>
                        <a:ext cx="1328738" cy="831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57200" y="2764367"/>
            <a:ext cx="2510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Number of cells is measured,</a:t>
            </a:r>
          </a:p>
          <a:p>
            <a:r>
              <a:rPr lang="en-US" sz="1200" dirty="0" smtClean="0"/>
              <a:t>Fluorescence intensity is a feature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3429000" y="2641257"/>
            <a:ext cx="2987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Define multiple populations in the feature space</a:t>
            </a:r>
            <a:endParaRPr lang="en-US" sz="1600" dirty="0"/>
          </a:p>
        </p:txBody>
      </p:sp>
      <p:sp>
        <p:nvSpPr>
          <p:cNvPr id="13" name="Right Arrow 12"/>
          <p:cNvSpPr/>
          <p:nvPr/>
        </p:nvSpPr>
        <p:spPr bwMode="auto">
          <a:xfrm>
            <a:off x="3124200" y="1981200"/>
            <a:ext cx="762000" cy="44334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  <p:sp>
        <p:nvSpPr>
          <p:cNvPr id="14" name="Right Arrow 13"/>
          <p:cNvSpPr/>
          <p:nvPr/>
        </p:nvSpPr>
        <p:spPr bwMode="auto">
          <a:xfrm>
            <a:off x="5791200" y="1911928"/>
            <a:ext cx="762000" cy="44334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88668" y="1672771"/>
            <a:ext cx="22743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Find the features describing the populations f</a:t>
            </a:r>
            <a:r>
              <a:rPr lang="en-US" sz="1800" baseline="-25000" dirty="0" smtClean="0"/>
              <a:t>1</a:t>
            </a:r>
            <a:r>
              <a:rPr lang="en-US" sz="1800" dirty="0" smtClean="0"/>
              <a:t>,…, f</a:t>
            </a:r>
            <a:r>
              <a:rPr lang="en-US" sz="1800" baseline="-25000" dirty="0" smtClean="0"/>
              <a:t>n</a:t>
            </a:r>
          </a:p>
          <a:p>
            <a:endParaRPr lang="en-US" sz="1800" dirty="0"/>
          </a:p>
        </p:txBody>
      </p:sp>
      <p:grpSp>
        <p:nvGrpSpPr>
          <p:cNvPr id="41" name="Group 40"/>
          <p:cNvGrpSpPr/>
          <p:nvPr/>
        </p:nvGrpSpPr>
        <p:grpSpPr>
          <a:xfrm>
            <a:off x="2057400" y="3505200"/>
            <a:ext cx="1447800" cy="2307167"/>
            <a:chOff x="762000" y="3429000"/>
            <a:chExt cx="1447800" cy="2307167"/>
          </a:xfrm>
        </p:grpSpPr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0" y="3429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8" name="Group 57"/>
          <p:cNvGrpSpPr/>
          <p:nvPr/>
        </p:nvGrpSpPr>
        <p:grpSpPr>
          <a:xfrm>
            <a:off x="1562100" y="3505200"/>
            <a:ext cx="1447800" cy="2307167"/>
            <a:chOff x="762000" y="3429000"/>
            <a:chExt cx="1447800" cy="2307167"/>
          </a:xfrm>
        </p:grpSpPr>
        <p:pic>
          <p:nvPicPr>
            <p:cNvPr id="5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0" y="3429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4" name="Group 73"/>
          <p:cNvGrpSpPr/>
          <p:nvPr/>
        </p:nvGrpSpPr>
        <p:grpSpPr>
          <a:xfrm>
            <a:off x="1104900" y="3505200"/>
            <a:ext cx="1447800" cy="2307167"/>
            <a:chOff x="762000" y="3429000"/>
            <a:chExt cx="1447800" cy="2307167"/>
          </a:xfrm>
        </p:grpSpPr>
        <p:pic>
          <p:nvPicPr>
            <p:cNvPr id="7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0" y="3429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0" name="Group 89"/>
          <p:cNvGrpSpPr/>
          <p:nvPr/>
        </p:nvGrpSpPr>
        <p:grpSpPr>
          <a:xfrm>
            <a:off x="647700" y="3505200"/>
            <a:ext cx="1447800" cy="2307167"/>
            <a:chOff x="762000" y="3429000"/>
            <a:chExt cx="1447800" cy="2307167"/>
          </a:xfrm>
        </p:grpSpPr>
        <p:pic>
          <p:nvPicPr>
            <p:cNvPr id="9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0" y="3429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07" name="Straight Arrow Connector 106"/>
          <p:cNvCxnSpPr/>
          <p:nvPr/>
        </p:nvCxnSpPr>
        <p:spPr bwMode="auto">
          <a:xfrm rot="16200000" flipV="1">
            <a:off x="317616" y="4555067"/>
            <a:ext cx="1422168" cy="1295400"/>
          </a:xfrm>
          <a:prstGeom prst="straightConnector1">
            <a:avLst/>
          </a:prstGeom>
          <a:ln>
            <a:headEnd type="oval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 bwMode="auto">
          <a:xfrm>
            <a:off x="1676400" y="5913851"/>
            <a:ext cx="2209800" cy="1588"/>
          </a:xfrm>
          <a:prstGeom prst="straightConnector1">
            <a:avLst/>
          </a:prstGeom>
          <a:ln>
            <a:headEnd type="oval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 rot="2830588">
            <a:off x="174470" y="5267858"/>
            <a:ext cx="1308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concentration</a:t>
            </a:r>
            <a:endParaRPr lang="en-US" sz="1400" dirty="0"/>
          </a:p>
        </p:txBody>
      </p:sp>
      <p:sp>
        <p:nvSpPr>
          <p:cNvPr id="111" name="TextBox 110"/>
          <p:cNvSpPr txBox="1"/>
          <p:nvPr/>
        </p:nvSpPr>
        <p:spPr>
          <a:xfrm>
            <a:off x="1992347" y="6006164"/>
            <a:ext cx="12731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compounds</a:t>
            </a:r>
            <a:endParaRPr lang="en-US" sz="1600" dirty="0"/>
          </a:p>
        </p:txBody>
      </p:sp>
      <p:graphicFrame>
        <p:nvGraphicFramePr>
          <p:cNvPr id="112" name="Object 111"/>
          <p:cNvGraphicFramePr>
            <a:graphicFrameLocks noChangeAspect="1"/>
          </p:cNvGraphicFramePr>
          <p:nvPr/>
        </p:nvGraphicFramePr>
        <p:xfrm>
          <a:off x="4555377" y="4039659"/>
          <a:ext cx="1961963" cy="1010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6" name="Equation" r:id="rId9" imgW="1257120" imgH="647640" progId="Equation.DSMT4">
                  <p:embed/>
                </p:oleObj>
              </mc:Choice>
              <mc:Fallback>
                <p:oleObj name="Equation" r:id="rId9" imgW="1257120" imgH="647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5377" y="4039659"/>
                        <a:ext cx="1961963" cy="10107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" name="Right Arrow 112"/>
          <p:cNvSpPr/>
          <p:nvPr/>
        </p:nvSpPr>
        <p:spPr bwMode="auto">
          <a:xfrm>
            <a:off x="3733800" y="4350328"/>
            <a:ext cx="762000" cy="44334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  <p:sp>
        <p:nvSpPr>
          <p:cNvPr id="114" name="Right Arrow 113"/>
          <p:cNvSpPr/>
          <p:nvPr/>
        </p:nvSpPr>
        <p:spPr bwMode="auto">
          <a:xfrm>
            <a:off x="6553200" y="4350328"/>
            <a:ext cx="762000" cy="44334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677988" y="5227592"/>
            <a:ext cx="2226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Perform </a:t>
            </a:r>
            <a:r>
              <a:rPr lang="en-US" sz="1600" i="1" dirty="0" smtClean="0"/>
              <a:t>m × n </a:t>
            </a:r>
            <a:r>
              <a:rPr lang="en-US" sz="1600" dirty="0" smtClean="0"/>
              <a:t>single measurements</a:t>
            </a:r>
            <a:endParaRPr lang="en-US" sz="1600" dirty="0"/>
          </a:p>
        </p:txBody>
      </p:sp>
      <p:sp>
        <p:nvSpPr>
          <p:cNvPr id="116" name="TextBox 115"/>
          <p:cNvSpPr txBox="1"/>
          <p:nvPr/>
        </p:nvSpPr>
        <p:spPr>
          <a:xfrm>
            <a:off x="6553200" y="3226032"/>
            <a:ext cx="2310248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Flow cytometry</a:t>
            </a:r>
            <a:endParaRPr lang="en-US" dirty="0"/>
          </a:p>
        </p:txBody>
      </p:sp>
      <p:sp>
        <p:nvSpPr>
          <p:cNvPr id="117" name="TextBox 116"/>
          <p:cNvSpPr txBox="1"/>
          <p:nvPr/>
        </p:nvSpPr>
        <p:spPr>
          <a:xfrm>
            <a:off x="6553200" y="5684606"/>
            <a:ext cx="712054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HTS</a:t>
            </a:r>
            <a:endParaRPr lang="en-US" dirty="0"/>
          </a:p>
        </p:txBody>
      </p:sp>
      <p:sp>
        <p:nvSpPr>
          <p:cNvPr id="118" name="TextBox 117"/>
          <p:cNvSpPr txBox="1"/>
          <p:nvPr/>
        </p:nvSpPr>
        <p:spPr>
          <a:xfrm>
            <a:off x="7467601" y="4267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Find the features (such as IC</a:t>
            </a:r>
            <a:r>
              <a:rPr lang="en-US" sz="1600" baseline="-25000" dirty="0" smtClean="0"/>
              <a:t>50</a:t>
            </a:r>
            <a:r>
              <a:rPr lang="en-US" sz="1600" dirty="0" smtClean="0"/>
              <a:t>)</a:t>
            </a:r>
            <a:endParaRPr lang="en-US" sz="1600" baseline="-25000" dirty="0"/>
          </a:p>
        </p:txBody>
      </p:sp>
    </p:spTree>
    <p:extLst>
      <p:ext uri="{BB962C8B-B14F-4D97-AF65-F5344CB8AC3E}">
        <p14:creationId xmlns:p14="http://schemas.microsoft.com/office/powerpoint/2010/main" val="34750875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Multiparametric</a:t>
            </a:r>
            <a:r>
              <a:rPr lang="en-US" dirty="0" smtClean="0"/>
              <a:t> and </a:t>
            </a:r>
            <a:r>
              <a:rPr lang="en-US" dirty="0" err="1" smtClean="0"/>
              <a:t>multifactorial</a:t>
            </a:r>
            <a:r>
              <a:rPr lang="en-US" dirty="0" smtClean="0"/>
              <a:t> HT cytometry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0BDA-62D5-45B6-ABD7-E734FFF82DDE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1524000"/>
            <a:ext cx="381000" cy="1240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447800" y="1524000"/>
          <a:ext cx="13716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8" name="Equation" r:id="rId5" imgW="1371600" imgH="1168200" progId="Equation.DSMT4">
                  <p:embed/>
                </p:oleObj>
              </mc:Choice>
              <mc:Fallback>
                <p:oleObj name="Equation" r:id="rId5" imgW="1371600" imgH="1168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524000"/>
                        <a:ext cx="1371600" cy="1168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4060825" y="1703388"/>
          <a:ext cx="1328738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9" name="Equation" r:id="rId7" imgW="304560" imgH="190440" progId="Equation.DSMT4">
                  <p:embed/>
                </p:oleObj>
              </mc:Choice>
              <mc:Fallback>
                <p:oleObj name="Equation" r:id="rId7" imgW="30456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0825" y="1703388"/>
                        <a:ext cx="1328738" cy="831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429000" y="2641257"/>
            <a:ext cx="2987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Define multiple populations in the feature space</a:t>
            </a:r>
            <a:endParaRPr lang="en-US" sz="1600" dirty="0"/>
          </a:p>
        </p:txBody>
      </p:sp>
      <p:sp>
        <p:nvSpPr>
          <p:cNvPr id="13" name="Right Arrow 12"/>
          <p:cNvSpPr/>
          <p:nvPr/>
        </p:nvSpPr>
        <p:spPr bwMode="auto">
          <a:xfrm>
            <a:off x="3124200" y="1981200"/>
            <a:ext cx="762000" cy="44334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  <p:sp>
        <p:nvSpPr>
          <p:cNvPr id="14" name="Right Arrow 13"/>
          <p:cNvSpPr/>
          <p:nvPr/>
        </p:nvSpPr>
        <p:spPr bwMode="auto">
          <a:xfrm>
            <a:off x="5791200" y="1911928"/>
            <a:ext cx="762000" cy="44334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66090" y="1676400"/>
            <a:ext cx="22743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Find the features describing the populations f</a:t>
            </a:r>
            <a:r>
              <a:rPr lang="en-US" sz="1800" baseline="-25000" dirty="0" smtClean="0"/>
              <a:t>1</a:t>
            </a:r>
            <a:r>
              <a:rPr lang="en-US" sz="1800" dirty="0" smtClean="0"/>
              <a:t>,.. f</a:t>
            </a:r>
            <a:r>
              <a:rPr lang="en-US" sz="1800" baseline="-25000" dirty="0" smtClean="0"/>
              <a:t>n</a:t>
            </a:r>
            <a:endParaRPr lang="en-US" sz="1800" baseline="-25000" dirty="0"/>
          </a:p>
        </p:txBody>
      </p:sp>
      <p:grpSp>
        <p:nvGrpSpPr>
          <p:cNvPr id="2" name="Group 40"/>
          <p:cNvGrpSpPr/>
          <p:nvPr/>
        </p:nvGrpSpPr>
        <p:grpSpPr>
          <a:xfrm>
            <a:off x="2057400" y="3713682"/>
            <a:ext cx="1447800" cy="2307167"/>
            <a:chOff x="762000" y="3429000"/>
            <a:chExt cx="1447800" cy="2307167"/>
          </a:xfrm>
        </p:grpSpPr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0" y="3429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57"/>
          <p:cNvGrpSpPr/>
          <p:nvPr/>
        </p:nvGrpSpPr>
        <p:grpSpPr>
          <a:xfrm>
            <a:off x="1562100" y="3713682"/>
            <a:ext cx="1447800" cy="2307167"/>
            <a:chOff x="762000" y="3429000"/>
            <a:chExt cx="1447800" cy="2307167"/>
          </a:xfrm>
        </p:grpSpPr>
        <p:pic>
          <p:nvPicPr>
            <p:cNvPr id="5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0" y="3429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Group 73"/>
          <p:cNvGrpSpPr/>
          <p:nvPr/>
        </p:nvGrpSpPr>
        <p:grpSpPr>
          <a:xfrm>
            <a:off x="1104900" y="3713682"/>
            <a:ext cx="1447800" cy="2307167"/>
            <a:chOff x="762000" y="3429000"/>
            <a:chExt cx="1447800" cy="2307167"/>
          </a:xfrm>
        </p:grpSpPr>
        <p:pic>
          <p:nvPicPr>
            <p:cNvPr id="7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0" y="3429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" name="Group 89"/>
          <p:cNvGrpSpPr/>
          <p:nvPr/>
        </p:nvGrpSpPr>
        <p:grpSpPr>
          <a:xfrm>
            <a:off x="647700" y="3713682"/>
            <a:ext cx="1447800" cy="2307167"/>
            <a:chOff x="762000" y="3429000"/>
            <a:chExt cx="1447800" cy="2307167"/>
          </a:xfrm>
        </p:grpSpPr>
        <p:pic>
          <p:nvPicPr>
            <p:cNvPr id="9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0" y="3429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3581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800" y="3733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38862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0" y="40386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0" y="41910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43434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8800" y="4495800"/>
              <a:ext cx="381000" cy="124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07" name="Straight Arrow Connector 106"/>
          <p:cNvCxnSpPr/>
          <p:nvPr/>
        </p:nvCxnSpPr>
        <p:spPr bwMode="auto">
          <a:xfrm rot="16200000" flipV="1">
            <a:off x="317616" y="4763549"/>
            <a:ext cx="1422168" cy="1295400"/>
          </a:xfrm>
          <a:prstGeom prst="straightConnector1">
            <a:avLst/>
          </a:prstGeom>
          <a:ln>
            <a:headEnd type="oval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 bwMode="auto">
          <a:xfrm>
            <a:off x="1676400" y="6122333"/>
            <a:ext cx="2209800" cy="1588"/>
          </a:xfrm>
          <a:prstGeom prst="straightConnector1">
            <a:avLst/>
          </a:prstGeom>
          <a:ln>
            <a:headEnd type="oval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 rot="2830588">
            <a:off x="174470" y="5476340"/>
            <a:ext cx="1308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concentration</a:t>
            </a:r>
            <a:endParaRPr lang="en-US" sz="1400" dirty="0"/>
          </a:p>
        </p:txBody>
      </p:sp>
      <p:sp>
        <p:nvSpPr>
          <p:cNvPr id="111" name="TextBox 110"/>
          <p:cNvSpPr txBox="1"/>
          <p:nvPr/>
        </p:nvSpPr>
        <p:spPr>
          <a:xfrm>
            <a:off x="1992347" y="6214646"/>
            <a:ext cx="12731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compounds</a:t>
            </a:r>
            <a:endParaRPr lang="en-US" sz="1600" dirty="0"/>
          </a:p>
        </p:txBody>
      </p:sp>
      <p:graphicFrame>
        <p:nvGraphicFramePr>
          <p:cNvPr id="112" name="Object 111"/>
          <p:cNvGraphicFramePr>
            <a:graphicFrameLocks noChangeAspect="1"/>
          </p:cNvGraphicFramePr>
          <p:nvPr/>
        </p:nvGraphicFramePr>
        <p:xfrm>
          <a:off x="4057837" y="3970328"/>
          <a:ext cx="1961963" cy="1010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0" name="Equation" r:id="rId9" imgW="1257120" imgH="647640" progId="Equation.DSMT4">
                  <p:embed/>
                </p:oleObj>
              </mc:Choice>
              <mc:Fallback>
                <p:oleObj name="Equation" r:id="rId9" imgW="1257120" imgH="647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7837" y="3970328"/>
                        <a:ext cx="1961963" cy="10107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" name="Right Arrow 113"/>
          <p:cNvSpPr/>
          <p:nvPr/>
        </p:nvSpPr>
        <p:spPr bwMode="auto">
          <a:xfrm>
            <a:off x="6553200" y="4350328"/>
            <a:ext cx="762000" cy="44334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114800" y="5037452"/>
            <a:ext cx="2226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Create  </a:t>
            </a:r>
            <a:r>
              <a:rPr lang="en-US" sz="1600" i="1" dirty="0" smtClean="0"/>
              <a:t>n × m</a:t>
            </a:r>
            <a:r>
              <a:rPr lang="en-US" sz="1600" dirty="0" smtClean="0"/>
              <a:t> array of features, where every m could be a vector [f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,…,f</a:t>
            </a:r>
            <a:r>
              <a:rPr lang="en-US" sz="1600" baseline="-25000" dirty="0" smtClean="0"/>
              <a:t>n</a:t>
            </a:r>
            <a:r>
              <a:rPr lang="en-US" sz="1600" dirty="0" smtClean="0"/>
              <a:t>]</a:t>
            </a:r>
            <a:endParaRPr lang="en-US" sz="1600" dirty="0"/>
          </a:p>
        </p:txBody>
      </p:sp>
      <p:sp>
        <p:nvSpPr>
          <p:cNvPr id="117" name="TextBox 116"/>
          <p:cNvSpPr txBox="1"/>
          <p:nvPr/>
        </p:nvSpPr>
        <p:spPr>
          <a:xfrm>
            <a:off x="6085652" y="5868449"/>
            <a:ext cx="2725426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HT flow cytometry</a:t>
            </a:r>
            <a:endParaRPr lang="en-US" dirty="0"/>
          </a:p>
        </p:txBody>
      </p:sp>
      <p:sp>
        <p:nvSpPr>
          <p:cNvPr id="118" name="TextBox 117"/>
          <p:cNvSpPr txBox="1"/>
          <p:nvPr/>
        </p:nvSpPr>
        <p:spPr>
          <a:xfrm>
            <a:off x="7467601" y="4267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Find the features (such as IC</a:t>
            </a:r>
            <a:r>
              <a:rPr lang="en-US" sz="1600" baseline="-25000" dirty="0" smtClean="0"/>
              <a:t>50</a:t>
            </a:r>
            <a:r>
              <a:rPr lang="en-US" sz="1600" dirty="0" smtClean="0"/>
              <a:t>)</a:t>
            </a:r>
            <a:endParaRPr lang="en-US" sz="1600" baseline="-25000" dirty="0"/>
          </a:p>
        </p:txBody>
      </p:sp>
      <p:sp>
        <p:nvSpPr>
          <p:cNvPr id="90" name="Right Arrow 89"/>
          <p:cNvSpPr/>
          <p:nvPr/>
        </p:nvSpPr>
        <p:spPr bwMode="auto">
          <a:xfrm rot="16200000">
            <a:off x="1111828" y="3004360"/>
            <a:ext cx="762000" cy="44334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  <p:sp>
        <p:nvSpPr>
          <p:cNvPr id="106" name="Right Arrow 105"/>
          <p:cNvSpPr/>
          <p:nvPr/>
        </p:nvSpPr>
        <p:spPr bwMode="auto">
          <a:xfrm rot="8367358">
            <a:off x="6035797" y="3075897"/>
            <a:ext cx="762000" cy="44334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0053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1: eliminate operator’s input in analysis</a:t>
            </a:r>
            <a:endParaRPr lang="en-US" dirty="0"/>
          </a:p>
        </p:txBody>
      </p:sp>
      <p:pic>
        <p:nvPicPr>
          <p:cNvPr id="219139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50875" y="1222375"/>
            <a:ext cx="2514600" cy="2511425"/>
          </a:xfrm>
          <a:noFill/>
          <a:ln/>
        </p:spPr>
      </p:pic>
      <p:pic>
        <p:nvPicPr>
          <p:cNvPr id="219140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50875" y="4041775"/>
            <a:ext cx="2514600" cy="2511425"/>
          </a:xfrm>
          <a:noFill/>
          <a:ln/>
        </p:spPr>
      </p:pic>
      <p:pic>
        <p:nvPicPr>
          <p:cNvPr id="2191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2362200"/>
            <a:ext cx="2987675" cy="2982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1914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2360613"/>
            <a:ext cx="2987675" cy="2982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717675" y="1527175"/>
            <a:ext cx="1482725" cy="4648200"/>
            <a:chOff x="672" y="960"/>
            <a:chExt cx="934" cy="2928"/>
          </a:xfrm>
        </p:grpSpPr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1194" y="960"/>
              <a:ext cx="412" cy="1152"/>
              <a:chOff x="1194" y="960"/>
              <a:chExt cx="412" cy="1152"/>
            </a:xfrm>
          </p:grpSpPr>
          <p:sp>
            <p:nvSpPr>
              <p:cNvPr id="219145" name="Line 9"/>
              <p:cNvSpPr>
                <a:spLocks noChangeShapeType="1"/>
              </p:cNvSpPr>
              <p:nvPr/>
            </p:nvSpPr>
            <p:spPr bwMode="auto">
              <a:xfrm flipV="1">
                <a:off x="1194" y="960"/>
                <a:ext cx="0" cy="11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9146" name="Text Box 10"/>
              <p:cNvSpPr txBox="1">
                <a:spLocks noChangeArrowheads="1"/>
              </p:cNvSpPr>
              <p:nvPr/>
            </p:nvSpPr>
            <p:spPr bwMode="auto">
              <a:xfrm>
                <a:off x="1238" y="998"/>
                <a:ext cx="368" cy="21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>
                    <a:latin typeface="Trebuchet MS" pitchFamily="34" charset="0"/>
                  </a:rPr>
                  <a:t>gate</a:t>
                </a:r>
              </a:p>
            </p:txBody>
          </p:sp>
        </p:grpSp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672" y="2736"/>
              <a:ext cx="522" cy="1152"/>
              <a:chOff x="672" y="2736"/>
              <a:chExt cx="522" cy="1152"/>
            </a:xfrm>
          </p:grpSpPr>
          <p:sp>
            <p:nvSpPr>
              <p:cNvPr id="219148" name="Line 12"/>
              <p:cNvSpPr>
                <a:spLocks noChangeShapeType="1"/>
              </p:cNvSpPr>
              <p:nvPr/>
            </p:nvSpPr>
            <p:spPr bwMode="auto">
              <a:xfrm flipV="1">
                <a:off x="1194" y="2736"/>
                <a:ext cx="0" cy="11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9149" name="Text Box 13"/>
              <p:cNvSpPr txBox="1">
                <a:spLocks noChangeArrowheads="1"/>
              </p:cNvSpPr>
              <p:nvPr/>
            </p:nvSpPr>
            <p:spPr bwMode="auto">
              <a:xfrm>
                <a:off x="672" y="2784"/>
                <a:ext cx="368" cy="21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>
                    <a:latin typeface="Trebuchet MS" pitchFamily="34" charset="0"/>
                  </a:rPr>
                  <a:t>gate</a:t>
                </a:r>
              </a:p>
            </p:txBody>
          </p:sp>
        </p:grpSp>
      </p:grpSp>
      <p:sp>
        <p:nvSpPr>
          <p:cNvPr id="219150" name="AutoShape 14"/>
          <p:cNvSpPr>
            <a:spLocks noChangeArrowheads="1"/>
          </p:cNvSpPr>
          <p:nvPr/>
        </p:nvSpPr>
        <p:spPr bwMode="auto">
          <a:xfrm>
            <a:off x="6248400" y="3429000"/>
            <a:ext cx="533400" cy="457200"/>
          </a:xfrm>
          <a:prstGeom prst="rightArrow">
            <a:avLst>
              <a:gd name="adj1" fmla="val 50000"/>
              <a:gd name="adj2" fmla="val 29167"/>
            </a:avLst>
          </a:prstGeom>
          <a:solidFill>
            <a:schemeClr val="folHlink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19151" name="Text Box 15"/>
          <p:cNvSpPr txBox="1">
            <a:spLocks noChangeArrowheads="1"/>
          </p:cNvSpPr>
          <p:nvPr/>
        </p:nvSpPr>
        <p:spPr bwMode="auto">
          <a:xfrm>
            <a:off x="6934200" y="3276600"/>
            <a:ext cx="2209800" cy="825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rebuchet MS" pitchFamily="34" charset="0"/>
              </a:rPr>
              <a:t>Calculate fraction of “positive” and “negative” cells</a:t>
            </a:r>
          </a:p>
        </p:txBody>
      </p:sp>
      <p:sp>
        <p:nvSpPr>
          <p:cNvPr id="219152" name="AutoShape 16"/>
          <p:cNvSpPr>
            <a:spLocks noChangeArrowheads="1"/>
          </p:cNvSpPr>
          <p:nvPr/>
        </p:nvSpPr>
        <p:spPr bwMode="auto">
          <a:xfrm>
            <a:off x="7620000" y="4495800"/>
            <a:ext cx="533400" cy="685800"/>
          </a:xfrm>
          <a:prstGeom prst="downArrow">
            <a:avLst>
              <a:gd name="adj1" fmla="val 50000"/>
              <a:gd name="adj2" fmla="val 32143"/>
            </a:avLst>
          </a:prstGeom>
          <a:solidFill>
            <a:schemeClr val="folHlink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19153" name="Text Box 17"/>
          <p:cNvSpPr txBox="1">
            <a:spLocks noChangeArrowheads="1"/>
          </p:cNvSpPr>
          <p:nvPr/>
        </p:nvSpPr>
        <p:spPr bwMode="auto">
          <a:xfrm>
            <a:off x="6980238" y="5410200"/>
            <a:ext cx="2163762" cy="703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>
                <a:latin typeface="Trebuchet MS" pitchFamily="34" charset="0"/>
              </a:rPr>
              <a:t>Problems?</a:t>
            </a:r>
          </a:p>
          <a:p>
            <a:pPr algn="ctr">
              <a:spcBef>
                <a:spcPct val="50000"/>
              </a:spcBef>
            </a:pPr>
            <a:r>
              <a:rPr lang="en-US" sz="1600">
                <a:latin typeface="Trebuchet MS" pitchFamily="34" charset="0"/>
              </a:rPr>
              <a:t>Well… plenty actually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1AA1D-11A1-48E4-9025-8055F73DF064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856038" cy="304800"/>
          </a:xfrm>
        </p:spPr>
        <p:txBody>
          <a:bodyPr/>
          <a:lstStyle/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67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0" y="3200400"/>
            <a:ext cx="5580063" cy="1816573"/>
          </a:xfrm>
        </p:spPr>
        <p:txBody>
          <a:bodyPr/>
          <a:lstStyle/>
          <a:p>
            <a:r>
              <a:rPr lang="en-US" sz="1800" b="1" dirty="0" smtClean="0"/>
              <a:t>Method I</a:t>
            </a:r>
          </a:p>
          <a:p>
            <a:pPr lvl="1"/>
            <a:r>
              <a:rPr lang="en-US" sz="1600" dirty="0" smtClean="0"/>
              <a:t>Sort the apples (“gate” the green and red populations, or red and non-red)</a:t>
            </a:r>
          </a:p>
          <a:p>
            <a:pPr lvl="1"/>
            <a:r>
              <a:rPr lang="en-US" sz="1600" dirty="0" smtClean="0"/>
              <a:t>Count red and green (non-red) </a:t>
            </a:r>
          </a:p>
          <a:p>
            <a:pPr lvl="1"/>
            <a:r>
              <a:rPr lang="en-US" sz="1600" dirty="0" smtClean="0"/>
              <a:t>Compare the counts</a:t>
            </a:r>
          </a:p>
          <a:p>
            <a:r>
              <a:rPr lang="en-US" sz="1800" b="1" dirty="0" smtClean="0"/>
              <a:t>Method II</a:t>
            </a:r>
          </a:p>
          <a:p>
            <a:pPr lvl="1"/>
            <a:r>
              <a:rPr lang="en-US" sz="1600" dirty="0" smtClean="0"/>
              <a:t>Find a bucket full of red apples only</a:t>
            </a:r>
          </a:p>
          <a:p>
            <a:pPr lvl="1"/>
            <a:r>
              <a:rPr lang="en-US" sz="1600" dirty="0" smtClean="0"/>
              <a:t>Find the distribution</a:t>
            </a:r>
          </a:p>
          <a:p>
            <a:pPr lvl="1"/>
            <a:r>
              <a:rPr lang="en-US" sz="1600" dirty="0" smtClean="0"/>
              <a:t>Take a bucket with red and green apples and find the distribution</a:t>
            </a:r>
          </a:p>
          <a:p>
            <a:pPr lvl="1"/>
            <a:r>
              <a:rPr lang="en-US" sz="1600" dirty="0" smtClean="0"/>
              <a:t>Compare the distribution </a:t>
            </a:r>
          </a:p>
          <a:p>
            <a:pPr lvl="1"/>
            <a:endParaRPr lang="en-US" sz="1600" dirty="0" smtClean="0"/>
          </a:p>
          <a:p>
            <a:pPr lvl="1"/>
            <a:endParaRPr lang="en-US" sz="1600" dirty="0" smtClean="0"/>
          </a:p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Alternative?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14A4-2E49-4DEF-9E7E-C4A34B22224E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219200"/>
            <a:ext cx="1614964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1222086"/>
            <a:ext cx="1614964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3" name="Group 7"/>
          <p:cNvGrpSpPr>
            <a:grpSpLocks noChangeAspect="1"/>
          </p:cNvGrpSpPr>
          <p:nvPr/>
        </p:nvGrpSpPr>
        <p:grpSpPr bwMode="auto">
          <a:xfrm>
            <a:off x="5410200" y="1873250"/>
            <a:ext cx="3614739" cy="3614739"/>
            <a:chOff x="3021" y="2016"/>
            <a:chExt cx="1961" cy="1961"/>
          </a:xfrm>
        </p:grpSpPr>
        <p:sp>
          <p:nvSpPr>
            <p:cNvPr id="9222" name="AutoShape 6"/>
            <p:cNvSpPr>
              <a:spLocks noChangeAspect="1" noChangeArrowheads="1" noTextEdit="1"/>
            </p:cNvSpPr>
            <p:nvPr/>
          </p:nvSpPr>
          <p:spPr bwMode="auto">
            <a:xfrm>
              <a:off x="3024" y="2016"/>
              <a:ext cx="1958" cy="1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4" name="Rectangle 8"/>
            <p:cNvSpPr>
              <a:spLocks noChangeArrowheads="1"/>
            </p:cNvSpPr>
            <p:nvPr/>
          </p:nvSpPr>
          <p:spPr bwMode="auto">
            <a:xfrm>
              <a:off x="3468" y="3425"/>
              <a:ext cx="15" cy="6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5" name="Rectangle 9"/>
            <p:cNvSpPr>
              <a:spLocks noChangeArrowheads="1"/>
            </p:cNvSpPr>
            <p:nvPr/>
          </p:nvSpPr>
          <p:spPr bwMode="auto">
            <a:xfrm>
              <a:off x="3468" y="3456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6" name="Rectangle 10"/>
            <p:cNvSpPr>
              <a:spLocks noChangeArrowheads="1"/>
            </p:cNvSpPr>
            <p:nvPr/>
          </p:nvSpPr>
          <p:spPr bwMode="auto">
            <a:xfrm>
              <a:off x="3463" y="3431"/>
              <a:ext cx="2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7" name="Rectangle 11"/>
            <p:cNvSpPr>
              <a:spLocks noChangeArrowheads="1"/>
            </p:cNvSpPr>
            <p:nvPr/>
          </p:nvSpPr>
          <p:spPr bwMode="auto">
            <a:xfrm>
              <a:off x="3463" y="3451"/>
              <a:ext cx="2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8" name="Rectangle 12"/>
            <p:cNvSpPr>
              <a:spLocks noChangeArrowheads="1"/>
            </p:cNvSpPr>
            <p:nvPr/>
          </p:nvSpPr>
          <p:spPr bwMode="auto">
            <a:xfrm>
              <a:off x="3457" y="3436"/>
              <a:ext cx="36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9" name="Rectangle 13"/>
            <p:cNvSpPr>
              <a:spLocks noChangeArrowheads="1"/>
            </p:cNvSpPr>
            <p:nvPr/>
          </p:nvSpPr>
          <p:spPr bwMode="auto">
            <a:xfrm>
              <a:off x="3457" y="3446"/>
              <a:ext cx="36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0" name="Rectangle 14"/>
            <p:cNvSpPr>
              <a:spLocks noChangeArrowheads="1"/>
            </p:cNvSpPr>
            <p:nvPr/>
          </p:nvSpPr>
          <p:spPr bwMode="auto">
            <a:xfrm>
              <a:off x="3457" y="3441"/>
              <a:ext cx="36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1" name="Rectangle 15"/>
            <p:cNvSpPr>
              <a:spLocks noChangeArrowheads="1"/>
            </p:cNvSpPr>
            <p:nvPr/>
          </p:nvSpPr>
          <p:spPr bwMode="auto">
            <a:xfrm>
              <a:off x="3457" y="3441"/>
              <a:ext cx="36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2" name="Oval 16"/>
            <p:cNvSpPr>
              <a:spLocks noChangeArrowheads="1"/>
            </p:cNvSpPr>
            <p:nvPr/>
          </p:nvSpPr>
          <p:spPr bwMode="auto">
            <a:xfrm>
              <a:off x="3457" y="3425"/>
              <a:ext cx="36" cy="36"/>
            </a:xfrm>
            <a:prstGeom prst="ellipse">
              <a:avLst/>
            </a:prstGeom>
            <a:noFill/>
            <a:ln w="1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3" name="Rectangle 17"/>
            <p:cNvSpPr>
              <a:spLocks noChangeArrowheads="1"/>
            </p:cNvSpPr>
            <p:nvPr/>
          </p:nvSpPr>
          <p:spPr bwMode="auto">
            <a:xfrm>
              <a:off x="3626" y="3415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4" name="Rectangle 18"/>
            <p:cNvSpPr>
              <a:spLocks noChangeArrowheads="1"/>
            </p:cNvSpPr>
            <p:nvPr/>
          </p:nvSpPr>
          <p:spPr bwMode="auto">
            <a:xfrm>
              <a:off x="3626" y="3446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5" name="Rectangle 19"/>
            <p:cNvSpPr>
              <a:spLocks noChangeArrowheads="1"/>
            </p:cNvSpPr>
            <p:nvPr/>
          </p:nvSpPr>
          <p:spPr bwMode="auto">
            <a:xfrm>
              <a:off x="3621" y="3420"/>
              <a:ext cx="2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6" name="Rectangle 20"/>
            <p:cNvSpPr>
              <a:spLocks noChangeArrowheads="1"/>
            </p:cNvSpPr>
            <p:nvPr/>
          </p:nvSpPr>
          <p:spPr bwMode="auto">
            <a:xfrm>
              <a:off x="3621" y="3441"/>
              <a:ext cx="2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7" name="Rectangle 21"/>
            <p:cNvSpPr>
              <a:spLocks noChangeArrowheads="1"/>
            </p:cNvSpPr>
            <p:nvPr/>
          </p:nvSpPr>
          <p:spPr bwMode="auto">
            <a:xfrm>
              <a:off x="3615" y="3425"/>
              <a:ext cx="36" cy="6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8" name="Rectangle 22"/>
            <p:cNvSpPr>
              <a:spLocks noChangeArrowheads="1"/>
            </p:cNvSpPr>
            <p:nvPr/>
          </p:nvSpPr>
          <p:spPr bwMode="auto">
            <a:xfrm>
              <a:off x="3615" y="3436"/>
              <a:ext cx="36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9" name="Rectangle 23"/>
            <p:cNvSpPr>
              <a:spLocks noChangeArrowheads="1"/>
            </p:cNvSpPr>
            <p:nvPr/>
          </p:nvSpPr>
          <p:spPr bwMode="auto">
            <a:xfrm>
              <a:off x="3615" y="3431"/>
              <a:ext cx="36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0" name="Rectangle 24"/>
            <p:cNvSpPr>
              <a:spLocks noChangeArrowheads="1"/>
            </p:cNvSpPr>
            <p:nvPr/>
          </p:nvSpPr>
          <p:spPr bwMode="auto">
            <a:xfrm>
              <a:off x="3615" y="3431"/>
              <a:ext cx="36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1" name="Oval 25"/>
            <p:cNvSpPr>
              <a:spLocks noChangeArrowheads="1"/>
            </p:cNvSpPr>
            <p:nvPr/>
          </p:nvSpPr>
          <p:spPr bwMode="auto">
            <a:xfrm>
              <a:off x="3615" y="3415"/>
              <a:ext cx="36" cy="36"/>
            </a:xfrm>
            <a:prstGeom prst="ellipse">
              <a:avLst/>
            </a:prstGeom>
            <a:noFill/>
            <a:ln w="1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2" name="Rectangle 26"/>
            <p:cNvSpPr>
              <a:spLocks noChangeArrowheads="1"/>
            </p:cNvSpPr>
            <p:nvPr/>
          </p:nvSpPr>
          <p:spPr bwMode="auto">
            <a:xfrm>
              <a:off x="3784" y="3339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3" name="Rectangle 27"/>
            <p:cNvSpPr>
              <a:spLocks noChangeArrowheads="1"/>
            </p:cNvSpPr>
            <p:nvPr/>
          </p:nvSpPr>
          <p:spPr bwMode="auto">
            <a:xfrm>
              <a:off x="3784" y="3369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4" name="Rectangle 28"/>
            <p:cNvSpPr>
              <a:spLocks noChangeArrowheads="1"/>
            </p:cNvSpPr>
            <p:nvPr/>
          </p:nvSpPr>
          <p:spPr bwMode="auto">
            <a:xfrm>
              <a:off x="3779" y="3344"/>
              <a:ext cx="2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5" name="Rectangle 29"/>
            <p:cNvSpPr>
              <a:spLocks noChangeArrowheads="1"/>
            </p:cNvSpPr>
            <p:nvPr/>
          </p:nvSpPr>
          <p:spPr bwMode="auto">
            <a:xfrm>
              <a:off x="3779" y="3364"/>
              <a:ext cx="2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6" name="Rectangle 30"/>
            <p:cNvSpPr>
              <a:spLocks noChangeArrowheads="1"/>
            </p:cNvSpPr>
            <p:nvPr/>
          </p:nvSpPr>
          <p:spPr bwMode="auto">
            <a:xfrm>
              <a:off x="3774" y="3349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7" name="Rectangle 31"/>
            <p:cNvSpPr>
              <a:spLocks noChangeArrowheads="1"/>
            </p:cNvSpPr>
            <p:nvPr/>
          </p:nvSpPr>
          <p:spPr bwMode="auto">
            <a:xfrm>
              <a:off x="3774" y="3359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8" name="Rectangle 32"/>
            <p:cNvSpPr>
              <a:spLocks noChangeArrowheads="1"/>
            </p:cNvSpPr>
            <p:nvPr/>
          </p:nvSpPr>
          <p:spPr bwMode="auto">
            <a:xfrm>
              <a:off x="3774" y="3354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9" name="Rectangle 33"/>
            <p:cNvSpPr>
              <a:spLocks noChangeArrowheads="1"/>
            </p:cNvSpPr>
            <p:nvPr/>
          </p:nvSpPr>
          <p:spPr bwMode="auto">
            <a:xfrm>
              <a:off x="3774" y="3354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0" name="Oval 34"/>
            <p:cNvSpPr>
              <a:spLocks noChangeArrowheads="1"/>
            </p:cNvSpPr>
            <p:nvPr/>
          </p:nvSpPr>
          <p:spPr bwMode="auto">
            <a:xfrm>
              <a:off x="3774" y="3339"/>
              <a:ext cx="35" cy="35"/>
            </a:xfrm>
            <a:prstGeom prst="ellipse">
              <a:avLst/>
            </a:prstGeom>
            <a:noFill/>
            <a:ln w="1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1" name="Rectangle 35"/>
            <p:cNvSpPr>
              <a:spLocks noChangeArrowheads="1"/>
            </p:cNvSpPr>
            <p:nvPr/>
          </p:nvSpPr>
          <p:spPr bwMode="auto">
            <a:xfrm>
              <a:off x="3937" y="2935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2" name="Rectangle 36"/>
            <p:cNvSpPr>
              <a:spLocks noChangeArrowheads="1"/>
            </p:cNvSpPr>
            <p:nvPr/>
          </p:nvSpPr>
          <p:spPr bwMode="auto">
            <a:xfrm>
              <a:off x="3937" y="2966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3" name="Rectangle 37"/>
            <p:cNvSpPr>
              <a:spLocks noChangeArrowheads="1"/>
            </p:cNvSpPr>
            <p:nvPr/>
          </p:nvSpPr>
          <p:spPr bwMode="auto">
            <a:xfrm>
              <a:off x="3932" y="2940"/>
              <a:ext cx="2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4" name="Rectangle 38"/>
            <p:cNvSpPr>
              <a:spLocks noChangeArrowheads="1"/>
            </p:cNvSpPr>
            <p:nvPr/>
          </p:nvSpPr>
          <p:spPr bwMode="auto">
            <a:xfrm>
              <a:off x="3932" y="2961"/>
              <a:ext cx="2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5" name="Rectangle 39"/>
            <p:cNvSpPr>
              <a:spLocks noChangeArrowheads="1"/>
            </p:cNvSpPr>
            <p:nvPr/>
          </p:nvSpPr>
          <p:spPr bwMode="auto">
            <a:xfrm>
              <a:off x="3927" y="2945"/>
              <a:ext cx="35" cy="6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6" name="Rectangle 40"/>
            <p:cNvSpPr>
              <a:spLocks noChangeArrowheads="1"/>
            </p:cNvSpPr>
            <p:nvPr/>
          </p:nvSpPr>
          <p:spPr bwMode="auto">
            <a:xfrm>
              <a:off x="3927" y="2956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7" name="Rectangle 41"/>
            <p:cNvSpPr>
              <a:spLocks noChangeArrowheads="1"/>
            </p:cNvSpPr>
            <p:nvPr/>
          </p:nvSpPr>
          <p:spPr bwMode="auto">
            <a:xfrm>
              <a:off x="3927" y="2951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8" name="Rectangle 42"/>
            <p:cNvSpPr>
              <a:spLocks noChangeArrowheads="1"/>
            </p:cNvSpPr>
            <p:nvPr/>
          </p:nvSpPr>
          <p:spPr bwMode="auto">
            <a:xfrm>
              <a:off x="3927" y="2951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9" name="Oval 43"/>
            <p:cNvSpPr>
              <a:spLocks noChangeArrowheads="1"/>
            </p:cNvSpPr>
            <p:nvPr/>
          </p:nvSpPr>
          <p:spPr bwMode="auto">
            <a:xfrm>
              <a:off x="3927" y="2935"/>
              <a:ext cx="35" cy="36"/>
            </a:xfrm>
            <a:prstGeom prst="ellipse">
              <a:avLst/>
            </a:prstGeom>
            <a:noFill/>
            <a:ln w="1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0" name="Rectangle 44"/>
            <p:cNvSpPr>
              <a:spLocks noChangeArrowheads="1"/>
            </p:cNvSpPr>
            <p:nvPr/>
          </p:nvSpPr>
          <p:spPr bwMode="auto">
            <a:xfrm>
              <a:off x="4095" y="2532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1" name="Rectangle 45"/>
            <p:cNvSpPr>
              <a:spLocks noChangeArrowheads="1"/>
            </p:cNvSpPr>
            <p:nvPr/>
          </p:nvSpPr>
          <p:spPr bwMode="auto">
            <a:xfrm>
              <a:off x="4095" y="2562"/>
              <a:ext cx="15" cy="6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2" name="Rectangle 46"/>
            <p:cNvSpPr>
              <a:spLocks noChangeArrowheads="1"/>
            </p:cNvSpPr>
            <p:nvPr/>
          </p:nvSpPr>
          <p:spPr bwMode="auto">
            <a:xfrm>
              <a:off x="4090" y="2537"/>
              <a:ext cx="2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3" name="Rectangle 47"/>
            <p:cNvSpPr>
              <a:spLocks noChangeArrowheads="1"/>
            </p:cNvSpPr>
            <p:nvPr/>
          </p:nvSpPr>
          <p:spPr bwMode="auto">
            <a:xfrm>
              <a:off x="4090" y="2557"/>
              <a:ext cx="2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4" name="Rectangle 48"/>
            <p:cNvSpPr>
              <a:spLocks noChangeArrowheads="1"/>
            </p:cNvSpPr>
            <p:nvPr/>
          </p:nvSpPr>
          <p:spPr bwMode="auto">
            <a:xfrm>
              <a:off x="4085" y="2542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5" name="Rectangle 49"/>
            <p:cNvSpPr>
              <a:spLocks noChangeArrowheads="1"/>
            </p:cNvSpPr>
            <p:nvPr/>
          </p:nvSpPr>
          <p:spPr bwMode="auto">
            <a:xfrm>
              <a:off x="4085" y="2552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6" name="Rectangle 50"/>
            <p:cNvSpPr>
              <a:spLocks noChangeArrowheads="1"/>
            </p:cNvSpPr>
            <p:nvPr/>
          </p:nvSpPr>
          <p:spPr bwMode="auto">
            <a:xfrm>
              <a:off x="4085" y="2547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7" name="Rectangle 51"/>
            <p:cNvSpPr>
              <a:spLocks noChangeArrowheads="1"/>
            </p:cNvSpPr>
            <p:nvPr/>
          </p:nvSpPr>
          <p:spPr bwMode="auto">
            <a:xfrm>
              <a:off x="4085" y="2547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8" name="Oval 52"/>
            <p:cNvSpPr>
              <a:spLocks noChangeArrowheads="1"/>
            </p:cNvSpPr>
            <p:nvPr/>
          </p:nvSpPr>
          <p:spPr bwMode="auto">
            <a:xfrm>
              <a:off x="4085" y="2532"/>
              <a:ext cx="35" cy="36"/>
            </a:xfrm>
            <a:prstGeom prst="ellipse">
              <a:avLst/>
            </a:prstGeom>
            <a:noFill/>
            <a:ln w="1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9" name="Rectangle 53"/>
            <p:cNvSpPr>
              <a:spLocks noChangeArrowheads="1"/>
            </p:cNvSpPr>
            <p:nvPr/>
          </p:nvSpPr>
          <p:spPr bwMode="auto">
            <a:xfrm>
              <a:off x="4253" y="2450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0" name="Rectangle 54"/>
            <p:cNvSpPr>
              <a:spLocks noChangeArrowheads="1"/>
            </p:cNvSpPr>
            <p:nvPr/>
          </p:nvSpPr>
          <p:spPr bwMode="auto">
            <a:xfrm>
              <a:off x="4253" y="2481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1" name="Rectangle 55"/>
            <p:cNvSpPr>
              <a:spLocks noChangeArrowheads="1"/>
            </p:cNvSpPr>
            <p:nvPr/>
          </p:nvSpPr>
          <p:spPr bwMode="auto">
            <a:xfrm>
              <a:off x="4248" y="2455"/>
              <a:ext cx="2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2" name="Rectangle 56"/>
            <p:cNvSpPr>
              <a:spLocks noChangeArrowheads="1"/>
            </p:cNvSpPr>
            <p:nvPr/>
          </p:nvSpPr>
          <p:spPr bwMode="auto">
            <a:xfrm>
              <a:off x="4248" y="2476"/>
              <a:ext cx="2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3" name="Rectangle 57"/>
            <p:cNvSpPr>
              <a:spLocks noChangeArrowheads="1"/>
            </p:cNvSpPr>
            <p:nvPr/>
          </p:nvSpPr>
          <p:spPr bwMode="auto">
            <a:xfrm>
              <a:off x="4243" y="2460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4" name="Rectangle 58"/>
            <p:cNvSpPr>
              <a:spLocks noChangeArrowheads="1"/>
            </p:cNvSpPr>
            <p:nvPr/>
          </p:nvSpPr>
          <p:spPr bwMode="auto">
            <a:xfrm>
              <a:off x="4243" y="2471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5" name="Rectangle 59"/>
            <p:cNvSpPr>
              <a:spLocks noChangeArrowheads="1"/>
            </p:cNvSpPr>
            <p:nvPr/>
          </p:nvSpPr>
          <p:spPr bwMode="auto">
            <a:xfrm>
              <a:off x="4243" y="2465"/>
              <a:ext cx="35" cy="6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6" name="Rectangle 60"/>
            <p:cNvSpPr>
              <a:spLocks noChangeArrowheads="1"/>
            </p:cNvSpPr>
            <p:nvPr/>
          </p:nvSpPr>
          <p:spPr bwMode="auto">
            <a:xfrm>
              <a:off x="4243" y="2465"/>
              <a:ext cx="35" cy="6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7" name="Oval 61"/>
            <p:cNvSpPr>
              <a:spLocks noChangeArrowheads="1"/>
            </p:cNvSpPr>
            <p:nvPr/>
          </p:nvSpPr>
          <p:spPr bwMode="auto">
            <a:xfrm>
              <a:off x="4243" y="2450"/>
              <a:ext cx="35" cy="36"/>
            </a:xfrm>
            <a:prstGeom prst="ellipse">
              <a:avLst/>
            </a:prstGeom>
            <a:noFill/>
            <a:ln w="1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8" name="Rectangle 62"/>
            <p:cNvSpPr>
              <a:spLocks noChangeArrowheads="1"/>
            </p:cNvSpPr>
            <p:nvPr/>
          </p:nvSpPr>
          <p:spPr bwMode="auto">
            <a:xfrm>
              <a:off x="4411" y="2440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9" name="Rectangle 63"/>
            <p:cNvSpPr>
              <a:spLocks noChangeArrowheads="1"/>
            </p:cNvSpPr>
            <p:nvPr/>
          </p:nvSpPr>
          <p:spPr bwMode="auto">
            <a:xfrm>
              <a:off x="4411" y="2471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0" name="Rectangle 64"/>
            <p:cNvSpPr>
              <a:spLocks noChangeArrowheads="1"/>
            </p:cNvSpPr>
            <p:nvPr/>
          </p:nvSpPr>
          <p:spPr bwMode="auto">
            <a:xfrm>
              <a:off x="4406" y="2445"/>
              <a:ext cx="2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1" name="Rectangle 65"/>
            <p:cNvSpPr>
              <a:spLocks noChangeArrowheads="1"/>
            </p:cNvSpPr>
            <p:nvPr/>
          </p:nvSpPr>
          <p:spPr bwMode="auto">
            <a:xfrm>
              <a:off x="4406" y="2465"/>
              <a:ext cx="25" cy="6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2" name="Rectangle 66"/>
            <p:cNvSpPr>
              <a:spLocks noChangeArrowheads="1"/>
            </p:cNvSpPr>
            <p:nvPr/>
          </p:nvSpPr>
          <p:spPr bwMode="auto">
            <a:xfrm>
              <a:off x="4401" y="2450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3" name="Rectangle 67"/>
            <p:cNvSpPr>
              <a:spLocks noChangeArrowheads="1"/>
            </p:cNvSpPr>
            <p:nvPr/>
          </p:nvSpPr>
          <p:spPr bwMode="auto">
            <a:xfrm>
              <a:off x="4401" y="2460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4" name="Rectangle 68"/>
            <p:cNvSpPr>
              <a:spLocks noChangeArrowheads="1"/>
            </p:cNvSpPr>
            <p:nvPr/>
          </p:nvSpPr>
          <p:spPr bwMode="auto">
            <a:xfrm>
              <a:off x="4401" y="2455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5" name="Rectangle 69"/>
            <p:cNvSpPr>
              <a:spLocks noChangeArrowheads="1"/>
            </p:cNvSpPr>
            <p:nvPr/>
          </p:nvSpPr>
          <p:spPr bwMode="auto">
            <a:xfrm>
              <a:off x="4401" y="2455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6" name="Oval 70"/>
            <p:cNvSpPr>
              <a:spLocks noChangeArrowheads="1"/>
            </p:cNvSpPr>
            <p:nvPr/>
          </p:nvSpPr>
          <p:spPr bwMode="auto">
            <a:xfrm>
              <a:off x="4401" y="2440"/>
              <a:ext cx="35" cy="36"/>
            </a:xfrm>
            <a:prstGeom prst="ellipse">
              <a:avLst/>
            </a:prstGeom>
            <a:noFill/>
            <a:ln w="1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7" name="Rectangle 71"/>
            <p:cNvSpPr>
              <a:spLocks noChangeArrowheads="1"/>
            </p:cNvSpPr>
            <p:nvPr/>
          </p:nvSpPr>
          <p:spPr bwMode="auto">
            <a:xfrm>
              <a:off x="4569" y="2440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8" name="Rectangle 72"/>
            <p:cNvSpPr>
              <a:spLocks noChangeArrowheads="1"/>
            </p:cNvSpPr>
            <p:nvPr/>
          </p:nvSpPr>
          <p:spPr bwMode="auto">
            <a:xfrm>
              <a:off x="4569" y="2471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9" name="Rectangle 73"/>
            <p:cNvSpPr>
              <a:spLocks noChangeArrowheads="1"/>
            </p:cNvSpPr>
            <p:nvPr/>
          </p:nvSpPr>
          <p:spPr bwMode="auto">
            <a:xfrm>
              <a:off x="4564" y="2445"/>
              <a:ext cx="2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0" name="Rectangle 74"/>
            <p:cNvSpPr>
              <a:spLocks noChangeArrowheads="1"/>
            </p:cNvSpPr>
            <p:nvPr/>
          </p:nvSpPr>
          <p:spPr bwMode="auto">
            <a:xfrm>
              <a:off x="4564" y="2465"/>
              <a:ext cx="25" cy="6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1" name="Rectangle 75"/>
            <p:cNvSpPr>
              <a:spLocks noChangeArrowheads="1"/>
            </p:cNvSpPr>
            <p:nvPr/>
          </p:nvSpPr>
          <p:spPr bwMode="auto">
            <a:xfrm>
              <a:off x="4559" y="2450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2" name="Rectangle 76"/>
            <p:cNvSpPr>
              <a:spLocks noChangeArrowheads="1"/>
            </p:cNvSpPr>
            <p:nvPr/>
          </p:nvSpPr>
          <p:spPr bwMode="auto">
            <a:xfrm>
              <a:off x="4559" y="2460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3" name="Rectangle 77"/>
            <p:cNvSpPr>
              <a:spLocks noChangeArrowheads="1"/>
            </p:cNvSpPr>
            <p:nvPr/>
          </p:nvSpPr>
          <p:spPr bwMode="auto">
            <a:xfrm>
              <a:off x="4559" y="2455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4" name="Rectangle 78"/>
            <p:cNvSpPr>
              <a:spLocks noChangeArrowheads="1"/>
            </p:cNvSpPr>
            <p:nvPr/>
          </p:nvSpPr>
          <p:spPr bwMode="auto">
            <a:xfrm>
              <a:off x="4559" y="2455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5" name="Oval 79"/>
            <p:cNvSpPr>
              <a:spLocks noChangeArrowheads="1"/>
            </p:cNvSpPr>
            <p:nvPr/>
          </p:nvSpPr>
          <p:spPr bwMode="auto">
            <a:xfrm>
              <a:off x="4559" y="2440"/>
              <a:ext cx="35" cy="36"/>
            </a:xfrm>
            <a:prstGeom prst="ellipse">
              <a:avLst/>
            </a:prstGeom>
            <a:noFill/>
            <a:ln w="1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6" name="Rectangle 80"/>
            <p:cNvSpPr>
              <a:spLocks noChangeArrowheads="1"/>
            </p:cNvSpPr>
            <p:nvPr/>
          </p:nvSpPr>
          <p:spPr bwMode="auto">
            <a:xfrm>
              <a:off x="4722" y="2440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7" name="Rectangle 81"/>
            <p:cNvSpPr>
              <a:spLocks noChangeArrowheads="1"/>
            </p:cNvSpPr>
            <p:nvPr/>
          </p:nvSpPr>
          <p:spPr bwMode="auto">
            <a:xfrm>
              <a:off x="4722" y="2471"/>
              <a:ext cx="1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8" name="Rectangle 82"/>
            <p:cNvSpPr>
              <a:spLocks noChangeArrowheads="1"/>
            </p:cNvSpPr>
            <p:nvPr/>
          </p:nvSpPr>
          <p:spPr bwMode="auto">
            <a:xfrm>
              <a:off x="4717" y="2445"/>
              <a:ext cx="2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9" name="Rectangle 83"/>
            <p:cNvSpPr>
              <a:spLocks noChangeArrowheads="1"/>
            </p:cNvSpPr>
            <p:nvPr/>
          </p:nvSpPr>
          <p:spPr bwMode="auto">
            <a:xfrm>
              <a:off x="4717" y="2465"/>
              <a:ext cx="25" cy="6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0" name="Rectangle 84"/>
            <p:cNvSpPr>
              <a:spLocks noChangeArrowheads="1"/>
            </p:cNvSpPr>
            <p:nvPr/>
          </p:nvSpPr>
          <p:spPr bwMode="auto">
            <a:xfrm>
              <a:off x="4712" y="2450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1" name="Rectangle 85"/>
            <p:cNvSpPr>
              <a:spLocks noChangeArrowheads="1"/>
            </p:cNvSpPr>
            <p:nvPr/>
          </p:nvSpPr>
          <p:spPr bwMode="auto">
            <a:xfrm>
              <a:off x="4712" y="2460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2" name="Rectangle 86"/>
            <p:cNvSpPr>
              <a:spLocks noChangeArrowheads="1"/>
            </p:cNvSpPr>
            <p:nvPr/>
          </p:nvSpPr>
          <p:spPr bwMode="auto">
            <a:xfrm>
              <a:off x="4712" y="2455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3" name="Rectangle 87"/>
            <p:cNvSpPr>
              <a:spLocks noChangeArrowheads="1"/>
            </p:cNvSpPr>
            <p:nvPr/>
          </p:nvSpPr>
          <p:spPr bwMode="auto">
            <a:xfrm>
              <a:off x="4712" y="2455"/>
              <a:ext cx="35" cy="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4" name="Oval 88"/>
            <p:cNvSpPr>
              <a:spLocks noChangeArrowheads="1"/>
            </p:cNvSpPr>
            <p:nvPr/>
          </p:nvSpPr>
          <p:spPr bwMode="auto">
            <a:xfrm>
              <a:off x="4712" y="2440"/>
              <a:ext cx="35" cy="36"/>
            </a:xfrm>
            <a:prstGeom prst="ellipse">
              <a:avLst/>
            </a:prstGeom>
            <a:noFill/>
            <a:ln w="1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5" name="Rectangle 89"/>
            <p:cNvSpPr>
              <a:spLocks noChangeArrowheads="1"/>
            </p:cNvSpPr>
            <p:nvPr/>
          </p:nvSpPr>
          <p:spPr bwMode="auto">
            <a:xfrm>
              <a:off x="3422" y="2414"/>
              <a:ext cx="1356" cy="1068"/>
            </a:xfrm>
            <a:prstGeom prst="rect">
              <a:avLst/>
            </a:prstGeom>
            <a:noFill/>
            <a:ln w="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6" name="Rectangle 90"/>
            <p:cNvSpPr>
              <a:spLocks noChangeArrowheads="1"/>
            </p:cNvSpPr>
            <p:nvPr/>
          </p:nvSpPr>
          <p:spPr bwMode="auto">
            <a:xfrm>
              <a:off x="3672" y="3758"/>
              <a:ext cx="647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5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arvest day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07" name="Rectangle 91"/>
            <p:cNvSpPr>
              <a:spLocks noChangeArrowheads="1"/>
            </p:cNvSpPr>
            <p:nvPr/>
          </p:nvSpPr>
          <p:spPr bwMode="auto">
            <a:xfrm rot="16200000">
              <a:off x="2348" y="2871"/>
              <a:ext cx="149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Percentage</a:t>
              </a:r>
              <a:r>
                <a:rPr kumimoji="0" lang="en-US" sz="1500" b="0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of green apples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08" name="Line 92"/>
            <p:cNvSpPr>
              <a:spLocks noChangeShapeType="1"/>
            </p:cNvSpPr>
            <p:nvPr/>
          </p:nvSpPr>
          <p:spPr bwMode="auto">
            <a:xfrm>
              <a:off x="3473" y="3482"/>
              <a:ext cx="943" cy="1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9" name="Line 93"/>
            <p:cNvSpPr>
              <a:spLocks noChangeShapeType="1"/>
            </p:cNvSpPr>
            <p:nvPr/>
          </p:nvSpPr>
          <p:spPr bwMode="auto">
            <a:xfrm>
              <a:off x="3473" y="3482"/>
              <a:ext cx="1" cy="46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0" name="Line 94"/>
            <p:cNvSpPr>
              <a:spLocks noChangeShapeType="1"/>
            </p:cNvSpPr>
            <p:nvPr/>
          </p:nvSpPr>
          <p:spPr bwMode="auto">
            <a:xfrm>
              <a:off x="3789" y="3482"/>
              <a:ext cx="1" cy="46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1" name="Line 95"/>
            <p:cNvSpPr>
              <a:spLocks noChangeShapeType="1"/>
            </p:cNvSpPr>
            <p:nvPr/>
          </p:nvSpPr>
          <p:spPr bwMode="auto">
            <a:xfrm>
              <a:off x="4100" y="3482"/>
              <a:ext cx="1" cy="46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2" name="Line 96"/>
            <p:cNvSpPr>
              <a:spLocks noChangeShapeType="1"/>
            </p:cNvSpPr>
            <p:nvPr/>
          </p:nvSpPr>
          <p:spPr bwMode="auto">
            <a:xfrm>
              <a:off x="4416" y="3482"/>
              <a:ext cx="1" cy="46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3" name="Rectangle 97"/>
            <p:cNvSpPr>
              <a:spLocks noChangeArrowheads="1"/>
            </p:cNvSpPr>
            <p:nvPr/>
          </p:nvSpPr>
          <p:spPr bwMode="auto">
            <a:xfrm>
              <a:off x="3427" y="3604"/>
              <a:ext cx="72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-5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4" name="Rectangle 98"/>
            <p:cNvSpPr>
              <a:spLocks noChangeArrowheads="1"/>
            </p:cNvSpPr>
            <p:nvPr/>
          </p:nvSpPr>
          <p:spPr bwMode="auto">
            <a:xfrm>
              <a:off x="3697" y="3604"/>
              <a:ext cx="116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-10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5" name="Rectangle 99"/>
            <p:cNvSpPr>
              <a:spLocks noChangeArrowheads="1"/>
            </p:cNvSpPr>
            <p:nvPr/>
          </p:nvSpPr>
          <p:spPr bwMode="auto">
            <a:xfrm>
              <a:off x="3988" y="3604"/>
              <a:ext cx="116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-15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6" name="Rectangle 100"/>
            <p:cNvSpPr>
              <a:spLocks noChangeArrowheads="1"/>
            </p:cNvSpPr>
            <p:nvPr/>
          </p:nvSpPr>
          <p:spPr bwMode="auto">
            <a:xfrm>
              <a:off x="4299" y="3604"/>
              <a:ext cx="116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-20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7" name="Line 101"/>
            <p:cNvSpPr>
              <a:spLocks noChangeShapeType="1"/>
            </p:cNvSpPr>
            <p:nvPr/>
          </p:nvSpPr>
          <p:spPr bwMode="auto">
            <a:xfrm flipV="1">
              <a:off x="3422" y="2578"/>
              <a:ext cx="1" cy="74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8" name="Line 102"/>
            <p:cNvSpPr>
              <a:spLocks noChangeShapeType="1"/>
            </p:cNvSpPr>
            <p:nvPr/>
          </p:nvSpPr>
          <p:spPr bwMode="auto">
            <a:xfrm flipH="1">
              <a:off x="3376" y="3318"/>
              <a:ext cx="46" cy="1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" name="Line 103"/>
            <p:cNvSpPr>
              <a:spLocks noChangeShapeType="1"/>
            </p:cNvSpPr>
            <p:nvPr/>
          </p:nvSpPr>
          <p:spPr bwMode="auto">
            <a:xfrm flipH="1">
              <a:off x="3376" y="3073"/>
              <a:ext cx="46" cy="1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0" name="Line 104"/>
            <p:cNvSpPr>
              <a:spLocks noChangeShapeType="1"/>
            </p:cNvSpPr>
            <p:nvPr/>
          </p:nvSpPr>
          <p:spPr bwMode="auto">
            <a:xfrm flipH="1">
              <a:off x="3376" y="2823"/>
              <a:ext cx="46" cy="1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1" name="Line 105"/>
            <p:cNvSpPr>
              <a:spLocks noChangeShapeType="1"/>
            </p:cNvSpPr>
            <p:nvPr/>
          </p:nvSpPr>
          <p:spPr bwMode="auto">
            <a:xfrm flipH="1">
              <a:off x="3376" y="2578"/>
              <a:ext cx="46" cy="1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2" name="Rectangle 106"/>
            <p:cNvSpPr>
              <a:spLocks noChangeArrowheads="1"/>
            </p:cNvSpPr>
            <p:nvPr/>
          </p:nvSpPr>
          <p:spPr bwMode="auto">
            <a:xfrm>
              <a:off x="3192" y="3277"/>
              <a:ext cx="133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23" name="Rectangle 107"/>
            <p:cNvSpPr>
              <a:spLocks noChangeArrowheads="1"/>
            </p:cNvSpPr>
            <p:nvPr/>
          </p:nvSpPr>
          <p:spPr bwMode="auto">
            <a:xfrm>
              <a:off x="3192" y="3032"/>
              <a:ext cx="133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24" name="Rectangle 108"/>
            <p:cNvSpPr>
              <a:spLocks noChangeArrowheads="1"/>
            </p:cNvSpPr>
            <p:nvPr/>
          </p:nvSpPr>
          <p:spPr bwMode="auto">
            <a:xfrm>
              <a:off x="3192" y="2787"/>
              <a:ext cx="133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25" name="Rectangle 109"/>
            <p:cNvSpPr>
              <a:spLocks noChangeArrowheads="1"/>
            </p:cNvSpPr>
            <p:nvPr/>
          </p:nvSpPr>
          <p:spPr bwMode="auto">
            <a:xfrm>
              <a:off x="3192" y="2542"/>
              <a:ext cx="133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26" name="Freeform 110"/>
            <p:cNvSpPr>
              <a:spLocks/>
            </p:cNvSpPr>
            <p:nvPr/>
          </p:nvSpPr>
          <p:spPr bwMode="auto">
            <a:xfrm>
              <a:off x="3473" y="2455"/>
              <a:ext cx="1254" cy="986"/>
            </a:xfrm>
            <a:custGeom>
              <a:avLst/>
              <a:gdLst/>
              <a:ahLst/>
              <a:cxnLst>
                <a:cxn ang="0">
                  <a:pos x="15" y="986"/>
                </a:cxn>
                <a:cxn ang="0">
                  <a:pos x="41" y="986"/>
                </a:cxn>
                <a:cxn ang="0">
                  <a:pos x="66" y="986"/>
                </a:cxn>
                <a:cxn ang="0">
                  <a:pos x="86" y="981"/>
                </a:cxn>
                <a:cxn ang="0">
                  <a:pos x="112" y="981"/>
                </a:cxn>
                <a:cxn ang="0">
                  <a:pos x="137" y="981"/>
                </a:cxn>
                <a:cxn ang="0">
                  <a:pos x="163" y="976"/>
                </a:cxn>
                <a:cxn ang="0">
                  <a:pos x="188" y="970"/>
                </a:cxn>
                <a:cxn ang="0">
                  <a:pos x="214" y="965"/>
                </a:cxn>
                <a:cxn ang="0">
                  <a:pos x="239" y="955"/>
                </a:cxn>
                <a:cxn ang="0">
                  <a:pos x="265" y="940"/>
                </a:cxn>
                <a:cxn ang="0">
                  <a:pos x="290" y="919"/>
                </a:cxn>
                <a:cxn ang="0">
                  <a:pos x="316" y="894"/>
                </a:cxn>
                <a:cxn ang="0">
                  <a:pos x="341" y="858"/>
                </a:cxn>
                <a:cxn ang="0">
                  <a:pos x="367" y="812"/>
                </a:cxn>
                <a:cxn ang="0">
                  <a:pos x="392" y="751"/>
                </a:cxn>
                <a:cxn ang="0">
                  <a:pos x="418" y="679"/>
                </a:cxn>
                <a:cxn ang="0">
                  <a:pos x="443" y="593"/>
                </a:cxn>
                <a:cxn ang="0">
                  <a:pos x="469" y="501"/>
                </a:cxn>
                <a:cxn ang="0">
                  <a:pos x="494" y="414"/>
                </a:cxn>
                <a:cxn ang="0">
                  <a:pos x="520" y="327"/>
                </a:cxn>
                <a:cxn ang="0">
                  <a:pos x="545" y="250"/>
                </a:cxn>
                <a:cxn ang="0">
                  <a:pos x="571" y="189"/>
                </a:cxn>
                <a:cxn ang="0">
                  <a:pos x="596" y="138"/>
                </a:cxn>
                <a:cxn ang="0">
                  <a:pos x="622" y="97"/>
                </a:cxn>
                <a:cxn ang="0">
                  <a:pos x="647" y="72"/>
                </a:cxn>
                <a:cxn ang="0">
                  <a:pos x="673" y="51"/>
                </a:cxn>
                <a:cxn ang="0">
                  <a:pos x="698" y="36"/>
                </a:cxn>
                <a:cxn ang="0">
                  <a:pos x="724" y="26"/>
                </a:cxn>
                <a:cxn ang="0">
                  <a:pos x="749" y="16"/>
                </a:cxn>
                <a:cxn ang="0">
                  <a:pos x="775" y="10"/>
                </a:cxn>
                <a:cxn ang="0">
                  <a:pos x="800" y="10"/>
                </a:cxn>
                <a:cxn ang="0">
                  <a:pos x="826" y="5"/>
                </a:cxn>
                <a:cxn ang="0">
                  <a:pos x="851" y="5"/>
                </a:cxn>
                <a:cxn ang="0">
                  <a:pos x="877" y="0"/>
                </a:cxn>
                <a:cxn ang="0">
                  <a:pos x="902" y="0"/>
                </a:cxn>
                <a:cxn ang="0">
                  <a:pos x="928" y="0"/>
                </a:cxn>
                <a:cxn ang="0">
                  <a:pos x="953" y="0"/>
                </a:cxn>
                <a:cxn ang="0">
                  <a:pos x="979" y="0"/>
                </a:cxn>
                <a:cxn ang="0">
                  <a:pos x="1004" y="0"/>
                </a:cxn>
                <a:cxn ang="0">
                  <a:pos x="1030" y="0"/>
                </a:cxn>
                <a:cxn ang="0">
                  <a:pos x="1055" y="0"/>
                </a:cxn>
                <a:cxn ang="0">
                  <a:pos x="1081" y="0"/>
                </a:cxn>
                <a:cxn ang="0">
                  <a:pos x="1101" y="0"/>
                </a:cxn>
                <a:cxn ang="0">
                  <a:pos x="1127" y="0"/>
                </a:cxn>
                <a:cxn ang="0">
                  <a:pos x="1152" y="0"/>
                </a:cxn>
                <a:cxn ang="0">
                  <a:pos x="1178" y="0"/>
                </a:cxn>
                <a:cxn ang="0">
                  <a:pos x="1203" y="0"/>
                </a:cxn>
                <a:cxn ang="0">
                  <a:pos x="1229" y="0"/>
                </a:cxn>
                <a:cxn ang="0">
                  <a:pos x="1254" y="0"/>
                </a:cxn>
              </a:cxnLst>
              <a:rect l="0" t="0" r="r" b="b"/>
              <a:pathLst>
                <a:path w="1254" h="986">
                  <a:moveTo>
                    <a:pt x="0" y="986"/>
                  </a:moveTo>
                  <a:lnTo>
                    <a:pt x="15" y="986"/>
                  </a:lnTo>
                  <a:lnTo>
                    <a:pt x="25" y="986"/>
                  </a:lnTo>
                  <a:lnTo>
                    <a:pt x="41" y="986"/>
                  </a:lnTo>
                  <a:lnTo>
                    <a:pt x="51" y="986"/>
                  </a:lnTo>
                  <a:lnTo>
                    <a:pt x="66" y="986"/>
                  </a:lnTo>
                  <a:lnTo>
                    <a:pt x="76" y="981"/>
                  </a:lnTo>
                  <a:lnTo>
                    <a:pt x="86" y="981"/>
                  </a:lnTo>
                  <a:lnTo>
                    <a:pt x="102" y="981"/>
                  </a:lnTo>
                  <a:lnTo>
                    <a:pt x="112" y="981"/>
                  </a:lnTo>
                  <a:lnTo>
                    <a:pt x="127" y="981"/>
                  </a:lnTo>
                  <a:lnTo>
                    <a:pt x="137" y="981"/>
                  </a:lnTo>
                  <a:lnTo>
                    <a:pt x="153" y="976"/>
                  </a:lnTo>
                  <a:lnTo>
                    <a:pt x="163" y="976"/>
                  </a:lnTo>
                  <a:lnTo>
                    <a:pt x="178" y="976"/>
                  </a:lnTo>
                  <a:lnTo>
                    <a:pt x="188" y="970"/>
                  </a:lnTo>
                  <a:lnTo>
                    <a:pt x="204" y="965"/>
                  </a:lnTo>
                  <a:lnTo>
                    <a:pt x="214" y="965"/>
                  </a:lnTo>
                  <a:lnTo>
                    <a:pt x="229" y="960"/>
                  </a:lnTo>
                  <a:lnTo>
                    <a:pt x="239" y="955"/>
                  </a:lnTo>
                  <a:lnTo>
                    <a:pt x="255" y="950"/>
                  </a:lnTo>
                  <a:lnTo>
                    <a:pt x="265" y="940"/>
                  </a:lnTo>
                  <a:lnTo>
                    <a:pt x="280" y="930"/>
                  </a:lnTo>
                  <a:lnTo>
                    <a:pt x="290" y="919"/>
                  </a:lnTo>
                  <a:lnTo>
                    <a:pt x="306" y="909"/>
                  </a:lnTo>
                  <a:lnTo>
                    <a:pt x="316" y="894"/>
                  </a:lnTo>
                  <a:lnTo>
                    <a:pt x="331" y="879"/>
                  </a:lnTo>
                  <a:lnTo>
                    <a:pt x="341" y="858"/>
                  </a:lnTo>
                  <a:lnTo>
                    <a:pt x="357" y="838"/>
                  </a:lnTo>
                  <a:lnTo>
                    <a:pt x="367" y="812"/>
                  </a:lnTo>
                  <a:lnTo>
                    <a:pt x="382" y="782"/>
                  </a:lnTo>
                  <a:lnTo>
                    <a:pt x="392" y="751"/>
                  </a:lnTo>
                  <a:lnTo>
                    <a:pt x="408" y="715"/>
                  </a:lnTo>
                  <a:lnTo>
                    <a:pt x="418" y="679"/>
                  </a:lnTo>
                  <a:lnTo>
                    <a:pt x="433" y="639"/>
                  </a:lnTo>
                  <a:lnTo>
                    <a:pt x="443" y="593"/>
                  </a:lnTo>
                  <a:lnTo>
                    <a:pt x="459" y="547"/>
                  </a:lnTo>
                  <a:lnTo>
                    <a:pt x="469" y="501"/>
                  </a:lnTo>
                  <a:lnTo>
                    <a:pt x="484" y="455"/>
                  </a:lnTo>
                  <a:lnTo>
                    <a:pt x="494" y="414"/>
                  </a:lnTo>
                  <a:lnTo>
                    <a:pt x="510" y="368"/>
                  </a:lnTo>
                  <a:lnTo>
                    <a:pt x="520" y="327"/>
                  </a:lnTo>
                  <a:lnTo>
                    <a:pt x="535" y="286"/>
                  </a:lnTo>
                  <a:lnTo>
                    <a:pt x="545" y="250"/>
                  </a:lnTo>
                  <a:lnTo>
                    <a:pt x="561" y="220"/>
                  </a:lnTo>
                  <a:lnTo>
                    <a:pt x="571" y="189"/>
                  </a:lnTo>
                  <a:lnTo>
                    <a:pt x="581" y="158"/>
                  </a:lnTo>
                  <a:lnTo>
                    <a:pt x="596" y="138"/>
                  </a:lnTo>
                  <a:lnTo>
                    <a:pt x="606" y="118"/>
                  </a:lnTo>
                  <a:lnTo>
                    <a:pt x="622" y="97"/>
                  </a:lnTo>
                  <a:lnTo>
                    <a:pt x="632" y="82"/>
                  </a:lnTo>
                  <a:lnTo>
                    <a:pt x="647" y="72"/>
                  </a:lnTo>
                  <a:lnTo>
                    <a:pt x="657" y="61"/>
                  </a:lnTo>
                  <a:lnTo>
                    <a:pt x="673" y="51"/>
                  </a:lnTo>
                  <a:lnTo>
                    <a:pt x="683" y="41"/>
                  </a:lnTo>
                  <a:lnTo>
                    <a:pt x="698" y="36"/>
                  </a:lnTo>
                  <a:lnTo>
                    <a:pt x="708" y="31"/>
                  </a:lnTo>
                  <a:lnTo>
                    <a:pt x="724" y="26"/>
                  </a:lnTo>
                  <a:lnTo>
                    <a:pt x="734" y="21"/>
                  </a:lnTo>
                  <a:lnTo>
                    <a:pt x="749" y="16"/>
                  </a:lnTo>
                  <a:lnTo>
                    <a:pt x="759" y="16"/>
                  </a:lnTo>
                  <a:lnTo>
                    <a:pt x="775" y="10"/>
                  </a:lnTo>
                  <a:lnTo>
                    <a:pt x="785" y="10"/>
                  </a:lnTo>
                  <a:lnTo>
                    <a:pt x="800" y="10"/>
                  </a:lnTo>
                  <a:lnTo>
                    <a:pt x="810" y="5"/>
                  </a:lnTo>
                  <a:lnTo>
                    <a:pt x="826" y="5"/>
                  </a:lnTo>
                  <a:lnTo>
                    <a:pt x="836" y="5"/>
                  </a:lnTo>
                  <a:lnTo>
                    <a:pt x="851" y="5"/>
                  </a:lnTo>
                  <a:lnTo>
                    <a:pt x="861" y="5"/>
                  </a:lnTo>
                  <a:lnTo>
                    <a:pt x="877" y="0"/>
                  </a:lnTo>
                  <a:lnTo>
                    <a:pt x="887" y="0"/>
                  </a:lnTo>
                  <a:lnTo>
                    <a:pt x="902" y="0"/>
                  </a:lnTo>
                  <a:lnTo>
                    <a:pt x="912" y="0"/>
                  </a:lnTo>
                  <a:lnTo>
                    <a:pt x="928" y="0"/>
                  </a:lnTo>
                  <a:lnTo>
                    <a:pt x="938" y="0"/>
                  </a:lnTo>
                  <a:lnTo>
                    <a:pt x="953" y="0"/>
                  </a:lnTo>
                  <a:lnTo>
                    <a:pt x="963" y="0"/>
                  </a:lnTo>
                  <a:lnTo>
                    <a:pt x="979" y="0"/>
                  </a:lnTo>
                  <a:lnTo>
                    <a:pt x="989" y="0"/>
                  </a:lnTo>
                  <a:lnTo>
                    <a:pt x="1004" y="0"/>
                  </a:lnTo>
                  <a:lnTo>
                    <a:pt x="1014" y="0"/>
                  </a:lnTo>
                  <a:lnTo>
                    <a:pt x="1030" y="0"/>
                  </a:lnTo>
                  <a:lnTo>
                    <a:pt x="1040" y="0"/>
                  </a:lnTo>
                  <a:lnTo>
                    <a:pt x="1055" y="0"/>
                  </a:lnTo>
                  <a:lnTo>
                    <a:pt x="1065" y="0"/>
                  </a:lnTo>
                  <a:lnTo>
                    <a:pt x="1081" y="0"/>
                  </a:lnTo>
                  <a:lnTo>
                    <a:pt x="1091" y="0"/>
                  </a:lnTo>
                  <a:lnTo>
                    <a:pt x="1101" y="0"/>
                  </a:lnTo>
                  <a:lnTo>
                    <a:pt x="1116" y="0"/>
                  </a:lnTo>
                  <a:lnTo>
                    <a:pt x="1127" y="0"/>
                  </a:lnTo>
                  <a:lnTo>
                    <a:pt x="1142" y="0"/>
                  </a:lnTo>
                  <a:lnTo>
                    <a:pt x="1152" y="0"/>
                  </a:lnTo>
                  <a:lnTo>
                    <a:pt x="1167" y="0"/>
                  </a:lnTo>
                  <a:lnTo>
                    <a:pt x="1178" y="0"/>
                  </a:lnTo>
                  <a:lnTo>
                    <a:pt x="1193" y="0"/>
                  </a:lnTo>
                  <a:lnTo>
                    <a:pt x="1203" y="0"/>
                  </a:lnTo>
                  <a:lnTo>
                    <a:pt x="1218" y="0"/>
                  </a:lnTo>
                  <a:lnTo>
                    <a:pt x="1229" y="0"/>
                  </a:lnTo>
                  <a:lnTo>
                    <a:pt x="1244" y="0"/>
                  </a:lnTo>
                  <a:lnTo>
                    <a:pt x="1254" y="0"/>
                  </a:lnTo>
                </a:path>
              </a:pathLst>
            </a:custGeom>
            <a:noFill/>
            <a:ln w="1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8" name="Rectangle 3"/>
          <p:cNvSpPr txBox="1">
            <a:spLocks noChangeArrowheads="1"/>
          </p:cNvSpPr>
          <p:nvPr/>
        </p:nvSpPr>
        <p:spPr bwMode="auto">
          <a:xfrm>
            <a:off x="5401985" y="1483075"/>
            <a:ext cx="3581400" cy="45259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Heuristic methods</a:t>
            </a:r>
          </a:p>
          <a:p>
            <a:pPr marL="742950" marR="0" lvl="1" indent="-2857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Minkowski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-form</a:t>
            </a:r>
          </a:p>
          <a:p>
            <a:pPr marL="742950" marR="0" lvl="1" indent="-2857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Weighted-Mean-Variance (WMV)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Distance functions used in nonparametric tests</a:t>
            </a:r>
          </a:p>
          <a:p>
            <a:pPr marL="742950" marR="0" lvl="1" indent="-2857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sym typeface="Symbol" pitchFamily="18" charset="2"/>
              </a:rPr>
              <a:t></a:t>
            </a:r>
            <a:r>
              <a:rPr kumimoji="0" lang="en-US" sz="14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Arial" charset="0"/>
              </a:rPr>
              <a:t> 2 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sym typeface="Symbol" pitchFamily="18" charset="2"/>
              </a:rPr>
              <a:t>(Chi Square)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Kolmogorov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-Smirnov (KS)</a:t>
            </a:r>
          </a:p>
          <a:p>
            <a:pPr marL="742950" marR="0" lvl="1" indent="-2857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Cramer/von </a:t>
            </a:r>
            <a:r>
              <a:rPr kumimoji="0" lang="en-US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Mises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(</a:t>
            </a:r>
            <a:r>
              <a:rPr kumimoji="0" lang="en-US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CvM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)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Information-theory divergences</a:t>
            </a:r>
          </a:p>
          <a:p>
            <a:pPr marL="742950" marR="0" lvl="1" indent="-2857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Kullback-Liebler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(KL)</a:t>
            </a:r>
          </a:p>
          <a:p>
            <a:pPr marL="742950" marR="0" lvl="1" indent="-2857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Jeffrey</a:t>
            </a:r>
            <a:r>
              <a:rPr kumimoji="0" lang="en-US" sz="14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divergence (JD)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Spectral measures</a:t>
            </a:r>
          </a:p>
          <a:p>
            <a:pPr marL="742950" marR="0" lvl="1" indent="-2857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Spectral angle </a:t>
            </a:r>
            <a:r>
              <a:rPr kumimoji="0" lang="en-US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mapper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Bhatacharyya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distance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Ground distance measures</a:t>
            </a:r>
          </a:p>
          <a:p>
            <a:pPr marL="742950" marR="0" lvl="1" indent="-2857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Histogram intersection (Overton)</a:t>
            </a:r>
          </a:p>
          <a:p>
            <a:pPr marL="742950" marR="0" lvl="1" indent="-2857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Quadratic form distance (QF)</a:t>
            </a:r>
          </a:p>
          <a:p>
            <a:pPr marL="742950" marR="0" lvl="1" indent="-2857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Wasserstein-Rubinstein-Mallows distance (Earth Movers Distance)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36864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More parameters – better results</a:t>
            </a:r>
            <a:endParaRPr lang="en-US" smtClean="0"/>
          </a:p>
        </p:txBody>
      </p:sp>
      <p:graphicFrame>
        <p:nvGraphicFramePr>
          <p:cNvPr id="114693" name="Object 5"/>
          <p:cNvGraphicFramePr>
            <a:graphicFrameLocks noChangeAspect="1"/>
          </p:cNvGraphicFramePr>
          <p:nvPr/>
        </p:nvGraphicFramePr>
        <p:xfrm>
          <a:off x="686593" y="5181600"/>
          <a:ext cx="38084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1" name="Equation" r:id="rId4" imgW="2222280" imgH="533160" progId="Equation.DSMT4">
                  <p:embed/>
                </p:oleObj>
              </mc:Choice>
              <mc:Fallback>
                <p:oleObj name="Equation" r:id="rId4" imgW="222228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593" y="5181600"/>
                        <a:ext cx="3808413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4697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95850" y="1460500"/>
            <a:ext cx="3638550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8" name="Text Box 9"/>
          <p:cNvSpPr txBox="1">
            <a:spLocks noChangeArrowheads="1"/>
          </p:cNvSpPr>
          <p:nvPr/>
        </p:nvSpPr>
        <p:spPr bwMode="auto">
          <a:xfrm>
            <a:off x="6019800" y="5410200"/>
            <a:ext cx="1755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dirty="0">
                <a:latin typeface="Calibri" pitchFamily="34" charset="0"/>
              </a:rPr>
              <a:t>Optimize </a:t>
            </a:r>
            <a:r>
              <a:rPr lang="en-US" dirty="0">
                <a:latin typeface="Calibri" pitchFamily="34" charset="0"/>
              </a:rPr>
              <a:t>β</a:t>
            </a:r>
            <a:r>
              <a:rPr lang="pl-PL" dirty="0">
                <a:latin typeface="Calibri" pitchFamily="34" charset="0"/>
              </a:rPr>
              <a:t> and </a:t>
            </a:r>
            <a:r>
              <a:rPr lang="en-US" dirty="0">
                <a:latin typeface="Calibri" pitchFamily="34" charset="0"/>
              </a:rPr>
              <a:t>γ</a:t>
            </a:r>
          </a:p>
        </p:txBody>
      </p:sp>
      <p:sp>
        <p:nvSpPr>
          <p:cNvPr id="114699" name="Text Box 10"/>
          <p:cNvSpPr txBox="1">
            <a:spLocks noChangeArrowheads="1"/>
          </p:cNvSpPr>
          <p:nvPr/>
        </p:nvSpPr>
        <p:spPr bwMode="auto">
          <a:xfrm>
            <a:off x="6629400" y="3659188"/>
            <a:ext cx="12715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 dirty="0">
                <a:latin typeface="Humnst777 Cn BT" pitchFamily="34" charset="0"/>
              </a:rPr>
              <a:t>IC</a:t>
            </a:r>
            <a:r>
              <a:rPr lang="pl-PL" sz="1800" baseline="-25000" dirty="0">
                <a:latin typeface="Humnst777 Cn BT" pitchFamily="34" charset="0"/>
              </a:rPr>
              <a:t>50</a:t>
            </a:r>
            <a:r>
              <a:rPr lang="pl-PL" sz="1800" dirty="0">
                <a:latin typeface="Humnst777 Cn BT" pitchFamily="34" charset="0"/>
              </a:rPr>
              <a:t>=</a:t>
            </a:r>
            <a:r>
              <a:rPr lang="en-US" sz="1800" dirty="0">
                <a:latin typeface="Humnst777 Cn BT" pitchFamily="34" charset="0"/>
              </a:rPr>
              <a:t>10169</a:t>
            </a:r>
          </a:p>
        </p:txBody>
      </p:sp>
      <p:sp>
        <p:nvSpPr>
          <p:cNvPr id="114701" name="Date Placeholder 10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6126BF4C-8826-4626-8FE1-7548254D57B0}" type="datetime13">
              <a:rPr lang="en-US" smtClean="0"/>
              <a:t>12:50:17 PM</a:t>
            </a:fld>
            <a:endParaRPr lang="en-US" smtClean="0"/>
          </a:p>
        </p:txBody>
      </p:sp>
      <p:sp>
        <p:nvSpPr>
          <p:cNvPr id="114702" name="Slide Number Placeholder 1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0EB18576-281A-40C9-9CAC-7D2ED1D4749F}" type="slidenum">
              <a:rPr lang="en-US"/>
              <a:pPr/>
              <a:t>36</a:t>
            </a:fld>
            <a:endParaRPr lang="en-US"/>
          </a:p>
        </p:txBody>
      </p:sp>
      <p:sp>
        <p:nvSpPr>
          <p:cNvPr id="114703" name="Footer Placeholder 12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High Throughput-High-Content Flow Cytometry</a:t>
            </a:r>
            <a:endParaRPr lang="en-US"/>
          </a:p>
        </p:txBody>
      </p:sp>
      <p:pic>
        <p:nvPicPr>
          <p:cNvPr id="14" name="Picture 5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000" y="1442195"/>
            <a:ext cx="3657600" cy="3663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2590800" y="3659833"/>
            <a:ext cx="1321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pl-PL" sz="1800" dirty="0" smtClean="0">
                <a:latin typeface="Humnst777 Cn BT" pitchFamily="34" charset="0"/>
              </a:rPr>
              <a:t>EC</a:t>
            </a:r>
            <a:r>
              <a:rPr lang="pl-PL" sz="1800" baseline="-25000" dirty="0" smtClean="0">
                <a:latin typeface="Humnst777 Cn BT" pitchFamily="34" charset="0"/>
              </a:rPr>
              <a:t>50</a:t>
            </a:r>
            <a:r>
              <a:rPr lang="pl-PL" sz="1800" dirty="0" smtClean="0">
                <a:latin typeface="Humnst777 Cn BT" pitchFamily="34" charset="0"/>
              </a:rPr>
              <a:t>=10170</a:t>
            </a:r>
            <a:endParaRPr lang="en-US" sz="1800" dirty="0" smtClean="0">
              <a:latin typeface="Humnst777 Cn BT" pitchFamily="34" charset="0"/>
            </a:endParaRPr>
          </a:p>
        </p:txBody>
      </p:sp>
      <p:sp>
        <p:nvSpPr>
          <p:cNvPr id="17" name="Right Arrow 16"/>
          <p:cNvSpPr/>
          <p:nvPr/>
        </p:nvSpPr>
        <p:spPr bwMode="auto">
          <a:xfrm>
            <a:off x="4895850" y="5410200"/>
            <a:ext cx="990600" cy="3810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0425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Graphical data processing environments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1724-D44B-4B4C-AF37-045F6CDF0B61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256102"/>
            <a:ext cx="3352800" cy="2540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971800"/>
            <a:ext cx="449854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plot2"/>
          <p:cNvPicPr>
            <a:picLocks noChangeAspect="1" noChangeArrowheads="1"/>
          </p:cNvPicPr>
          <p:nvPr/>
        </p:nvPicPr>
        <p:blipFill>
          <a:blip r:embed="rId5" cstate="print"/>
          <a:srcRect r="33336" b="23747"/>
          <a:stretch>
            <a:fillRect/>
          </a:stretch>
        </p:blipFill>
        <p:spPr bwMode="auto">
          <a:xfrm>
            <a:off x="1581019" y="1256102"/>
            <a:ext cx="3675854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26" y="3528801"/>
            <a:ext cx="3712088" cy="2877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838200" y="5558135"/>
            <a:ext cx="1040670" cy="461665"/>
          </a:xfrm>
          <a:prstGeom prst="rect">
            <a:avLst/>
          </a:prstGeom>
          <a:solidFill>
            <a:srgbClr val="AD946B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umnst777 Cn BT" pitchFamily="34" charset="0"/>
              </a:rPr>
              <a:t>Orange</a:t>
            </a:r>
            <a:endParaRPr lang="en-US" dirty="0">
              <a:latin typeface="Humnst777 Cn BT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00" y="1600200"/>
            <a:ext cx="2297424" cy="461665"/>
          </a:xfrm>
          <a:prstGeom prst="rect">
            <a:avLst/>
          </a:prstGeom>
          <a:solidFill>
            <a:srgbClr val="AD946B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umnst777 Cn BT" pitchFamily="34" charset="0"/>
              </a:rPr>
              <a:t>IBM Data Explorer</a:t>
            </a:r>
            <a:endParaRPr lang="en-US" dirty="0">
              <a:latin typeface="Humnst777 Cn BT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16651" y="1521767"/>
            <a:ext cx="987771" cy="461665"/>
          </a:xfrm>
          <a:prstGeom prst="rect">
            <a:avLst/>
          </a:prstGeom>
          <a:solidFill>
            <a:srgbClr val="AD946B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Humnst777 Cn BT" pitchFamily="34" charset="0"/>
              </a:rPr>
              <a:t>Khoros</a:t>
            </a:r>
            <a:endParaRPr lang="en-US" dirty="0">
              <a:latin typeface="Humnst777 Cn BT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94960" y="4736783"/>
            <a:ext cx="643381" cy="461665"/>
          </a:xfrm>
          <a:prstGeom prst="rect">
            <a:avLst/>
          </a:prstGeom>
          <a:solidFill>
            <a:srgbClr val="AD946B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umnst777 Cn BT" pitchFamily="34" charset="0"/>
              </a:rPr>
              <a:t>AVS</a:t>
            </a:r>
            <a:endParaRPr lang="en-US" dirty="0">
              <a:latin typeface="Humnst777 Cn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3207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Graphical cytometry analysis pipeline builder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6216F-F7FE-44CC-92F7-C32432D20824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38</a:t>
            </a:fld>
            <a:endParaRPr lang="en-US"/>
          </a:p>
        </p:txBody>
      </p:sp>
      <p:grpSp>
        <p:nvGrpSpPr>
          <p:cNvPr id="2" name="Group 21"/>
          <p:cNvGrpSpPr/>
          <p:nvPr/>
        </p:nvGrpSpPr>
        <p:grpSpPr>
          <a:xfrm>
            <a:off x="2705100" y="3205101"/>
            <a:ext cx="838200" cy="2438400"/>
            <a:chOff x="2743200" y="1828801"/>
            <a:chExt cx="838200" cy="2438400"/>
          </a:xfrm>
        </p:grpSpPr>
        <p:grpSp>
          <p:nvGrpSpPr>
            <p:cNvPr id="7" name="Group 19"/>
            <p:cNvGrpSpPr/>
            <p:nvPr/>
          </p:nvGrpSpPr>
          <p:grpSpPr>
            <a:xfrm>
              <a:off x="2743200" y="1828801"/>
              <a:ext cx="838200" cy="2438400"/>
              <a:chOff x="2743200" y="1828800"/>
              <a:chExt cx="1676400" cy="3747657"/>
            </a:xfrm>
          </p:grpSpPr>
          <p:sp>
            <p:nvSpPr>
              <p:cNvPr id="8" name="Rectangle 7"/>
              <p:cNvSpPr/>
              <p:nvPr/>
            </p:nvSpPr>
            <p:spPr bwMode="auto">
              <a:xfrm>
                <a:off x="2743200" y="1828800"/>
                <a:ext cx="1676400" cy="381000"/>
              </a:xfrm>
              <a:prstGeom prst="rect">
                <a:avLst/>
              </a:prstGeom>
              <a:solidFill>
                <a:srgbClr val="C00000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effectLst/>
                    <a:latin typeface="Humnst777 BT" pitchFamily="34" charset="0"/>
                  </a:rPr>
                  <a:t>A3</a:t>
                </a: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2743200" y="2202873"/>
                <a:ext cx="1676400" cy="381000"/>
              </a:xfrm>
              <a:prstGeom prst="rect">
                <a:avLst/>
              </a:prstGeom>
              <a:solidFill>
                <a:srgbClr val="FF0000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b="1" dirty="0" smtClean="0"/>
                  <a:t>B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effectLst/>
                    <a:latin typeface="Humnst777 BT" pitchFamily="34" charset="0"/>
                  </a:rPr>
                  <a:t>3</a:t>
                </a: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2743200" y="2576946"/>
                <a:ext cx="1676400" cy="381000"/>
              </a:xfrm>
              <a:prstGeom prst="rect">
                <a:avLst/>
              </a:prstGeom>
              <a:solidFill>
                <a:srgbClr val="FFC000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b="1" dirty="0" smtClean="0"/>
                  <a:t>C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effectLst/>
                    <a:latin typeface="Humnst777 BT" pitchFamily="34" charset="0"/>
                  </a:rPr>
                  <a:t>3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2743200" y="2951019"/>
                <a:ext cx="1676400" cy="381000"/>
              </a:xfrm>
              <a:prstGeom prst="rect">
                <a:avLst/>
              </a:prstGeom>
              <a:solidFill>
                <a:srgbClr val="FFFF00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b="1" dirty="0" smtClean="0"/>
                  <a:t>D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effectLst/>
                    <a:latin typeface="Humnst777 BT" pitchFamily="34" charset="0"/>
                  </a:rPr>
                  <a:t>3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2743200" y="3325092"/>
                <a:ext cx="1676400" cy="381000"/>
              </a:xfrm>
              <a:prstGeom prst="rect">
                <a:avLst/>
              </a:prstGeom>
              <a:solidFill>
                <a:srgbClr val="92D050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b="1" dirty="0" smtClean="0"/>
                  <a:t>E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effectLst/>
                    <a:latin typeface="Humnst777 BT" pitchFamily="34" charset="0"/>
                  </a:rPr>
                  <a:t>3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2743200" y="3699165"/>
                <a:ext cx="1676400" cy="381000"/>
              </a:xfrm>
              <a:prstGeom prst="rect">
                <a:avLst/>
              </a:prstGeom>
              <a:solidFill>
                <a:srgbClr val="00B050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b="1" dirty="0" smtClean="0"/>
                  <a:t>F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effectLst/>
                    <a:latin typeface="Humnst777 BT" pitchFamily="34" charset="0"/>
                  </a:rPr>
                  <a:t>3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2743200" y="4073238"/>
                <a:ext cx="1676400" cy="381000"/>
              </a:xfrm>
              <a:prstGeom prst="rect">
                <a:avLst/>
              </a:prstGeom>
              <a:solidFill>
                <a:srgbClr val="00B0F0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b="1" dirty="0" smtClean="0"/>
                  <a:t>G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effectLst/>
                    <a:latin typeface="Humnst777 BT" pitchFamily="34" charset="0"/>
                  </a:rPr>
                  <a:t>3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 bwMode="auto">
              <a:xfrm>
                <a:off x="2743200" y="4447311"/>
                <a:ext cx="1676400" cy="381000"/>
              </a:xfrm>
              <a:prstGeom prst="rect">
                <a:avLst/>
              </a:prstGeom>
              <a:solidFill>
                <a:srgbClr val="0070C0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b="1" dirty="0" smtClean="0"/>
                  <a:t>H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effectLst/>
                    <a:latin typeface="Humnst777 BT" pitchFamily="34" charset="0"/>
                  </a:rPr>
                  <a:t>3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 bwMode="auto">
              <a:xfrm>
                <a:off x="2743200" y="4821384"/>
                <a:ext cx="1676400" cy="381000"/>
              </a:xfrm>
              <a:prstGeom prst="rect">
                <a:avLst/>
              </a:prstGeom>
              <a:solidFill>
                <a:srgbClr val="002060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b="1" dirty="0" smtClean="0"/>
                  <a:t>I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effectLst/>
                    <a:latin typeface="Humnst777 BT" pitchFamily="34" charset="0"/>
                  </a:rPr>
                  <a:t>3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 bwMode="auto">
              <a:xfrm>
                <a:off x="2743200" y="5195457"/>
                <a:ext cx="1676400" cy="381000"/>
              </a:xfrm>
              <a:prstGeom prst="rect">
                <a:avLst/>
              </a:prstGeom>
              <a:solidFill>
                <a:srgbClr val="7030A0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b="1" dirty="0" smtClean="0"/>
                  <a:t>J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effectLst/>
                    <a:latin typeface="Humnst777 BT" pitchFamily="34" charset="0"/>
                  </a:rPr>
                  <a:t>3</a:t>
                </a:r>
              </a:p>
            </p:txBody>
          </p:sp>
        </p:grpSp>
        <p:sp>
          <p:nvSpPr>
            <p:cNvPr id="21" name="Rectangle 20"/>
            <p:cNvSpPr/>
            <p:nvPr/>
          </p:nvSpPr>
          <p:spPr bwMode="auto">
            <a:xfrm>
              <a:off x="2743200" y="1828801"/>
              <a:ext cx="838200" cy="2438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umnst777 BT" pitchFamily="34" charset="0"/>
              </a:endParaRPr>
            </a:p>
          </p:txBody>
        </p:sp>
      </p:grpSp>
      <p:grpSp>
        <p:nvGrpSpPr>
          <p:cNvPr id="18" name="Group 25"/>
          <p:cNvGrpSpPr/>
          <p:nvPr/>
        </p:nvGrpSpPr>
        <p:grpSpPr>
          <a:xfrm>
            <a:off x="2705100" y="1662489"/>
            <a:ext cx="838200" cy="491285"/>
            <a:chOff x="2171700" y="1814011"/>
            <a:chExt cx="838200" cy="491285"/>
          </a:xfrm>
        </p:grpSpPr>
        <p:sp>
          <p:nvSpPr>
            <p:cNvPr id="23" name="Rectangle 22"/>
            <p:cNvSpPr/>
            <p:nvPr/>
          </p:nvSpPr>
          <p:spPr bwMode="auto">
            <a:xfrm>
              <a:off x="2171700" y="1814011"/>
              <a:ext cx="838200" cy="24789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50" b="1" dirty="0" smtClean="0"/>
                <a:t>Control </a:t>
              </a:r>
              <a:r>
                <a:rPr lang="en-US" sz="1200" b="1" dirty="0" smtClean="0"/>
                <a:t>+</a:t>
              </a:r>
              <a:endParaRPr kumimoji="0" lang="en-US" sz="1200" b="1" i="0" u="none" strike="noStrike" cap="none" normalizeH="0" baseline="0" dirty="0" smtClean="0">
                <a:ln>
                  <a:noFill/>
                </a:ln>
                <a:effectLst/>
                <a:latin typeface="Humnst777 BT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171700" y="2057400"/>
              <a:ext cx="838200" cy="24789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50" b="1" dirty="0" smtClean="0"/>
                <a:t>Control -</a:t>
              </a:r>
              <a:endParaRPr kumimoji="0" lang="en-US" sz="1050" b="1" i="0" u="none" strike="noStrike" cap="none" normalizeH="0" baseline="0" dirty="0" smtClean="0">
                <a:ln>
                  <a:noFill/>
                </a:ln>
                <a:effectLst/>
                <a:latin typeface="Humnst777 BT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171700" y="1814011"/>
              <a:ext cx="838200" cy="491285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umnst777 BT" pitchFamily="34" charset="0"/>
              </a:endParaRPr>
            </a:p>
          </p:txBody>
        </p:sp>
      </p:grp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424488"/>
            <a:ext cx="1381125" cy="10287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449371"/>
            <a:ext cx="762000" cy="5143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1" name="Rectangle 30"/>
          <p:cNvSpPr/>
          <p:nvPr/>
        </p:nvSpPr>
        <p:spPr bwMode="auto">
          <a:xfrm>
            <a:off x="6705600" y="2329239"/>
            <a:ext cx="1104900" cy="247896"/>
          </a:xfrm>
          <a:prstGeom prst="rect">
            <a:avLst/>
          </a:prstGeom>
          <a:solidFill>
            <a:schemeClr val="tx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solidFill>
                  <a:schemeClr val="bg1"/>
                </a:solidFill>
              </a:rPr>
              <a:t>Build curve</a:t>
            </a: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umnst777 BT" pitchFamily="34" charset="0"/>
            </a:endParaRPr>
          </a:p>
        </p:txBody>
      </p:sp>
      <p:grpSp>
        <p:nvGrpSpPr>
          <p:cNvPr id="19" name="Group 41"/>
          <p:cNvGrpSpPr/>
          <p:nvPr/>
        </p:nvGrpSpPr>
        <p:grpSpPr>
          <a:xfrm>
            <a:off x="4762500" y="2942979"/>
            <a:ext cx="838200" cy="524244"/>
            <a:chOff x="2286000" y="4499320"/>
            <a:chExt cx="838200" cy="524244"/>
          </a:xfrm>
        </p:grpSpPr>
        <p:sp>
          <p:nvSpPr>
            <p:cNvPr id="30" name="Rectangle 29"/>
            <p:cNvSpPr/>
            <p:nvPr/>
          </p:nvSpPr>
          <p:spPr bwMode="auto">
            <a:xfrm>
              <a:off x="2286000" y="4499320"/>
              <a:ext cx="838200" cy="247896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b="1" dirty="0" smtClean="0">
                  <a:solidFill>
                    <a:schemeClr val="bg1"/>
                  </a:solidFill>
                </a:rPr>
                <a:t>distance</a:t>
              </a:r>
              <a:endPara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umnst777 BT" pitchFamily="34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2286000" y="4775668"/>
              <a:ext cx="838200" cy="247896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b="1" dirty="0" smtClean="0">
                  <a:solidFill>
                    <a:schemeClr val="bg1"/>
                  </a:solidFill>
                </a:rPr>
                <a:t>Label 1</a:t>
              </a:r>
              <a:endPara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umnst777 BT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2286000" y="4499320"/>
              <a:ext cx="838200" cy="524244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umnst777 BT" pitchFamily="34" charset="0"/>
              </a:endParaRPr>
            </a:p>
          </p:txBody>
        </p:sp>
      </p:grpSp>
      <p:grpSp>
        <p:nvGrpSpPr>
          <p:cNvPr id="20" name="Group 39"/>
          <p:cNvGrpSpPr/>
          <p:nvPr/>
        </p:nvGrpSpPr>
        <p:grpSpPr>
          <a:xfrm>
            <a:off x="5867400" y="3998314"/>
            <a:ext cx="838200" cy="524244"/>
            <a:chOff x="6019800" y="2457081"/>
            <a:chExt cx="838200" cy="524244"/>
          </a:xfrm>
        </p:grpSpPr>
        <p:sp>
          <p:nvSpPr>
            <p:cNvPr id="34" name="Rectangle 33"/>
            <p:cNvSpPr/>
            <p:nvPr/>
          </p:nvSpPr>
          <p:spPr bwMode="auto">
            <a:xfrm>
              <a:off x="6019800" y="2457081"/>
              <a:ext cx="838200" cy="247896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b="1" dirty="0" smtClean="0">
                  <a:solidFill>
                    <a:schemeClr val="bg1"/>
                  </a:solidFill>
                </a:rPr>
                <a:t>distance</a:t>
              </a:r>
              <a:endPara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umnst777 BT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019800" y="2733429"/>
              <a:ext cx="838200" cy="247896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b="1" dirty="0" smtClean="0">
                  <a:solidFill>
                    <a:schemeClr val="bg1"/>
                  </a:solidFill>
                </a:rPr>
                <a:t>Label 2</a:t>
              </a:r>
              <a:endPara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umnst777 BT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6019800" y="2457081"/>
              <a:ext cx="838200" cy="524244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umnst777 BT" pitchFamily="34" charset="0"/>
              </a:endParaRPr>
            </a:p>
          </p:txBody>
        </p:sp>
      </p:grpSp>
      <p:grpSp>
        <p:nvGrpSpPr>
          <p:cNvPr id="22" name="Group 40"/>
          <p:cNvGrpSpPr/>
          <p:nvPr/>
        </p:nvGrpSpPr>
        <p:grpSpPr>
          <a:xfrm>
            <a:off x="6553200" y="5000325"/>
            <a:ext cx="838200" cy="524244"/>
            <a:chOff x="5715000" y="4127476"/>
            <a:chExt cx="838200" cy="524244"/>
          </a:xfrm>
        </p:grpSpPr>
        <p:sp>
          <p:nvSpPr>
            <p:cNvPr id="37" name="Rectangle 36"/>
            <p:cNvSpPr/>
            <p:nvPr/>
          </p:nvSpPr>
          <p:spPr bwMode="auto">
            <a:xfrm>
              <a:off x="5715000" y="4127476"/>
              <a:ext cx="838200" cy="247896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b="1" dirty="0" smtClean="0">
                  <a:solidFill>
                    <a:schemeClr val="bg1"/>
                  </a:solidFill>
                </a:rPr>
                <a:t>distance</a:t>
              </a:r>
              <a:endPara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umnst777 BT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5715000" y="4403824"/>
              <a:ext cx="838200" cy="247896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b="1" dirty="0" smtClean="0">
                  <a:solidFill>
                    <a:schemeClr val="bg1"/>
                  </a:solidFill>
                </a:rPr>
                <a:t>Label 3</a:t>
              </a:r>
              <a:endPara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umnst777 BT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5715000" y="4127476"/>
              <a:ext cx="838200" cy="524244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umnst777 BT" pitchFamily="34" charset="0"/>
              </a:endParaRPr>
            </a:p>
          </p:txBody>
        </p:sp>
      </p:grpSp>
      <p:cxnSp>
        <p:nvCxnSpPr>
          <p:cNvPr id="44" name="Straight Arrow Connector 43"/>
          <p:cNvCxnSpPr>
            <a:stCxn id="7171" idx="2"/>
            <a:endCxn id="7172" idx="1"/>
          </p:cNvCxnSpPr>
          <p:nvPr/>
        </p:nvCxnSpPr>
        <p:spPr bwMode="auto">
          <a:xfrm rot="5400000">
            <a:off x="23403" y="2886986"/>
            <a:ext cx="1253358" cy="385763"/>
          </a:xfrm>
          <a:prstGeom prst="curvedConnector4">
            <a:avLst>
              <a:gd name="adj1" fmla="val 39741"/>
              <a:gd name="adj2" fmla="val 159259"/>
            </a:avLst>
          </a:prstGeom>
          <a:ln>
            <a:headEnd type="oval" w="med" len="med"/>
            <a:tailEnd type="stealt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Elbow Connector 46"/>
          <p:cNvCxnSpPr>
            <a:stCxn id="7172" idx="3"/>
            <a:endCxn id="21" idx="1"/>
          </p:cNvCxnSpPr>
          <p:nvPr/>
        </p:nvCxnSpPr>
        <p:spPr bwMode="auto">
          <a:xfrm>
            <a:off x="1219200" y="3706546"/>
            <a:ext cx="1485900" cy="717755"/>
          </a:xfrm>
          <a:prstGeom prst="curvedConnector3">
            <a:avLst>
              <a:gd name="adj1" fmla="val 50000"/>
            </a:avLst>
          </a:prstGeom>
          <a:ln>
            <a:headEnd type="oval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7172" idx="3"/>
            <a:endCxn id="25" idx="1"/>
          </p:cNvCxnSpPr>
          <p:nvPr/>
        </p:nvCxnSpPr>
        <p:spPr bwMode="auto">
          <a:xfrm flipV="1">
            <a:off x="1219200" y="1908132"/>
            <a:ext cx="1485900" cy="1798414"/>
          </a:xfrm>
          <a:prstGeom prst="curvedConnector3">
            <a:avLst>
              <a:gd name="adj1" fmla="val 50000"/>
            </a:avLst>
          </a:prstGeom>
          <a:ln>
            <a:headEnd type="oval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stCxn id="25" idx="3"/>
            <a:endCxn id="33" idx="0"/>
          </p:cNvCxnSpPr>
          <p:nvPr/>
        </p:nvCxnSpPr>
        <p:spPr bwMode="auto">
          <a:xfrm>
            <a:off x="3543300" y="1908132"/>
            <a:ext cx="1638300" cy="1034847"/>
          </a:xfrm>
          <a:prstGeom prst="curvedConnector2">
            <a:avLst/>
          </a:prstGeom>
          <a:ln>
            <a:headEnd type="oval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Shape 56"/>
          <p:cNvCxnSpPr>
            <a:stCxn id="21" idx="3"/>
            <a:endCxn id="33" idx="2"/>
          </p:cNvCxnSpPr>
          <p:nvPr/>
        </p:nvCxnSpPr>
        <p:spPr bwMode="auto">
          <a:xfrm flipV="1">
            <a:off x="3543300" y="3467223"/>
            <a:ext cx="1638300" cy="957078"/>
          </a:xfrm>
          <a:prstGeom prst="curvedConnector2">
            <a:avLst/>
          </a:prstGeom>
          <a:ln>
            <a:headEnd type="oval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0" name="Shape 59"/>
          <p:cNvCxnSpPr>
            <a:stCxn id="25" idx="3"/>
            <a:endCxn id="34" idx="0"/>
          </p:cNvCxnSpPr>
          <p:nvPr/>
        </p:nvCxnSpPr>
        <p:spPr bwMode="auto">
          <a:xfrm>
            <a:off x="3543300" y="1908132"/>
            <a:ext cx="2743200" cy="2090182"/>
          </a:xfrm>
          <a:prstGeom prst="curvedConnector2">
            <a:avLst/>
          </a:prstGeom>
          <a:ln>
            <a:headEnd type="oval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2" name="Shape 61"/>
          <p:cNvCxnSpPr>
            <a:stCxn id="21" idx="3"/>
            <a:endCxn id="36" idx="2"/>
          </p:cNvCxnSpPr>
          <p:nvPr/>
        </p:nvCxnSpPr>
        <p:spPr bwMode="auto">
          <a:xfrm>
            <a:off x="3543300" y="4424301"/>
            <a:ext cx="2743200" cy="98257"/>
          </a:xfrm>
          <a:prstGeom prst="curvedConnector4">
            <a:avLst>
              <a:gd name="adj1" fmla="val 42361"/>
              <a:gd name="adj2" fmla="val 332655"/>
            </a:avLst>
          </a:prstGeom>
          <a:ln>
            <a:headEnd type="oval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6" name="Elbow Connector 65"/>
          <p:cNvCxnSpPr>
            <a:stCxn id="25" idx="3"/>
            <a:endCxn id="37" idx="0"/>
          </p:cNvCxnSpPr>
          <p:nvPr/>
        </p:nvCxnSpPr>
        <p:spPr bwMode="auto">
          <a:xfrm>
            <a:off x="3543300" y="1908132"/>
            <a:ext cx="3429000" cy="3092193"/>
          </a:xfrm>
          <a:prstGeom prst="curvedConnector2">
            <a:avLst/>
          </a:prstGeom>
          <a:ln>
            <a:headEnd type="oval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5" name="Shape 74"/>
          <p:cNvCxnSpPr>
            <a:stCxn id="21" idx="3"/>
            <a:endCxn id="39" idx="2"/>
          </p:cNvCxnSpPr>
          <p:nvPr/>
        </p:nvCxnSpPr>
        <p:spPr bwMode="auto">
          <a:xfrm>
            <a:off x="3543300" y="4424301"/>
            <a:ext cx="3429000" cy="1100268"/>
          </a:xfrm>
          <a:prstGeom prst="curvedConnector4">
            <a:avLst>
              <a:gd name="adj1" fmla="val 43889"/>
              <a:gd name="adj2" fmla="val 120777"/>
            </a:avLst>
          </a:prstGeom>
          <a:ln>
            <a:headEnd type="oval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8" name="Elbow Connector 77"/>
          <p:cNvCxnSpPr>
            <a:stCxn id="33" idx="3"/>
            <a:endCxn id="31" idx="1"/>
          </p:cNvCxnSpPr>
          <p:nvPr/>
        </p:nvCxnSpPr>
        <p:spPr bwMode="auto">
          <a:xfrm flipV="1">
            <a:off x="5600700" y="2453187"/>
            <a:ext cx="1104900" cy="751914"/>
          </a:xfrm>
          <a:prstGeom prst="curvedConnector3">
            <a:avLst>
              <a:gd name="adj1" fmla="val 50000"/>
            </a:avLst>
          </a:prstGeom>
          <a:ln>
            <a:headEnd type="oval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/>
        </p:nvSpPr>
        <p:spPr bwMode="auto">
          <a:xfrm>
            <a:off x="7258050" y="3591171"/>
            <a:ext cx="1428750" cy="24789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solidFill>
                  <a:srgbClr val="C00000"/>
                </a:solidFill>
              </a:rPr>
              <a:t>Extract features</a:t>
            </a: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Humnst777 BT" pitchFamily="34" charset="0"/>
            </a:endParaRPr>
          </a:p>
        </p:txBody>
      </p:sp>
      <p:cxnSp>
        <p:nvCxnSpPr>
          <p:cNvPr id="85" name="Shape 84"/>
          <p:cNvCxnSpPr>
            <a:endCxn id="83" idx="0"/>
          </p:cNvCxnSpPr>
          <p:nvPr/>
        </p:nvCxnSpPr>
        <p:spPr bwMode="auto">
          <a:xfrm rot="16200000" flipH="1">
            <a:off x="7108219" y="2726965"/>
            <a:ext cx="1014036" cy="714375"/>
          </a:xfrm>
          <a:prstGeom prst="curvedConnector3">
            <a:avLst>
              <a:gd name="adj1" fmla="val 50000"/>
            </a:avLst>
          </a:prstGeom>
          <a:ln>
            <a:headEnd type="oval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0" name="Title 2"/>
          <p:cNvSpPr txBox="1">
            <a:spLocks/>
          </p:cNvSpPr>
          <p:nvPr/>
        </p:nvSpPr>
        <p:spPr bwMode="auto">
          <a:xfrm>
            <a:off x="2523012" y="1256581"/>
            <a:ext cx="61341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Minion Web" pitchFamily="18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Minion Web" pitchFamily="18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Minion Web" pitchFamily="18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Minion Web" pitchFamily="18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Minion Web" pitchFamily="18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Minion Web" pitchFamily="18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Minion Web" pitchFamily="18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Minion Web" pitchFamily="18" charset="0"/>
              </a:defRPr>
            </a:lvl9pPr>
          </a:lstStyle>
          <a:p>
            <a:r>
              <a:rPr lang="en-US" dirty="0" smtClean="0">
                <a:solidFill>
                  <a:srgbClr val="0070C0"/>
                </a:solidFill>
              </a:rPr>
              <a:t>We call this a Logic Map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5" cstate="print"/>
          <a:srcRect r="8030"/>
          <a:stretch>
            <a:fillRect/>
          </a:stretch>
        </p:blipFill>
        <p:spPr bwMode="auto">
          <a:xfrm>
            <a:off x="7615237" y="4829219"/>
            <a:ext cx="1428604" cy="1082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7" name="Straight Arrow Connector 26"/>
          <p:cNvCxnSpPr/>
          <p:nvPr/>
        </p:nvCxnSpPr>
        <p:spPr bwMode="auto">
          <a:xfrm>
            <a:off x="8062912" y="4059217"/>
            <a:ext cx="90488" cy="73016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B7720D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Rectangle 57"/>
          <p:cNvSpPr/>
          <p:nvPr/>
        </p:nvSpPr>
        <p:spPr bwMode="auto">
          <a:xfrm>
            <a:off x="7842662" y="6019800"/>
            <a:ext cx="1104900" cy="247896"/>
          </a:xfrm>
          <a:prstGeom prst="rect">
            <a:avLst/>
          </a:prstGeom>
          <a:solidFill>
            <a:schemeClr val="tx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solidFill>
                  <a:schemeClr val="bg1"/>
                </a:solidFill>
              </a:rPr>
              <a:t>Result</a:t>
            </a: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umnst777 BT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19898" y="3205101"/>
            <a:ext cx="660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Drug 1</a:t>
            </a:r>
            <a:endParaRPr lang="en-US" sz="1200" dirty="0"/>
          </a:p>
        </p:txBody>
      </p:sp>
      <p:sp>
        <p:nvSpPr>
          <p:cNvPr id="56" name="TextBox 55"/>
          <p:cNvSpPr txBox="1"/>
          <p:nvPr/>
        </p:nvSpPr>
        <p:spPr>
          <a:xfrm>
            <a:off x="2940268" y="3456801"/>
            <a:ext cx="660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Drug 2</a:t>
            </a:r>
            <a:endParaRPr lang="en-US" sz="1200" dirty="0"/>
          </a:p>
        </p:txBody>
      </p:sp>
      <p:sp>
        <p:nvSpPr>
          <p:cNvPr id="59" name="TextBox 58"/>
          <p:cNvSpPr txBox="1"/>
          <p:nvPr/>
        </p:nvSpPr>
        <p:spPr>
          <a:xfrm>
            <a:off x="2940268" y="3685401"/>
            <a:ext cx="660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Drug 3</a:t>
            </a:r>
            <a:endParaRPr lang="en-US" sz="1200" dirty="0"/>
          </a:p>
        </p:txBody>
      </p:sp>
      <p:sp>
        <p:nvSpPr>
          <p:cNvPr id="61" name="TextBox 60"/>
          <p:cNvSpPr txBox="1"/>
          <p:nvPr/>
        </p:nvSpPr>
        <p:spPr>
          <a:xfrm>
            <a:off x="2942152" y="3926923"/>
            <a:ext cx="660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Drug 4</a:t>
            </a:r>
            <a:endParaRPr lang="en-US" sz="1200" dirty="0"/>
          </a:p>
        </p:txBody>
      </p:sp>
      <p:sp>
        <p:nvSpPr>
          <p:cNvPr id="63" name="TextBox 62"/>
          <p:cNvSpPr txBox="1"/>
          <p:nvPr/>
        </p:nvSpPr>
        <p:spPr>
          <a:xfrm>
            <a:off x="2942898" y="4161567"/>
            <a:ext cx="660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Drug 5</a:t>
            </a:r>
            <a:endParaRPr lang="en-US" sz="1200" dirty="0"/>
          </a:p>
        </p:txBody>
      </p:sp>
      <p:sp>
        <p:nvSpPr>
          <p:cNvPr id="64" name="TextBox 63"/>
          <p:cNvSpPr txBox="1"/>
          <p:nvPr/>
        </p:nvSpPr>
        <p:spPr>
          <a:xfrm>
            <a:off x="2914638" y="4413823"/>
            <a:ext cx="615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Drug6</a:t>
            </a:r>
            <a:endParaRPr lang="en-US" sz="1200" dirty="0"/>
          </a:p>
        </p:txBody>
      </p:sp>
      <p:sp>
        <p:nvSpPr>
          <p:cNvPr id="65" name="TextBox 64"/>
          <p:cNvSpPr txBox="1"/>
          <p:nvPr/>
        </p:nvSpPr>
        <p:spPr>
          <a:xfrm>
            <a:off x="2914638" y="4650313"/>
            <a:ext cx="660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Drug 7</a:t>
            </a:r>
            <a:endParaRPr lang="en-US" sz="1200" dirty="0"/>
          </a:p>
        </p:txBody>
      </p:sp>
      <p:sp>
        <p:nvSpPr>
          <p:cNvPr id="67" name="TextBox 66"/>
          <p:cNvSpPr txBox="1"/>
          <p:nvPr/>
        </p:nvSpPr>
        <p:spPr>
          <a:xfrm>
            <a:off x="2914638" y="4886803"/>
            <a:ext cx="660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Drug 8</a:t>
            </a:r>
            <a:endParaRPr lang="en-US" sz="1200" dirty="0"/>
          </a:p>
        </p:txBody>
      </p:sp>
      <p:sp>
        <p:nvSpPr>
          <p:cNvPr id="68" name="TextBox 67"/>
          <p:cNvSpPr txBox="1"/>
          <p:nvPr/>
        </p:nvSpPr>
        <p:spPr>
          <a:xfrm>
            <a:off x="2914638" y="5139059"/>
            <a:ext cx="660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Drug 9</a:t>
            </a:r>
            <a:endParaRPr lang="en-US" sz="1200" dirty="0"/>
          </a:p>
        </p:txBody>
      </p:sp>
      <p:sp>
        <p:nvSpPr>
          <p:cNvPr id="69" name="TextBox 68"/>
          <p:cNvSpPr txBox="1"/>
          <p:nvPr/>
        </p:nvSpPr>
        <p:spPr>
          <a:xfrm>
            <a:off x="2879775" y="5378668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Drug 10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69561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5105400" y="2057400"/>
            <a:ext cx="11430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pic>
        <p:nvPicPr>
          <p:cNvPr id="17411" name="Picture 5" descr="EATP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95400"/>
            <a:ext cx="266700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 Box 12"/>
          <p:cNvSpPr txBox="1">
            <a:spLocks noChangeArrowheads="1"/>
          </p:cNvSpPr>
          <p:nvPr/>
        </p:nvSpPr>
        <p:spPr bwMode="auto">
          <a:xfrm>
            <a:off x="3124200" y="1371600"/>
            <a:ext cx="5715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82613" indent="-582613" eaLnBrk="0" hangingPunct="0">
              <a:spcBef>
                <a:spcPct val="50000"/>
              </a:spcBef>
            </a:pPr>
            <a:r>
              <a:rPr lang="en-US" b="1" dirty="0" smtClean="0">
                <a:latin typeface="Arial" charset="0"/>
                <a:cs typeface="Arial" charset="0"/>
              </a:rPr>
              <a:t>Mitochondrial membrane potential</a:t>
            </a:r>
            <a:r>
              <a:rPr lang="en-US" dirty="0" smtClean="0">
                <a:latin typeface="Arial" charset="0"/>
                <a:cs typeface="Arial" charset="0"/>
              </a:rPr>
              <a:t> is </a:t>
            </a:r>
            <a:r>
              <a:rPr lang="en-US" dirty="0">
                <a:latin typeface="Arial" charset="0"/>
                <a:cs typeface="Arial" charset="0"/>
              </a:rPr>
              <a:t>the electrical potential (or voltage) difference between the interior and exterior of mitochondria</a:t>
            </a:r>
          </a:p>
        </p:txBody>
      </p:sp>
      <p:sp>
        <p:nvSpPr>
          <p:cNvPr id="17414" name="Text Box 12"/>
          <p:cNvSpPr txBox="1">
            <a:spLocks noChangeArrowheads="1"/>
          </p:cNvSpPr>
          <p:nvPr/>
        </p:nvSpPr>
        <p:spPr bwMode="auto">
          <a:xfrm>
            <a:off x="1438940" y="3429000"/>
            <a:ext cx="6248400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9113" indent="-234950" eaLnBrk="0" hangingPunct="0">
              <a:spcBef>
                <a:spcPct val="50000"/>
              </a:spcBef>
            </a:pPr>
            <a:r>
              <a:rPr lang="en-US" dirty="0" smtClean="0">
                <a:latin typeface="Arial" charset="0"/>
                <a:cs typeface="Arial" charset="0"/>
              </a:rPr>
              <a:t>HepG2 (adherent) An </a:t>
            </a:r>
            <a:r>
              <a:rPr lang="en-US" dirty="0">
                <a:latin typeface="Arial" charset="0"/>
                <a:cs typeface="Arial" charset="0"/>
              </a:rPr>
              <a:t>established human </a:t>
            </a:r>
            <a:r>
              <a:rPr lang="en-US" dirty="0" err="1">
                <a:latin typeface="Arial" charset="0"/>
                <a:cs typeface="Arial" charset="0"/>
              </a:rPr>
              <a:t>hepatocarcinoma</a:t>
            </a:r>
            <a:r>
              <a:rPr lang="en-US" dirty="0">
                <a:latin typeface="Arial" charset="0"/>
                <a:cs typeface="Arial" charset="0"/>
              </a:rPr>
              <a:t> cell line liver is the major site of metabolism with epithelial morphology for most </a:t>
            </a:r>
            <a:r>
              <a:rPr lang="en-US" dirty="0" smtClean="0">
                <a:latin typeface="Arial" charset="0"/>
                <a:cs typeface="Arial" charset="0"/>
              </a:rPr>
              <a:t>drugs</a:t>
            </a:r>
          </a:p>
          <a:p>
            <a:pPr marL="519113" indent="-234950" eaLnBrk="0" hangingPunct="0">
              <a:spcBef>
                <a:spcPct val="50000"/>
              </a:spcBef>
            </a:pPr>
            <a:r>
              <a:rPr lang="en-US" b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HL60 (non-adherent) - Human  cell line suspension cells</a:t>
            </a:r>
          </a:p>
          <a:p>
            <a:pPr marL="519113" indent="-234950" eaLnBrk="0" hangingPunct="0">
              <a:spcBef>
                <a:spcPct val="50000"/>
              </a:spcBef>
            </a:pPr>
            <a:r>
              <a:rPr lang="en-US" b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Many other cell lines</a:t>
            </a:r>
            <a:endParaRPr lang="en-US" b="1" dirty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pPr marL="519113" indent="-234950" eaLnBrk="0" hangingPunct="0">
              <a:spcBef>
                <a:spcPct val="50000"/>
              </a:spcBef>
            </a:pPr>
            <a:endParaRPr lang="en-US" dirty="0"/>
          </a:p>
        </p:txBody>
      </p:sp>
      <p:sp>
        <p:nvSpPr>
          <p:cNvPr id="1741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>
                <a:cs typeface="Arial" charset="0"/>
              </a:rPr>
              <a:t>Cell Models and Target Function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204FE6-CD9D-4DFD-9523-856D1EFF3D5A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86000" y="6553200"/>
            <a:ext cx="3962400" cy="304800"/>
          </a:xfrm>
        </p:spPr>
        <p:txBody>
          <a:bodyPr/>
          <a:lstStyle/>
          <a:p>
            <a:pPr>
              <a:defRPr/>
            </a:pPr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643313-66CE-4A19-97CE-2863B7A60CDA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57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91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065" y="1981200"/>
            <a:ext cx="3523287" cy="3584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1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59" y="1411121"/>
            <a:ext cx="5367785" cy="2362200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4259" y="3962400"/>
            <a:ext cx="5392806" cy="2031325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8 April ‘65</a:t>
            </a:r>
          </a:p>
          <a:p>
            <a:r>
              <a:rPr lang="en-US" sz="1800" dirty="0" smtClean="0"/>
              <a:t>5. The next separation attempt took place 7  2 day and involved </a:t>
            </a:r>
            <a:r>
              <a:rPr lang="en-US" sz="1800" dirty="0" err="1" smtClean="0"/>
              <a:t>sep.</a:t>
            </a:r>
            <a:r>
              <a:rPr lang="en-US" sz="1800" dirty="0" smtClean="0"/>
              <a:t> of red blood cells (mine) </a:t>
            </a:r>
          </a:p>
          <a:p>
            <a:r>
              <a:rPr lang="en-US" sz="1800" dirty="0" smtClean="0"/>
              <a:t>From 3.49 um polystyrene spheres. All operations conditions were as before. I obtained a </a:t>
            </a:r>
          </a:p>
          <a:p>
            <a:r>
              <a:rPr lang="en-US" sz="1800" dirty="0" smtClean="0"/>
              <a:t>very good separation but was still not </a:t>
            </a:r>
          </a:p>
          <a:p>
            <a:r>
              <a:rPr lang="en-US" sz="1800" dirty="0" smtClean="0"/>
              <a:t>satisfied. </a:t>
            </a:r>
            <a:endParaRPr lang="en-US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457199" y="683567"/>
            <a:ext cx="4416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Mack </a:t>
            </a:r>
            <a:r>
              <a:rPr lang="en-US" smtClean="0"/>
              <a:t>Fulwyler’s</a:t>
            </a:r>
            <a:r>
              <a:rPr lang="en-US" dirty="0" smtClean="0"/>
              <a:t> Lab note book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4085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Membrane Potential, Glutathione, Viability, Superoxide</a:t>
            </a:r>
            <a:endParaRPr lang="en-US" sz="2400" dirty="0"/>
          </a:p>
        </p:txBody>
      </p:sp>
      <p:sp>
        <p:nvSpPr>
          <p:cNvPr id="4" name="Rounded Rectangle 3"/>
          <p:cNvSpPr/>
          <p:nvPr/>
        </p:nvSpPr>
        <p:spPr>
          <a:xfrm>
            <a:off x="6315357" y="3302477"/>
            <a:ext cx="2066643" cy="309499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364817" y="3305804"/>
            <a:ext cx="1811215" cy="309166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274953" y="3295356"/>
            <a:ext cx="1973760" cy="3105444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04221" y="3302477"/>
            <a:ext cx="1602229" cy="309499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bg1"/>
              </a:solidFill>
            </a:endParaRPr>
          </a:p>
        </p:txBody>
      </p:sp>
      <p:grpSp>
        <p:nvGrpSpPr>
          <p:cNvPr id="10" name="Group 7"/>
          <p:cNvGrpSpPr/>
          <p:nvPr/>
        </p:nvGrpSpPr>
        <p:grpSpPr>
          <a:xfrm>
            <a:off x="381000" y="1286470"/>
            <a:ext cx="8077200" cy="1704440"/>
            <a:chOff x="8991600" y="12115800"/>
            <a:chExt cx="27660600" cy="4574074"/>
          </a:xfrm>
        </p:grpSpPr>
        <p:sp>
          <p:nvSpPr>
            <p:cNvPr id="9" name="Rounded Rectangle 8"/>
            <p:cNvSpPr/>
            <p:nvPr/>
          </p:nvSpPr>
          <p:spPr>
            <a:xfrm>
              <a:off x="8991600" y="12115800"/>
              <a:ext cx="27660600" cy="4572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1" name="Group 71"/>
            <p:cNvGrpSpPr/>
            <p:nvPr/>
          </p:nvGrpSpPr>
          <p:grpSpPr>
            <a:xfrm>
              <a:off x="20116800" y="12954000"/>
              <a:ext cx="6829425" cy="3207344"/>
              <a:chOff x="13182600" y="28194000"/>
              <a:chExt cx="6829425" cy="3207344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3182600" y="28194000"/>
                <a:ext cx="6829425" cy="2171700"/>
              </a:xfrm>
              <a:prstGeom prst="rect">
                <a:avLst/>
              </a:prstGeom>
              <a:noFill/>
              <a:ln w="9525">
                <a:solidFill>
                  <a:schemeClr val="bg2">
                    <a:lumMod val="50000"/>
                  </a:schemeClr>
                </a:solidFill>
                <a:miter lim="800000"/>
                <a:headEnd/>
                <a:tailEnd/>
              </a:ln>
            </p:spPr>
          </p:pic>
          <p:sp>
            <p:nvSpPr>
              <p:cNvPr id="20" name="TextBox 19"/>
              <p:cNvSpPr txBox="1"/>
              <p:nvPr/>
            </p:nvSpPr>
            <p:spPr>
              <a:xfrm>
                <a:off x="15697197" y="30327600"/>
                <a:ext cx="3890121" cy="1073744"/>
              </a:xfrm>
              <a:prstGeom prst="rect">
                <a:avLst/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err="1" smtClean="0"/>
                  <a:t>Calcein</a:t>
                </a:r>
                <a:endParaRPr lang="en-US" sz="2000" dirty="0"/>
              </a:p>
            </p:txBody>
          </p:sp>
        </p:grpSp>
        <p:grpSp>
          <p:nvGrpSpPr>
            <p:cNvPr id="12" name="Group 73"/>
            <p:cNvGrpSpPr/>
            <p:nvPr/>
          </p:nvGrpSpPr>
          <p:grpSpPr>
            <a:xfrm>
              <a:off x="10287000" y="12954000"/>
              <a:ext cx="4674508" cy="3054944"/>
              <a:chOff x="12877800" y="19202400"/>
              <a:chExt cx="4674508" cy="3054944"/>
            </a:xfrm>
          </p:grpSpPr>
          <p:pic>
            <p:nvPicPr>
              <p:cNvPr id="17" name="Picture 5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877800" y="19202400"/>
                <a:ext cx="4674508" cy="2014537"/>
              </a:xfrm>
              <a:prstGeom prst="rect">
                <a:avLst/>
              </a:prstGeom>
              <a:noFill/>
              <a:ln w="9525">
                <a:solidFill>
                  <a:schemeClr val="bg2">
                    <a:lumMod val="50000"/>
                  </a:schemeClr>
                </a:solidFill>
                <a:miter lim="800000"/>
                <a:headEnd/>
                <a:tailEnd/>
              </a:ln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13930942" y="21183600"/>
                <a:ext cx="2604247" cy="1073744"/>
              </a:xfrm>
              <a:prstGeom prst="rect">
                <a:avLst/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JC-1</a:t>
                </a:r>
                <a:endParaRPr lang="en-US" sz="3200" dirty="0"/>
              </a:p>
            </p:txBody>
          </p:sp>
        </p:grpSp>
        <p:grpSp>
          <p:nvGrpSpPr>
            <p:cNvPr id="39" name="Group 76"/>
            <p:cNvGrpSpPr/>
            <p:nvPr/>
          </p:nvGrpSpPr>
          <p:grpSpPr>
            <a:xfrm>
              <a:off x="15773400" y="12954000"/>
              <a:ext cx="3652010" cy="3735874"/>
              <a:chOff x="9829800" y="16916400"/>
              <a:chExt cx="3652010" cy="3735874"/>
            </a:xfrm>
          </p:grpSpPr>
          <p:pic>
            <p:nvPicPr>
              <p:cNvPr id="15" name="Picture 9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9829800" y="16916400"/>
                <a:ext cx="3327400" cy="2882900"/>
              </a:xfrm>
              <a:prstGeom prst="rect">
                <a:avLst/>
              </a:prstGeom>
              <a:noFill/>
              <a:ln w="9525">
                <a:solidFill>
                  <a:schemeClr val="bg2">
                    <a:lumMod val="50000"/>
                  </a:schemeClr>
                </a:solidFill>
                <a:miter lim="800000"/>
                <a:headEnd/>
                <a:tailEnd/>
              </a:ln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0354575" y="19578530"/>
                <a:ext cx="3127235" cy="1073744"/>
              </a:xfrm>
              <a:prstGeom prst="rect">
                <a:avLst/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err="1" smtClean="0"/>
                  <a:t>mbbr</a:t>
                </a:r>
                <a:endParaRPr lang="en-US" sz="3200" dirty="0"/>
              </a:p>
            </p:txBody>
          </p:sp>
        </p:grpSp>
        <p:pic>
          <p:nvPicPr>
            <p:cNvPr id="13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7279601" y="13030200"/>
              <a:ext cx="8458200" cy="2157412"/>
            </a:xfrm>
            <a:prstGeom prst="rect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29794202" y="15240001"/>
              <a:ext cx="5165689" cy="107374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/>
                <a:t>Mitosox</a:t>
              </a:r>
              <a:r>
                <a:rPr lang="en-US" sz="2000" dirty="0" smtClean="0"/>
                <a:t> </a:t>
              </a:r>
              <a:r>
                <a:rPr lang="en-US" sz="2000" baseline="30000" dirty="0" smtClean="0"/>
                <a:t>[1]</a:t>
              </a:r>
              <a:endParaRPr lang="en-US" sz="2000" baseline="30000" dirty="0"/>
            </a:p>
          </p:txBody>
        </p:sp>
      </p:grpSp>
      <p:pic>
        <p:nvPicPr>
          <p:cNvPr id="21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7104" y="3471598"/>
            <a:ext cx="632946" cy="805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70504" y="3529632"/>
            <a:ext cx="589183" cy="71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7104" y="4324677"/>
            <a:ext cx="629998" cy="76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70504" y="4296283"/>
            <a:ext cx="607080" cy="73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6090" y="5148116"/>
            <a:ext cx="975270" cy="1186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1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66686" y="4658290"/>
            <a:ext cx="1230698" cy="149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1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70425" y="3465723"/>
            <a:ext cx="818239" cy="1078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1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34479" y="3465723"/>
            <a:ext cx="818239" cy="1078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1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227003" y="3465723"/>
            <a:ext cx="859166" cy="1078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2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385543" y="3465723"/>
            <a:ext cx="818239" cy="1078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21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518829" y="3465723"/>
            <a:ext cx="818239" cy="1078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2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380133" y="3465723"/>
            <a:ext cx="818239" cy="1078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2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779771" y="4686684"/>
            <a:ext cx="1184256" cy="1448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" name="Picture 24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623264" y="4658290"/>
            <a:ext cx="1277139" cy="150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" name="Down Arrow 34"/>
          <p:cNvSpPr/>
          <p:nvPr/>
        </p:nvSpPr>
        <p:spPr>
          <a:xfrm>
            <a:off x="1077621" y="3050254"/>
            <a:ext cx="325090" cy="141972"/>
          </a:xfrm>
          <a:prstGeom prst="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6" name="Down Arrow 35"/>
          <p:cNvSpPr/>
          <p:nvPr/>
        </p:nvSpPr>
        <p:spPr>
          <a:xfrm>
            <a:off x="2656630" y="3050254"/>
            <a:ext cx="325090" cy="141972"/>
          </a:xfrm>
          <a:prstGeom prst="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7" name="Down Arrow 36"/>
          <p:cNvSpPr/>
          <p:nvPr/>
        </p:nvSpPr>
        <p:spPr>
          <a:xfrm>
            <a:off x="4607169" y="3050254"/>
            <a:ext cx="325090" cy="141972"/>
          </a:xfrm>
          <a:prstGeom prst="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8" name="Down Arrow 37"/>
          <p:cNvSpPr/>
          <p:nvPr/>
        </p:nvSpPr>
        <p:spPr>
          <a:xfrm>
            <a:off x="6975682" y="3050254"/>
            <a:ext cx="325090" cy="141972"/>
          </a:xfrm>
          <a:prstGeom prst="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bg1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 rot="5400000">
            <a:off x="-609600" y="4038600"/>
            <a:ext cx="56388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C5063-B2D7-438A-A320-78A9DA938D9B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199" y="6553200"/>
            <a:ext cx="4255933" cy="152400"/>
          </a:xfrm>
        </p:spPr>
        <p:txBody>
          <a:bodyPr/>
          <a:lstStyle/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4557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457200" y="975955"/>
            <a:ext cx="8229600" cy="5257800"/>
          </a:xfrm>
        </p:spPr>
        <p:txBody>
          <a:bodyPr/>
          <a:lstStyle/>
          <a:p>
            <a:endParaRPr lang="en-US" smtClean="0"/>
          </a:p>
        </p:txBody>
      </p:sp>
      <p:sp>
        <p:nvSpPr>
          <p:cNvPr id="4" name="TextBox 3"/>
          <p:cNvSpPr txBox="1"/>
          <p:nvPr/>
        </p:nvSpPr>
        <p:spPr>
          <a:xfrm>
            <a:off x="7540625" y="5122505"/>
            <a:ext cx="1468438" cy="5222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  <a:cs typeface="+mn-cs"/>
              </a:rPr>
              <a:t>Ethanol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  <a:cs typeface="+mn-cs"/>
              </a:rPr>
              <a:t>positive controls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66025" y="2195155"/>
            <a:ext cx="1169988" cy="523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  <a:cs typeface="+mn-cs"/>
              </a:rPr>
              <a:t>Negative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  <a:cs typeface="+mn-cs"/>
              </a:rPr>
              <a:t>control wells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914400" y="1052155"/>
            <a:ext cx="6597650" cy="5151438"/>
            <a:chOff x="914400" y="1295400"/>
            <a:chExt cx="6597805" cy="5150935"/>
          </a:xfrm>
        </p:grpSpPr>
        <p:pic>
          <p:nvPicPr>
            <p:cNvPr id="3995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14400" y="1295400"/>
              <a:ext cx="6597805" cy="51509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Oval 12"/>
            <p:cNvSpPr/>
            <p:nvPr/>
          </p:nvSpPr>
          <p:spPr>
            <a:xfrm>
              <a:off x="5334104" y="3557367"/>
              <a:ext cx="219080" cy="2000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 rot="18900000">
              <a:off x="4319668" y="3809754"/>
              <a:ext cx="219080" cy="2000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 rot="18900000">
              <a:off x="4345069" y="4051031"/>
              <a:ext cx="220667" cy="2000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 rot="18900000">
              <a:off x="4576849" y="4058968"/>
              <a:ext cx="219080" cy="2000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 rot="18900000">
              <a:off x="4576849" y="3565303"/>
              <a:ext cx="219080" cy="1984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 rot="18900000">
              <a:off x="4076774" y="4305006"/>
              <a:ext cx="219080" cy="1984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 rot="18900000">
              <a:off x="2324133" y="4301831"/>
              <a:ext cx="219080" cy="2000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 rot="18900000">
              <a:off x="1835172" y="4316118"/>
              <a:ext cx="219080" cy="1984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 rot="18900000">
              <a:off x="2093941" y="4290721"/>
              <a:ext cx="219080" cy="2000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1169988" y="1890355"/>
            <a:ext cx="6256337" cy="4367213"/>
          </a:xfrm>
          <a:prstGeom prst="rect">
            <a:avLst/>
          </a:prstGeom>
          <a:noFill/>
          <a:ln>
            <a:solidFill>
              <a:schemeClr val="accent3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943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924800" cy="381000"/>
          </a:xfrm>
        </p:spPr>
        <p:txBody>
          <a:bodyPr/>
          <a:lstStyle/>
          <a:p>
            <a:r>
              <a:rPr lang="en-US" dirty="0" smtClean="0"/>
              <a:t>384 Well Plate Format For drug screen - </a:t>
            </a:r>
            <a:r>
              <a:rPr lang="en-US" dirty="0" err="1" smtClean="0"/>
              <a:t>Redox</a:t>
            </a:r>
            <a:endParaRPr lang="en-US" dirty="0" smtClean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239000" y="2880955"/>
            <a:ext cx="1371600" cy="228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7335838" y="5644793"/>
            <a:ext cx="1371600" cy="228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04800" y="2719030"/>
            <a:ext cx="990600" cy="9080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2085618"/>
            <a:ext cx="1169988" cy="523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  <a:cs typeface="+mn-cs"/>
              </a:rPr>
              <a:t>Negative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  <a:cs typeface="+mn-cs"/>
              </a:rPr>
              <a:t>control wells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H="1" flipV="1">
            <a:off x="6934200" y="6081355"/>
            <a:ext cx="228600" cy="304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7162800" y="5644793"/>
            <a:ext cx="1544638" cy="74136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50" name="TextBox 30"/>
          <p:cNvSpPr txBox="1">
            <a:spLocks noChangeArrowheads="1"/>
          </p:cNvSpPr>
          <p:nvPr/>
        </p:nvSpPr>
        <p:spPr bwMode="auto">
          <a:xfrm>
            <a:off x="7543800" y="1273314"/>
            <a:ext cx="166263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/>
              <a:t>Redox</a:t>
            </a:r>
            <a:endParaRPr lang="en-US" dirty="0"/>
          </a:p>
          <a:p>
            <a:r>
              <a:rPr lang="en-US" sz="2000" dirty="0"/>
              <a:t>3 color assay</a:t>
            </a:r>
          </a:p>
        </p:txBody>
      </p:sp>
      <p:sp>
        <p:nvSpPr>
          <p:cNvPr id="39951" name="TextBox 24"/>
          <p:cNvSpPr txBox="1">
            <a:spLocks noChangeArrowheads="1"/>
          </p:cNvSpPr>
          <p:nvPr/>
        </p:nvSpPr>
        <p:spPr bwMode="auto">
          <a:xfrm>
            <a:off x="2667000" y="6229290"/>
            <a:ext cx="6477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/>
              <a:t>3-5,000 cells per well (1 to 2 x 10</a:t>
            </a:r>
            <a:r>
              <a:rPr lang="en-US" sz="1400" baseline="30000" dirty="0"/>
              <a:t>6</a:t>
            </a:r>
            <a:r>
              <a:rPr lang="en-US" sz="1400" dirty="0"/>
              <a:t> cells/plate)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549788"/>
            <a:ext cx="2133600" cy="304800"/>
          </a:xfrm>
        </p:spPr>
        <p:txBody>
          <a:bodyPr/>
          <a:lstStyle/>
          <a:p>
            <a:pPr>
              <a:defRPr/>
            </a:pPr>
            <a:fld id="{8D162A79-8624-406F-9D38-424A49F3EAF5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05100" y="6553200"/>
            <a:ext cx="3962400" cy="304800"/>
          </a:xfrm>
        </p:spPr>
        <p:txBody>
          <a:bodyPr/>
          <a:lstStyle/>
          <a:p>
            <a:pPr>
              <a:defRPr/>
            </a:pPr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79693" y="6563436"/>
            <a:ext cx="2133600" cy="304800"/>
          </a:xfrm>
        </p:spPr>
        <p:txBody>
          <a:bodyPr/>
          <a:lstStyle/>
          <a:p>
            <a:pPr>
              <a:defRPr/>
            </a:pPr>
            <a:fld id="{55643313-66CE-4A19-97CE-2863B7A60CDA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5487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/>
        </p:nvCxnSpPr>
        <p:spPr>
          <a:xfrm rot="5400000">
            <a:off x="4019550" y="5467350"/>
            <a:ext cx="495300" cy="158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8" idx="0"/>
          </p:cNvCxnSpPr>
          <p:nvPr/>
        </p:nvCxnSpPr>
        <p:spPr>
          <a:xfrm rot="5400000" flipH="1" flipV="1">
            <a:off x="2895600" y="3276600"/>
            <a:ext cx="2743200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4267200" y="5060434"/>
            <a:ext cx="790382" cy="68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772400" cy="609600"/>
          </a:xfrm>
        </p:spPr>
        <p:txBody>
          <a:bodyPr/>
          <a:lstStyle/>
          <a:p>
            <a:r>
              <a:rPr lang="en-US" dirty="0" smtClean="0"/>
              <a:t>Logic Process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857500" y="1676400"/>
            <a:ext cx="2971800" cy="457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Biomek</a:t>
            </a:r>
            <a:r>
              <a:rPr lang="en-US" sz="1400" dirty="0" smtClean="0">
                <a:solidFill>
                  <a:schemeClr val="tx1"/>
                </a:solidFill>
              </a:rPr>
              <a:t> automated plate preparation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857500" y="2362200"/>
            <a:ext cx="2971800" cy="381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Biomek</a:t>
            </a:r>
            <a:r>
              <a:rPr lang="en-US" sz="1400" dirty="0" smtClean="0">
                <a:solidFill>
                  <a:schemeClr val="tx1"/>
                </a:solidFill>
              </a:rPr>
              <a:t> to  </a:t>
            </a:r>
            <a:r>
              <a:rPr lang="en-US" sz="1400" dirty="0" err="1" smtClean="0">
                <a:solidFill>
                  <a:schemeClr val="tx1"/>
                </a:solidFill>
              </a:rPr>
              <a:t>Hypercyte</a:t>
            </a:r>
            <a:r>
              <a:rPr lang="en-US" sz="1400" dirty="0" smtClean="0">
                <a:solidFill>
                  <a:schemeClr val="tx1"/>
                </a:solidFill>
              </a:rPr>
              <a:t>/Cyan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857500" y="3124200"/>
            <a:ext cx="2971800" cy="381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1 Plate is run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819400" y="3810000"/>
            <a:ext cx="3048000" cy="533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Technician runs </a:t>
            </a:r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</a:rPr>
              <a:t>Plate Analyzer </a:t>
            </a:r>
            <a:r>
              <a:rPr lang="en-US" sz="1200" dirty="0" smtClean="0">
                <a:solidFill>
                  <a:schemeClr val="tx1"/>
                </a:solidFill>
              </a:rPr>
              <a:t>in semi automatic mode to check assay integrity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Diamond 7"/>
          <p:cNvSpPr/>
          <p:nvPr/>
        </p:nvSpPr>
        <p:spPr>
          <a:xfrm>
            <a:off x="3962400" y="4648200"/>
            <a:ext cx="609600" cy="8382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514600" y="4876800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OK?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29200" y="487680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</a:t>
            </a:r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5534218" y="5054600"/>
            <a:ext cx="790382" cy="68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 flipH="1" flipV="1">
            <a:off x="5422106" y="4164806"/>
            <a:ext cx="1803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5943600" y="3263900"/>
            <a:ext cx="381000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657600" y="5486400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yes</a:t>
            </a: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2819400" y="5867400"/>
            <a:ext cx="2971800" cy="381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Next Plate is run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9" name="Picture 2" descr="Z:\copy\Cyan data\special data\Images\Heat Ma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114800"/>
            <a:ext cx="2133600" cy="1354203"/>
          </a:xfrm>
          <a:prstGeom prst="rect">
            <a:avLst/>
          </a:prstGeom>
          <a:noFill/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FE81-8B46-4071-9852-2C420EEF910C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2432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Highlight the </a:t>
            </a:r>
            <a:r>
              <a:rPr lang="en-US" dirty="0">
                <a:solidFill>
                  <a:srgbClr val="FF0000"/>
                </a:solidFill>
              </a:rPr>
              <a:t>Analysis </a:t>
            </a:r>
            <a:r>
              <a:rPr lang="en-US" dirty="0" smtClean="0">
                <a:solidFill>
                  <a:srgbClr val="FF0000"/>
                </a:solidFill>
              </a:rPr>
              <a:t>Logic Map </a:t>
            </a:r>
            <a:r>
              <a:rPr lang="en-US" dirty="0" smtClean="0"/>
              <a:t>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8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4478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1FF90-097E-4DB6-BEC8-184231648616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125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 Map Technology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7A4279-36A5-4D76-BAE6-D7533B98E533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505200" cy="304800"/>
          </a:xfrm>
        </p:spPr>
        <p:txBody>
          <a:bodyPr/>
          <a:lstStyle/>
          <a:p>
            <a:pPr>
              <a:defRPr/>
            </a:pPr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A8A74D-30B8-4644-BF50-7BCE19E5ED7B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pic>
        <p:nvPicPr>
          <p:cNvPr id="2129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" y="1266824"/>
            <a:ext cx="9088772" cy="5057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985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50" y="609600"/>
            <a:ext cx="9148549" cy="533400"/>
          </a:xfrm>
        </p:spPr>
        <p:txBody>
          <a:bodyPr/>
          <a:lstStyle/>
          <a:p>
            <a:r>
              <a:rPr lang="en-US" b="0" dirty="0"/>
              <a:t>3</a:t>
            </a:r>
            <a:r>
              <a:rPr lang="en-US" b="0" dirty="0" smtClean="0"/>
              <a:t> </a:t>
            </a:r>
            <a:r>
              <a:rPr lang="en-US" b="0" dirty="0"/>
              <a:t>functional </a:t>
            </a:r>
            <a:r>
              <a:rPr lang="en-US" b="0" dirty="0" smtClean="0"/>
              <a:t>assays</a:t>
            </a:r>
            <a:r>
              <a:rPr lang="en-US" b="0" dirty="0"/>
              <a:t>, 32 drugs, </a:t>
            </a:r>
            <a:r>
              <a:rPr lang="en-US" b="0" dirty="0" smtClean="0"/>
              <a:t>96 curves, 10 </a:t>
            </a:r>
            <a:r>
              <a:rPr lang="en-US" b="0" dirty="0"/>
              <a:t>points per </a:t>
            </a:r>
            <a:r>
              <a:rPr lang="en-US" b="0" dirty="0" smtClean="0"/>
              <a:t>drug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F11C06-85B6-4D82-8707-62FAB2BB69DC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505200" cy="30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A8A74D-30B8-4644-BF50-7BCE19E5ED7B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pic>
        <p:nvPicPr>
          <p:cNvPr id="2150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8549" cy="2116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5"/>
          <p:cNvSpPr/>
          <p:nvPr/>
        </p:nvSpPr>
        <p:spPr bwMode="auto">
          <a:xfrm>
            <a:off x="-47626" y="3200784"/>
            <a:ext cx="9372601" cy="3693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  <p:pic>
        <p:nvPicPr>
          <p:cNvPr id="2150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716321"/>
            <a:ext cx="5445951" cy="2592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4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165311"/>
            <a:ext cx="1552575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39000" y="3723144"/>
            <a:ext cx="194957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1 Click</a:t>
            </a:r>
            <a:endParaRPr lang="en-US" sz="4000" b="1" dirty="0"/>
          </a:p>
          <a:p>
            <a:endParaRPr lang="en-US" sz="3200" b="1" dirty="0" smtClean="0"/>
          </a:p>
          <a:p>
            <a:endParaRPr lang="en-US" sz="3600" b="1" dirty="0" smtClean="0"/>
          </a:p>
          <a:p>
            <a:endParaRPr lang="en-US" sz="3600" b="1" dirty="0" smtClean="0"/>
          </a:p>
          <a:p>
            <a:r>
              <a:rPr lang="en-US" sz="3200" b="1" dirty="0" smtClean="0"/>
              <a:t>1 minute</a:t>
            </a:r>
            <a:endParaRPr lang="en-US" sz="3200" b="1" dirty="0"/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>
            <a:off x="7543800" y="6553200"/>
            <a:ext cx="228600" cy="152400"/>
          </a:xfrm>
          <a:prstGeom prst="sun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chemeClr val="folHlin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7400" y="1143000"/>
            <a:ext cx="5771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One 384 well plate, 8 minutes collection</a:t>
            </a: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" y="4557655"/>
            <a:ext cx="1717432" cy="905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Curved Connector 13"/>
          <p:cNvCxnSpPr/>
          <p:nvPr/>
        </p:nvCxnSpPr>
        <p:spPr bwMode="auto">
          <a:xfrm rot="10800000" flipV="1">
            <a:off x="7359211" y="4202740"/>
            <a:ext cx="876300" cy="354914"/>
          </a:xfrm>
          <a:prstGeom prst="curvedConnector3">
            <a:avLst/>
          </a:prstGeom>
          <a:solidFill>
            <a:schemeClr val="accent1"/>
          </a:solidFill>
          <a:ln w="190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7" name="Group 16"/>
          <p:cNvGrpSpPr/>
          <p:nvPr/>
        </p:nvGrpSpPr>
        <p:grpSpPr>
          <a:xfrm>
            <a:off x="609600" y="3321806"/>
            <a:ext cx="7556010" cy="400326"/>
            <a:chOff x="609600" y="3321806"/>
            <a:chExt cx="7556010" cy="400326"/>
          </a:xfrm>
        </p:grpSpPr>
        <p:sp>
          <p:nvSpPr>
            <p:cNvPr id="22" name="TextBox 21"/>
            <p:cNvSpPr txBox="1"/>
            <p:nvPr/>
          </p:nvSpPr>
          <p:spPr>
            <a:xfrm>
              <a:off x="7150589" y="3321806"/>
              <a:ext cx="10150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Mitosox</a:t>
              </a:r>
              <a:endParaRPr lang="en-US" sz="18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886200" y="3321806"/>
              <a:ext cx="9252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Calcein</a:t>
              </a:r>
              <a:endParaRPr lang="en-US" sz="1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09600" y="3352800"/>
              <a:ext cx="7377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mBBr</a:t>
              </a:r>
              <a:endParaRPr lang="en-US" sz="1800" dirty="0"/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8" y="2083459"/>
            <a:ext cx="9103551" cy="4333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2912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-152400" y="609600"/>
            <a:ext cx="10058400" cy="62484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BCE29-53FB-4AAB-B15D-113A05115CE6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9600"/>
            <a:ext cx="8077200" cy="6244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65367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</a:t>
            </a:r>
            <a:r>
              <a:rPr lang="en-US" dirty="0" smtClean="0"/>
              <a:t>ated – manual gate settings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1049-6225-4797-B715-0FB73A0AB595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57400"/>
            <a:ext cx="9144000" cy="2863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943013" y="4966928"/>
            <a:ext cx="3169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Generated IC50 curve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4788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Analysis – No Manual gating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DC130-5FCB-44B0-BC80-F5CC87FF1E41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090879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715000" y="4567535"/>
            <a:ext cx="3385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 “Curve”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0" y="1138535"/>
            <a:ext cx="1460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KL-Values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9683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– Gating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NonGgating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4FFF-187A-4B8F-97D0-D59B533E4539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962400"/>
            <a:ext cx="91440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8101"/>
            <a:ext cx="9144000" cy="2863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33603" y="1295400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IC50</a:t>
            </a:r>
            <a:endParaRPr 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5943600" y="4186535"/>
            <a:ext cx="1142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KL-Values</a:t>
            </a:r>
            <a:endParaRPr lang="en-US" sz="1800" dirty="0"/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-152400" y="3962400"/>
            <a:ext cx="98298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978411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Fulwyler cell sorting patent, 1965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23749"/>
            <a:ext cx="7086600" cy="5223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90441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4ED4-535B-4837-BBD2-1F1DBF7E0526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85800"/>
            <a:ext cx="8991600" cy="5863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31861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reporting of </a:t>
            </a:r>
            <a:r>
              <a:rPr lang="en-US" dirty="0" smtClean="0">
                <a:solidFill>
                  <a:srgbClr val="FF0000"/>
                </a:solidFill>
              </a:rPr>
              <a:t>IC 50 Results</a:t>
            </a:r>
            <a:endParaRPr lang="en-US" dirty="0" smtClean="0"/>
          </a:p>
        </p:txBody>
      </p:sp>
      <p:pic>
        <p:nvPicPr>
          <p:cNvPr id="481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45534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03538" y="3407734"/>
            <a:ext cx="4183062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566848"/>
            <a:ext cx="2133600" cy="304800"/>
          </a:xfrm>
        </p:spPr>
        <p:txBody>
          <a:bodyPr/>
          <a:lstStyle/>
          <a:p>
            <a:pPr>
              <a:defRPr/>
            </a:pPr>
            <a:fld id="{828AFA24-C190-44BB-A87A-E0E8FC29BC3B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90800" y="6553200"/>
            <a:ext cx="3962400" cy="304800"/>
          </a:xfrm>
        </p:spPr>
        <p:txBody>
          <a:bodyPr/>
          <a:lstStyle/>
          <a:p>
            <a:pPr>
              <a:defRPr/>
            </a:pPr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6553200"/>
            <a:ext cx="2133600" cy="304800"/>
          </a:xfrm>
        </p:spPr>
        <p:txBody>
          <a:bodyPr/>
          <a:lstStyle/>
          <a:p>
            <a:pPr>
              <a:defRPr/>
            </a:pPr>
            <a:fld id="{55643313-66CE-4A19-97CE-2863B7A60CDA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542" y="2362200"/>
            <a:ext cx="6781800" cy="378142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4-Point Star 10"/>
          <p:cNvSpPr/>
          <p:nvPr/>
        </p:nvSpPr>
        <p:spPr bwMode="auto">
          <a:xfrm>
            <a:off x="7667501" y="6629400"/>
            <a:ext cx="181099" cy="152400"/>
          </a:xfrm>
          <a:prstGeom prst="star4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15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72E5-26A6-43E6-829F-4DF24D8ECB47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5087" cy="690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706352" y="1828800"/>
            <a:ext cx="129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Multiple analytical solutions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429438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8E69-A170-4B3B-AA7C-B3566C71FBD5}" type="datetime13">
              <a:rPr lang="en-US" smtClean="0"/>
              <a:t>12:50:52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6" name="plate58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46" y="9098"/>
            <a:ext cx="9174975" cy="623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98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533400"/>
          </a:xfrm>
        </p:spPr>
        <p:txBody>
          <a:bodyPr/>
          <a:lstStyle/>
          <a:p>
            <a:r>
              <a:rPr lang="en-US" sz="2400" dirty="0" smtClean="0"/>
              <a:t>Multicolor Flow Analysis 7 color data with dose response curves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0A08A-3639-468B-BCF6-1F40B39AF4C3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54</a:t>
            </a:fld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62089"/>
            <a:ext cx="8458200" cy="5227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200" y="5179367"/>
            <a:ext cx="3522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Logic Map to produce curves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574303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3C77-8F25-401B-BC24-63088A443A99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09599"/>
            <a:ext cx="6477000" cy="5777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6840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power of cytomics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7FCF5-CC21-43ED-A297-6B5CE81154C3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505200" cy="304800"/>
          </a:xfrm>
        </p:spPr>
        <p:txBody>
          <a:bodyPr/>
          <a:lstStyle/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56</a:t>
            </a:fld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8518634" cy="5163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381000" y="6019800"/>
            <a:ext cx="2667000" cy="36323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umnst777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697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 Cytometry - </a:t>
            </a:r>
            <a:r>
              <a:rPr lang="en-US" dirty="0" err="1" smtClean="0"/>
              <a:t>CyTOF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11B4-EC4D-422D-BD9D-F6EDD0C2F9C5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295400"/>
            <a:ext cx="2743200" cy="1930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0"/>
            <a:ext cx="8775510" cy="1880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" y="1286973"/>
            <a:ext cx="5468788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148" y="1259677"/>
            <a:ext cx="6653213" cy="4931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64450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5385-7D84-42C4-A8C4-8C12F903979A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58</a:t>
            </a:fld>
            <a:endParaRPr 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962"/>
            <a:ext cx="9144000" cy="681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48069" y="6595646"/>
            <a:ext cx="39168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70C0"/>
                </a:solidFill>
              </a:rPr>
              <a:t>Data from Bernd </a:t>
            </a:r>
            <a:r>
              <a:rPr lang="en-US" sz="1600" dirty="0" err="1" smtClean="0">
                <a:solidFill>
                  <a:srgbClr val="0070C0"/>
                </a:solidFill>
              </a:rPr>
              <a:t>Bodenmiller</a:t>
            </a:r>
            <a:r>
              <a:rPr lang="en-US" sz="1600" dirty="0" smtClean="0">
                <a:solidFill>
                  <a:srgbClr val="0070C0"/>
                </a:solidFill>
              </a:rPr>
              <a:t>, Nolan Lab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914400"/>
            <a:ext cx="1676400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en-US" sz="1400" dirty="0" err="1"/>
              <a:t>dasatinib</a:t>
            </a:r>
            <a:endParaRPr lang="en-US" sz="1400" dirty="0"/>
          </a:p>
          <a:p>
            <a:r>
              <a:rPr lang="en-US" sz="1400" dirty="0"/>
              <a:t>   H-89</a:t>
            </a:r>
          </a:p>
          <a:p>
            <a:r>
              <a:rPr lang="en-US" sz="1400" dirty="0" err="1"/>
              <a:t>imatinib</a:t>
            </a:r>
            <a:endParaRPr lang="en-US" sz="1400" dirty="0"/>
          </a:p>
          <a:p>
            <a:r>
              <a:rPr lang="en-US" sz="1400" dirty="0" err="1"/>
              <a:t>rapamycin</a:t>
            </a:r>
            <a:endParaRPr lang="en-US" sz="1400" dirty="0"/>
          </a:p>
          <a:p>
            <a:r>
              <a:rPr lang="en-US" sz="1400" dirty="0"/>
              <a:t>SB-202190</a:t>
            </a:r>
          </a:p>
          <a:p>
            <a:r>
              <a:rPr lang="en-US" sz="1400" dirty="0" err="1"/>
              <a:t>sorafenib</a:t>
            </a:r>
            <a:endParaRPr lang="en-US" sz="1400" dirty="0"/>
          </a:p>
          <a:p>
            <a:r>
              <a:rPr lang="en-US" sz="1400" dirty="0"/>
              <a:t>SP600125</a:t>
            </a:r>
          </a:p>
          <a:p>
            <a:r>
              <a:rPr lang="en-US" sz="1400" dirty="0" err="1"/>
              <a:t>staurosporine</a:t>
            </a:r>
            <a:endParaRPr lang="en-US" sz="1400" dirty="0"/>
          </a:p>
          <a:p>
            <a:r>
              <a:rPr lang="en-US" sz="1400" dirty="0" err="1"/>
              <a:t>sunitinib</a:t>
            </a:r>
            <a:endParaRPr lang="en-US" sz="1400" dirty="0"/>
          </a:p>
          <a:p>
            <a:r>
              <a:rPr lang="en-US" sz="1400" dirty="0"/>
              <a:t>UO126</a:t>
            </a:r>
          </a:p>
          <a:p>
            <a:r>
              <a:rPr lang="en-US" sz="1400" dirty="0"/>
              <a:t>VX680</a:t>
            </a:r>
          </a:p>
          <a:p>
            <a:r>
              <a:rPr lang="en-US" sz="1400" dirty="0"/>
              <a:t>BTK inhibitor III</a:t>
            </a:r>
          </a:p>
          <a:p>
            <a:r>
              <a:rPr lang="en-US" sz="1400" dirty="0"/>
              <a:t>IKK inhibitor X</a:t>
            </a:r>
          </a:p>
          <a:p>
            <a:r>
              <a:rPr lang="en-US" sz="1400" dirty="0"/>
              <a:t>JAK inhibitor I</a:t>
            </a:r>
          </a:p>
          <a:p>
            <a:r>
              <a:rPr lang="en-US" sz="1400" dirty="0"/>
              <a:t>JAK2 inhibitor III</a:t>
            </a:r>
          </a:p>
          <a:p>
            <a:r>
              <a:rPr lang="en-US" sz="1400" dirty="0"/>
              <a:t>JAK3 inhibitor VI</a:t>
            </a:r>
          </a:p>
          <a:p>
            <a:r>
              <a:rPr lang="en-US" sz="1400" dirty="0" err="1"/>
              <a:t>Lck</a:t>
            </a:r>
            <a:r>
              <a:rPr lang="en-US" sz="1400" dirty="0"/>
              <a:t> inhibitor</a:t>
            </a:r>
          </a:p>
          <a:p>
            <a:r>
              <a:rPr lang="en-US" sz="1400" dirty="0"/>
              <a:t>PP2</a:t>
            </a:r>
          </a:p>
          <a:p>
            <a:r>
              <a:rPr lang="en-US" sz="1400" dirty="0" err="1"/>
              <a:t>Syk</a:t>
            </a:r>
            <a:r>
              <a:rPr lang="en-US" sz="1400" dirty="0"/>
              <a:t> inhibitor IV</a:t>
            </a:r>
          </a:p>
          <a:p>
            <a:r>
              <a:rPr lang="en-US" sz="1400" dirty="0"/>
              <a:t>Akti-1/2, </a:t>
            </a:r>
          </a:p>
          <a:p>
            <a:r>
              <a:rPr lang="en-US" sz="1400" dirty="0"/>
              <a:t>GDC-0941</a:t>
            </a:r>
          </a:p>
          <a:p>
            <a:r>
              <a:rPr lang="en-US" sz="1400" dirty="0" err="1"/>
              <a:t>streptonigrin</a:t>
            </a:r>
            <a:endParaRPr lang="en-US" sz="1400" dirty="0"/>
          </a:p>
          <a:p>
            <a:r>
              <a:rPr lang="en-US" sz="1400" dirty="0"/>
              <a:t>Go-6983</a:t>
            </a:r>
          </a:p>
          <a:p>
            <a:r>
              <a:rPr lang="en-US" sz="1400" dirty="0" err="1"/>
              <a:t>Crassin</a:t>
            </a:r>
            <a:endParaRPr lang="en-US" sz="14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685800"/>
            <a:ext cx="5475191" cy="5180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209" y="365392"/>
            <a:ext cx="3446391" cy="6360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120" y="112916"/>
            <a:ext cx="3394075" cy="665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334000" y="51198"/>
            <a:ext cx="21098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14x14x12=2353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286334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Very complex data sets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472C7-D502-4811-BDE7-4227A7DF851F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59</a:t>
            </a:fld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93"/>
          <a:stretch/>
        </p:blipFill>
        <p:spPr bwMode="auto">
          <a:xfrm>
            <a:off x="31750" y="1608083"/>
            <a:ext cx="9112250" cy="4803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3024981"/>
            <a:ext cx="920749" cy="646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75912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Memory module</a:t>
            </a:r>
          </a:p>
          <a:p>
            <a:r>
              <a:rPr lang="en-US" dirty="0" smtClean="0"/>
              <a:t>4 k total memory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5334000" cy="533400"/>
          </a:xfrm>
        </p:spPr>
        <p:txBody>
          <a:bodyPr/>
          <a:lstStyle/>
          <a:p>
            <a:r>
              <a:rPr lang="en-US" dirty="0" err="1" smtClean="0"/>
              <a:t>Fulwylers</a:t>
            </a:r>
            <a:r>
              <a:rPr lang="en-US" dirty="0" smtClean="0"/>
              <a:t> Cell Sorter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11B4-EC4D-422D-BD9D-F6EDD0C2F9C5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44304"/>
            <a:ext cx="6858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8600" y="2590800"/>
            <a:ext cx="1585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</a:rPr>
              <a:t>Sort chamber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22251" y="2738141"/>
            <a:ext cx="1511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</a:rPr>
              <a:t>Fluorescence</a:t>
            </a:r>
          </a:p>
          <a:p>
            <a:r>
              <a:rPr lang="en-US" sz="1800" dirty="0" smtClean="0">
                <a:solidFill>
                  <a:schemeClr val="bg1"/>
                </a:solidFill>
              </a:rPr>
              <a:t>detector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8227" y="5715000"/>
            <a:ext cx="175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</a:rPr>
              <a:t>Fluidics control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17307" y="3733800"/>
            <a:ext cx="1904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Memory module</a:t>
            </a:r>
          </a:p>
          <a:p>
            <a:r>
              <a:rPr lang="en-US" sz="1800" dirty="0" smtClean="0"/>
              <a:t>4k memory</a:t>
            </a:r>
            <a:endParaRPr lang="en-US" sz="1800" dirty="0"/>
          </a:p>
        </p:txBody>
      </p:sp>
      <p:sp>
        <p:nvSpPr>
          <p:cNvPr id="13" name="TextBox 12"/>
          <p:cNvSpPr txBox="1"/>
          <p:nvPr/>
        </p:nvSpPr>
        <p:spPr>
          <a:xfrm>
            <a:off x="7224473" y="2775466"/>
            <a:ext cx="1463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Oscilloscope</a:t>
            </a:r>
            <a:endParaRPr lang="en-US" sz="1800" dirty="0"/>
          </a:p>
        </p:txBody>
      </p:sp>
      <p:sp>
        <p:nvSpPr>
          <p:cNvPr id="14" name="TextBox 13"/>
          <p:cNvSpPr txBox="1"/>
          <p:nvPr/>
        </p:nvSpPr>
        <p:spPr>
          <a:xfrm>
            <a:off x="3048000" y="2133600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</a:rPr>
              <a:t>Signal processor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0001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PlateAnalyzer</a:t>
            </a:r>
            <a:r>
              <a:rPr lang="en-US" dirty="0" smtClean="0"/>
              <a:t> approach to High Content Analysis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B5D5-9E73-4688-8DB0-F0467218B5AA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733800" cy="304800"/>
          </a:xfrm>
        </p:spPr>
        <p:txBody>
          <a:bodyPr/>
          <a:lstStyle/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66" y="1600200"/>
            <a:ext cx="9144000" cy="4410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4600" y="6069883"/>
            <a:ext cx="53383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(Example screenshot of the software)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6897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F0619-FEFA-4748-97A6-0FADAE8086CB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61</a:t>
            </a:fld>
            <a:endParaRPr lang="en-US"/>
          </a:p>
        </p:txBody>
      </p:sp>
      <p:pic>
        <p:nvPicPr>
          <p:cNvPr id="6" name="smal cytof dataset 1 minute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8903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635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3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A526-67F4-4BD1-BBBE-BA387C952768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657600" cy="304800"/>
          </a:xfrm>
        </p:spPr>
        <p:txBody>
          <a:bodyPr/>
          <a:lstStyle/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62</a:t>
            </a:fld>
            <a:endParaRPr lang="en-US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3833"/>
            <a:ext cx="9144000" cy="6324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04706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ADB4-9685-48B8-8136-5BACB46A9AD3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581400" cy="304800"/>
          </a:xfrm>
        </p:spPr>
        <p:txBody>
          <a:bodyPr/>
          <a:lstStyle/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63</a:t>
            </a:fld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599"/>
            <a:ext cx="9144000" cy="623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19229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8229600" cy="639762"/>
          </a:xfrm>
        </p:spPr>
        <p:txBody>
          <a:bodyPr>
            <a:normAutofit/>
          </a:bodyPr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8915400" cy="4525963"/>
          </a:xfrm>
        </p:spPr>
        <p:txBody>
          <a:bodyPr>
            <a:noAutofit/>
          </a:bodyPr>
          <a:lstStyle/>
          <a:p>
            <a:r>
              <a:rPr lang="en-US" sz="2400" dirty="0" smtClean="0"/>
              <a:t>When you think you finally know flow cytometry, a new area emerges and you have to go back to school</a:t>
            </a:r>
          </a:p>
          <a:p>
            <a:r>
              <a:rPr lang="en-US" sz="2400" dirty="0" smtClean="0"/>
              <a:t>Flow cytometry can provide a systems approach with many unique opportunities</a:t>
            </a:r>
          </a:p>
          <a:p>
            <a:r>
              <a:rPr lang="en-US" sz="2400" dirty="0" smtClean="0"/>
              <a:t>Many of the new approaches require more automation which leads to lower per test cost, better quality control and faster results</a:t>
            </a:r>
          </a:p>
          <a:p>
            <a:r>
              <a:rPr lang="en-US" sz="2400" dirty="0" smtClean="0"/>
              <a:t>Automated classification tools allow us to enhance the automation process and assist in identifying signaling pathways</a:t>
            </a:r>
          </a:p>
          <a:p>
            <a:r>
              <a:rPr lang="en-US" sz="2400" dirty="0" smtClean="0"/>
              <a:t>But even though the analysis is very complex, the lab scientist must be able to perform the analysis of these complex data sets – the complexity must be “</a:t>
            </a:r>
            <a:r>
              <a:rPr lang="en-US" sz="2400" i="1" dirty="0" smtClean="0"/>
              <a:t>under the hood</a:t>
            </a:r>
            <a:r>
              <a:rPr lang="en-US" sz="2400" dirty="0" smtClean="0"/>
              <a:t>”, easy, interactive and accurate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4CF9A-DFD9-444F-8A14-447B1232AFE7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974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bindle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770" y="4180616"/>
            <a:ext cx="318143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543800" cy="533400"/>
          </a:xfrm>
        </p:spPr>
        <p:txBody>
          <a:bodyPr/>
          <a:lstStyle/>
          <a:p>
            <a:pPr algn="ctr" eaLnBrk="1" hangingPunct="1"/>
            <a:r>
              <a:rPr lang="en-US" sz="1800" b="1" dirty="0" smtClean="0"/>
              <a:t>Purdue University Cytometry Laboratories  - Acknowledgements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30244"/>
            <a:ext cx="4648200" cy="2667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1600" b="1" dirty="0" smtClean="0"/>
              <a:t>Contributors</a:t>
            </a:r>
            <a:r>
              <a:rPr lang="en-US" sz="1400" b="1" dirty="0" smtClean="0"/>
              <a:t>  </a:t>
            </a:r>
          </a:p>
          <a:p>
            <a:pPr marL="609600" lvl="1" indent="-609600" eaLnBrk="1" hangingPunct="1">
              <a:lnSpc>
                <a:spcPct val="90000"/>
              </a:lnSpc>
              <a:buNone/>
            </a:pPr>
            <a:r>
              <a:rPr lang="en-US" sz="1400" b="1" dirty="0" smtClean="0"/>
              <a:t>Staff Scientists:</a:t>
            </a:r>
            <a:r>
              <a:rPr lang="en-US" sz="1400" dirty="0" smtClean="0"/>
              <a:t> Valery Patsekin, Andy </a:t>
            </a:r>
            <a:r>
              <a:rPr lang="en-US" sz="1400" dirty="0" err="1" smtClean="0"/>
              <a:t>Bieberich</a:t>
            </a:r>
            <a:r>
              <a:rPr lang="en-US" sz="1400" dirty="0" smtClean="0"/>
              <a:t>, Maria </a:t>
            </a:r>
            <a:r>
              <a:rPr lang="en-US" sz="1400" dirty="0" err="1" smtClean="0"/>
              <a:t>Tsiper</a:t>
            </a:r>
            <a:r>
              <a:rPr lang="en-US" sz="1400" dirty="0" smtClean="0"/>
              <a:t>, </a:t>
            </a:r>
            <a:r>
              <a:rPr lang="en-US" sz="1400" dirty="0" err="1" smtClean="0"/>
              <a:t>Lararissa</a:t>
            </a:r>
            <a:r>
              <a:rPr lang="en-US" sz="1400" dirty="0" smtClean="0"/>
              <a:t> Avramova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1400" b="1" dirty="0" err="1" smtClean="0"/>
              <a:t>Postdocs</a:t>
            </a:r>
            <a:r>
              <a:rPr lang="en-US" sz="1400" b="1" dirty="0" smtClean="0"/>
              <a:t>: </a:t>
            </a:r>
            <a:r>
              <a:rPr lang="en-US" sz="1400" dirty="0" smtClean="0"/>
              <a:t> Ana Juan</a:t>
            </a:r>
            <a:endParaRPr lang="en-US" sz="700" dirty="0" smtClean="0"/>
          </a:p>
          <a:p>
            <a:pPr marL="609600" indent="-609600" eaLnBrk="1" hangingPunct="1">
              <a:buNone/>
            </a:pPr>
            <a:r>
              <a:rPr lang="en-US" sz="1400" b="1" dirty="0" smtClean="0"/>
              <a:t>Graduate Students: </a:t>
            </a:r>
            <a:r>
              <a:rPr lang="en-US" sz="1400" dirty="0" err="1" smtClean="0"/>
              <a:t>Awais</a:t>
            </a:r>
            <a:r>
              <a:rPr lang="en-US" sz="1400" dirty="0" smtClean="0"/>
              <a:t> </a:t>
            </a:r>
            <a:r>
              <a:rPr lang="en-US" sz="1400" dirty="0" err="1" smtClean="0"/>
              <a:t>Mansoor</a:t>
            </a:r>
            <a:r>
              <a:rPr lang="en-US" sz="1400" dirty="0" smtClean="0"/>
              <a:t>, Angela Wolf, Fiona Thomas, Anthony </a:t>
            </a:r>
            <a:r>
              <a:rPr lang="en-US" sz="1400" dirty="0" err="1" smtClean="0"/>
              <a:t>Pedley</a:t>
            </a:r>
            <a:r>
              <a:rPr lang="en-US" sz="1400" dirty="0" smtClean="0"/>
              <a:t> </a:t>
            </a:r>
          </a:p>
          <a:p>
            <a:pPr marL="609600" indent="-609600" eaLnBrk="1" hangingPunct="1">
              <a:buNone/>
            </a:pPr>
            <a:r>
              <a:rPr lang="en-US" sz="1400" b="1" dirty="0" smtClean="0"/>
              <a:t>Undergrad Students</a:t>
            </a:r>
            <a:r>
              <a:rPr lang="en-US" sz="1400" dirty="0" smtClean="0"/>
              <a:t>: Nicole Lewis, Peter </a:t>
            </a:r>
            <a:r>
              <a:rPr lang="en-US" sz="1400" dirty="0" err="1" smtClean="0"/>
              <a:t>Carlsgaard</a:t>
            </a:r>
            <a:endParaRPr lang="en-US" sz="1400" dirty="0" smtClean="0"/>
          </a:p>
          <a:p>
            <a:pPr marL="609600" indent="-609600" eaLnBrk="1" hangingPunct="1">
              <a:buNone/>
            </a:pPr>
            <a:r>
              <a:rPr lang="en-US" sz="1400" b="1" dirty="0" smtClean="0"/>
              <a:t>Faculty:</a:t>
            </a:r>
            <a:r>
              <a:rPr lang="en-US" sz="1400" dirty="0" smtClean="0"/>
              <a:t> </a:t>
            </a:r>
            <a:r>
              <a:rPr lang="en-US" sz="1400" dirty="0"/>
              <a:t>Bartek Rajwa, </a:t>
            </a:r>
            <a:r>
              <a:rPr lang="en-US" sz="1400" dirty="0" smtClean="0"/>
              <a:t> </a:t>
            </a:r>
            <a:r>
              <a:rPr lang="en-US" sz="1400" dirty="0" err="1" smtClean="0"/>
              <a:t>V.J.Davisson</a:t>
            </a:r>
            <a:endParaRPr lang="en-US" sz="1400" dirty="0" smtClean="0"/>
          </a:p>
          <a:p>
            <a:pPr marL="609600" indent="-609600" eaLnBrk="1" hangingPunct="1">
              <a:buNone/>
            </a:pPr>
            <a:endParaRPr lang="en-US" sz="1400" b="1" dirty="0"/>
          </a:p>
          <a:p>
            <a:pPr marL="609600" indent="-609600" eaLnBrk="1" hangingPunct="1">
              <a:buNone/>
            </a:pPr>
            <a:r>
              <a:rPr lang="en-US" sz="1400" b="1" dirty="0" smtClean="0"/>
              <a:t>Data sets: </a:t>
            </a:r>
            <a:r>
              <a:rPr lang="en-US" sz="1400" dirty="0" smtClean="0"/>
              <a:t>Gary Nolan Lab, David Hedley, Bernd Bodenmiller</a:t>
            </a: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5091752" y="1198717"/>
            <a:ext cx="3810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600" b="1" dirty="0" smtClean="0">
                <a:solidFill>
                  <a:srgbClr val="000000"/>
                </a:solidFill>
              </a:rPr>
              <a:t>                        Staff</a:t>
            </a:r>
          </a:p>
          <a:p>
            <a:pPr marL="742950" lvl="1" indent="-285750">
              <a:lnSpc>
                <a:spcPct val="90000"/>
              </a:lnSpc>
              <a:spcBef>
                <a:spcPct val="10000"/>
              </a:spcBef>
              <a:buFont typeface="Wingdings" pitchFamily="2" charset="2"/>
              <a:buChar char="§"/>
            </a:pPr>
            <a:r>
              <a:rPr lang="en-US" sz="1400" b="1" dirty="0" smtClean="0">
                <a:solidFill>
                  <a:schemeClr val="accent2"/>
                </a:solidFill>
              </a:rPr>
              <a:t>Jennie </a:t>
            </a:r>
            <a:r>
              <a:rPr lang="en-US" sz="1400" b="1" dirty="0">
                <a:solidFill>
                  <a:schemeClr val="accent2"/>
                </a:solidFill>
              </a:rPr>
              <a:t>Sturgis </a:t>
            </a:r>
            <a:r>
              <a:rPr lang="en-US" sz="1400" dirty="0"/>
              <a:t>(Imaging)</a:t>
            </a:r>
          </a:p>
          <a:p>
            <a:pPr marL="742950" lvl="1" indent="-285750">
              <a:lnSpc>
                <a:spcPct val="90000"/>
              </a:lnSpc>
              <a:spcBef>
                <a:spcPct val="10000"/>
              </a:spcBef>
              <a:buFont typeface="Wingdings" pitchFamily="2" charset="2"/>
              <a:buChar char="§"/>
            </a:pPr>
            <a:r>
              <a:rPr lang="en-US" sz="1400" b="1" dirty="0">
                <a:solidFill>
                  <a:schemeClr val="accent2"/>
                </a:solidFill>
              </a:rPr>
              <a:t>Kathy </a:t>
            </a:r>
            <a:r>
              <a:rPr lang="en-US" sz="1400" b="1" dirty="0" err="1">
                <a:solidFill>
                  <a:schemeClr val="accent2"/>
                </a:solidFill>
              </a:rPr>
              <a:t>Ragheb</a:t>
            </a:r>
            <a:r>
              <a:rPr lang="en-US" sz="1400" b="1" dirty="0">
                <a:solidFill>
                  <a:schemeClr val="accent2"/>
                </a:solidFill>
              </a:rPr>
              <a:t> </a:t>
            </a:r>
            <a:r>
              <a:rPr lang="en-US" sz="1400" dirty="0"/>
              <a:t>(Flow)</a:t>
            </a:r>
          </a:p>
          <a:p>
            <a:pPr marL="742950" lvl="1" indent="-285750">
              <a:lnSpc>
                <a:spcPct val="90000"/>
              </a:lnSpc>
              <a:spcBef>
                <a:spcPct val="10000"/>
              </a:spcBef>
              <a:buFont typeface="Wingdings" pitchFamily="2" charset="2"/>
              <a:buChar char="§"/>
            </a:pPr>
            <a:r>
              <a:rPr lang="en-US" sz="1400" b="1" dirty="0">
                <a:solidFill>
                  <a:schemeClr val="accent2"/>
                </a:solidFill>
              </a:rPr>
              <a:t>Cheryl </a:t>
            </a:r>
            <a:r>
              <a:rPr lang="en-US" sz="1400" b="1" dirty="0" err="1">
                <a:solidFill>
                  <a:schemeClr val="accent2"/>
                </a:solidFill>
              </a:rPr>
              <a:t>Holdman</a:t>
            </a:r>
            <a:r>
              <a:rPr lang="en-US" sz="1400" b="1" dirty="0">
                <a:solidFill>
                  <a:schemeClr val="accent2"/>
                </a:solidFill>
              </a:rPr>
              <a:t> </a:t>
            </a:r>
            <a:r>
              <a:rPr lang="en-US" sz="1400" dirty="0"/>
              <a:t>(Flow)</a:t>
            </a:r>
          </a:p>
          <a:p>
            <a:pPr marL="742950" lvl="1" indent="-285750">
              <a:lnSpc>
                <a:spcPct val="90000"/>
              </a:lnSpc>
              <a:spcBef>
                <a:spcPct val="10000"/>
              </a:spcBef>
              <a:buFont typeface="Wingdings" pitchFamily="2" charset="2"/>
              <a:buChar char="§"/>
            </a:pPr>
            <a:r>
              <a:rPr lang="en-US" sz="1400" b="1" dirty="0" smtClean="0">
                <a:solidFill>
                  <a:schemeClr val="accent2"/>
                </a:solidFill>
              </a:rPr>
              <a:t>Raymond </a:t>
            </a:r>
            <a:r>
              <a:rPr lang="en-US" sz="1400" b="1" dirty="0" err="1" smtClean="0">
                <a:solidFill>
                  <a:schemeClr val="accent2"/>
                </a:solidFill>
              </a:rPr>
              <a:t>Fatig</a:t>
            </a:r>
            <a:r>
              <a:rPr lang="en-US" sz="1400" b="1" dirty="0" smtClean="0">
                <a:solidFill>
                  <a:schemeClr val="accent2"/>
                </a:solidFill>
              </a:rPr>
              <a:t> </a:t>
            </a:r>
            <a:r>
              <a:rPr lang="en-US" sz="1400" dirty="0" smtClean="0">
                <a:solidFill>
                  <a:srgbClr val="000000"/>
                </a:solidFill>
              </a:rPr>
              <a:t>(cell culture) </a:t>
            </a:r>
            <a:endParaRPr lang="en-US" sz="1400" dirty="0">
              <a:solidFill>
                <a:srgbClr val="000000"/>
              </a:solidFill>
            </a:endParaRPr>
          </a:p>
          <a:p>
            <a:pPr marL="742950" lvl="1" indent="-28575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endParaRPr lang="en-US" sz="1400" dirty="0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en-US" sz="1400" dirty="0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4360452" y="2364734"/>
            <a:ext cx="4861881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</a:rPr>
              <a:t>Funding: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</a:p>
          <a:p>
            <a:r>
              <a:rPr lang="en-US" sz="1400" dirty="0">
                <a:solidFill>
                  <a:srgbClr val="000000"/>
                </a:solidFill>
              </a:rPr>
              <a:t>NIH, NSF, USDA, Purdue University</a:t>
            </a:r>
          </a:p>
          <a:p>
            <a:r>
              <a:rPr lang="en-US" sz="1400" b="1" dirty="0">
                <a:solidFill>
                  <a:srgbClr val="000000"/>
                </a:solidFill>
              </a:rPr>
              <a:t>Corporate:</a:t>
            </a:r>
            <a:r>
              <a:rPr lang="en-US" sz="1400" dirty="0">
                <a:solidFill>
                  <a:srgbClr val="000000"/>
                </a:solidFill>
              </a:rPr>
              <a:t> Beckman-Coulter, Point-Source, </a:t>
            </a:r>
            <a:r>
              <a:rPr lang="en-US" sz="1400" dirty="0" smtClean="0">
                <a:solidFill>
                  <a:srgbClr val="000000"/>
                </a:solidFill>
              </a:rPr>
              <a:t>Parker-Hannifin, </a:t>
            </a:r>
            <a:r>
              <a:rPr lang="en-US" sz="1400" dirty="0" err="1" smtClean="0">
                <a:solidFill>
                  <a:srgbClr val="000000"/>
                </a:solidFill>
              </a:rPr>
              <a:t>Polysciences</a:t>
            </a:r>
            <a:r>
              <a:rPr lang="en-US" sz="1400" dirty="0">
                <a:solidFill>
                  <a:srgbClr val="000000"/>
                </a:solidFill>
              </a:rPr>
              <a:t>, Bangs labs, </a:t>
            </a:r>
            <a:r>
              <a:rPr lang="en-US" sz="1400" dirty="0" smtClean="0">
                <a:solidFill>
                  <a:srgbClr val="000000"/>
                </a:solidFill>
              </a:rPr>
              <a:t> Roche, </a:t>
            </a:r>
            <a:r>
              <a:rPr lang="en-US" sz="1400" dirty="0" err="1" smtClean="0">
                <a:solidFill>
                  <a:srgbClr val="000000"/>
                </a:solidFill>
              </a:rPr>
              <a:t>MediaCybernetics</a:t>
            </a:r>
            <a:r>
              <a:rPr lang="en-US" sz="1400" dirty="0">
                <a:solidFill>
                  <a:srgbClr val="000000"/>
                </a:solidFill>
              </a:rPr>
              <a:t>, Q-Imaging, </a:t>
            </a:r>
            <a:r>
              <a:rPr lang="en-US" sz="1400" dirty="0" smtClean="0">
                <a:solidFill>
                  <a:srgbClr val="000000"/>
                </a:solidFill>
              </a:rPr>
              <a:t> Kodak </a:t>
            </a:r>
            <a:r>
              <a:rPr lang="en-US" sz="1400" dirty="0">
                <a:solidFill>
                  <a:srgbClr val="000000"/>
                </a:solidFill>
              </a:rPr>
              <a:t>Medical Systems, </a:t>
            </a:r>
            <a:r>
              <a:rPr lang="en-US" sz="1400" dirty="0" err="1">
                <a:solidFill>
                  <a:srgbClr val="000000"/>
                </a:solidFill>
              </a:rPr>
              <a:t>Crystalplex</a:t>
            </a:r>
            <a:r>
              <a:rPr lang="en-US" sz="1400" dirty="0">
                <a:solidFill>
                  <a:srgbClr val="000000"/>
                </a:solidFill>
              </a:rPr>
              <a:t>, Becton-Dickinson , </a:t>
            </a:r>
            <a:r>
              <a:rPr lang="en-US" sz="1400" dirty="0" err="1" smtClean="0">
                <a:solidFill>
                  <a:srgbClr val="000000"/>
                </a:solidFill>
              </a:rPr>
              <a:t>Icyt</a:t>
            </a:r>
            <a:r>
              <a:rPr lang="en-US" sz="1400" dirty="0" smtClean="0">
                <a:solidFill>
                  <a:srgbClr val="000000"/>
                </a:solidFill>
              </a:rPr>
              <a:t>,</a:t>
            </a:r>
            <a:endParaRPr lang="en-US" sz="1400" dirty="0">
              <a:solidFill>
                <a:srgbClr val="000000"/>
              </a:solidFill>
            </a:endParaRPr>
          </a:p>
          <a:p>
            <a:r>
              <a:rPr lang="en-US" sz="1400" dirty="0" err="1">
                <a:solidFill>
                  <a:srgbClr val="000000"/>
                </a:solidFill>
              </a:rPr>
              <a:t>eBioscience</a:t>
            </a:r>
            <a:r>
              <a:rPr lang="en-US" sz="1400" dirty="0">
                <a:solidFill>
                  <a:srgbClr val="000000"/>
                </a:solidFill>
              </a:rPr>
              <a:t>,  ITG Indiana, Roche, Edmund Optic, Perkin </a:t>
            </a:r>
            <a:r>
              <a:rPr lang="en-US" sz="1400" dirty="0" smtClean="0">
                <a:solidFill>
                  <a:srgbClr val="000000"/>
                </a:solidFill>
              </a:rPr>
              <a:t>Elmer, Digilab Inc., </a:t>
            </a:r>
            <a:r>
              <a:rPr lang="en-US" sz="1400" dirty="0" err="1" smtClean="0">
                <a:solidFill>
                  <a:srgbClr val="000000"/>
                </a:solidFill>
              </a:rPr>
              <a:t>Spherotech</a:t>
            </a:r>
            <a:r>
              <a:rPr lang="en-US" sz="1400" dirty="0" smtClean="0">
                <a:solidFill>
                  <a:srgbClr val="000000"/>
                </a:solidFill>
              </a:rPr>
              <a:t>, Inc., </a:t>
            </a:r>
            <a:r>
              <a:rPr lang="en-US" sz="1400" dirty="0" err="1" smtClean="0">
                <a:solidFill>
                  <a:srgbClr val="000000"/>
                </a:solidFill>
              </a:rPr>
              <a:t>IntelliCyt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Inc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97C-EAC8-48A0-AB29-862320CC4DFE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581400" cy="304800"/>
          </a:xfrm>
        </p:spPr>
        <p:txBody>
          <a:bodyPr/>
          <a:lstStyle/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35991" y="4419600"/>
            <a:ext cx="533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Research </a:t>
            </a:r>
            <a:r>
              <a:rPr lang="en-US" sz="1600" i="1" dirty="0"/>
              <a:t>reported in this </a:t>
            </a:r>
            <a:r>
              <a:rPr lang="en-US" sz="1600" i="1" dirty="0" smtClean="0"/>
              <a:t>presentation </a:t>
            </a:r>
            <a:r>
              <a:rPr lang="en-US" sz="1600" i="1" dirty="0"/>
              <a:t>was supported by the National Institute of General Medical Sciences </a:t>
            </a:r>
            <a:r>
              <a:rPr lang="en-US" sz="1600" i="1" dirty="0" smtClean="0"/>
              <a:t>&amp; the National Cancer Institute of </a:t>
            </a:r>
            <a:r>
              <a:rPr lang="en-US" sz="1600" i="1" dirty="0"/>
              <a:t>the National Institutes of Health under Award </a:t>
            </a:r>
            <a:r>
              <a:rPr lang="en-US" sz="1600" i="1" dirty="0" smtClean="0"/>
              <a:t>Numbers </a:t>
            </a:r>
            <a:r>
              <a:rPr lang="en-US" sz="1600" dirty="0" smtClean="0"/>
              <a:t>1R56AI089511-01 &amp; </a:t>
            </a:r>
            <a:endParaRPr lang="en-US" sz="1600" dirty="0"/>
          </a:p>
          <a:p>
            <a:r>
              <a:rPr lang="en-US" sz="1600" dirty="0" smtClean="0"/>
              <a:t>1R33CA140084.</a:t>
            </a:r>
            <a:r>
              <a:rPr lang="en-US" sz="1600" i="1" dirty="0" smtClean="0"/>
              <a:t> </a:t>
            </a:r>
            <a:r>
              <a:rPr lang="en-US" sz="1600" i="1" dirty="0"/>
              <a:t>The content is solely the responsibility of the authors and does not necessarily represent the official views of the National Institutes of Health</a:t>
            </a:r>
            <a:r>
              <a:rPr lang="en-US" sz="1600" i="1" dirty="0" smtClean="0"/>
              <a:t>.</a:t>
            </a:r>
            <a:r>
              <a:rPr lang="en-US" sz="1600" dirty="0" smtClean="0"/>
              <a:t> 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486033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11B4-EC4D-422D-BD9D-F6EDD0C2F9C5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199"/>
            <a:ext cx="6523630" cy="177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6089"/>
            <a:ext cx="3948307" cy="2929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6096000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</a:rPr>
              <a:t>All the photos, </a:t>
            </a:r>
            <a:r>
              <a:rPr lang="en-US" sz="1600" b="1" dirty="0" err="1" smtClean="0">
                <a:solidFill>
                  <a:srgbClr val="002060"/>
                </a:solidFill>
              </a:rPr>
              <a:t>vidoes</a:t>
            </a:r>
            <a:r>
              <a:rPr lang="en-US" sz="1600" b="1" dirty="0" smtClean="0">
                <a:solidFill>
                  <a:srgbClr val="002060"/>
                </a:solidFill>
              </a:rPr>
              <a:t>, papers</a:t>
            </a:r>
            <a:r>
              <a:rPr lang="en-US" sz="1600" b="1" smtClean="0">
                <a:solidFill>
                  <a:srgbClr val="002060"/>
                </a:solidFill>
              </a:rPr>
              <a:t>, etc.  </a:t>
            </a:r>
            <a:r>
              <a:rPr lang="en-US" sz="1600" b="1" dirty="0" smtClean="0">
                <a:solidFill>
                  <a:srgbClr val="002060"/>
                </a:solidFill>
              </a:rPr>
              <a:t>are at         </a:t>
            </a:r>
            <a:r>
              <a:rPr lang="en-US" sz="1600" b="1" dirty="0" smtClean="0">
                <a:solidFill>
                  <a:srgbClr val="0070C0"/>
                </a:solidFill>
              </a:rPr>
              <a:t>www.cyto.purdue.edu/cdroms/cyto10a</a:t>
            </a:r>
            <a:r>
              <a:rPr lang="en-US" sz="1600" b="1" dirty="0">
                <a:solidFill>
                  <a:srgbClr val="0070C0"/>
                </a:solidFill>
              </a:rPr>
              <a:t>/</a:t>
            </a:r>
          </a:p>
        </p:txBody>
      </p:sp>
      <p:pic>
        <p:nvPicPr>
          <p:cNvPr id="9" name="Fulwyler-02-why i invented the sorter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19600" y="3154716"/>
            <a:ext cx="4191000" cy="2857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26526" y="2827535"/>
            <a:ext cx="39431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Fulwyler- “why I invented the cell sorter”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689713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219200"/>
            <a:ext cx="8991600" cy="5257800"/>
          </a:xfrm>
        </p:spPr>
        <p:txBody>
          <a:bodyPr/>
          <a:lstStyle/>
          <a:p>
            <a:pPr marL="0" indent="0">
              <a:buNone/>
            </a:pPr>
            <a:r>
              <a:rPr lang="en-US" sz="2000" u="sng" dirty="0" smtClean="0"/>
              <a:t>Education</a:t>
            </a:r>
            <a:r>
              <a:rPr lang="en-US" sz="2000" dirty="0" smtClean="0"/>
              <a:t>:  </a:t>
            </a:r>
            <a:r>
              <a:rPr lang="en-US" sz="2000" b="1" dirty="0" smtClean="0">
                <a:solidFill>
                  <a:srgbClr val="0070C0"/>
                </a:solidFill>
                <a:hlinkClick r:id="rId3"/>
              </a:rPr>
              <a:t>www.cyto.purdue.edu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dirty="0" smtClean="0"/>
              <a:t>Cytometry Discussion: </a:t>
            </a:r>
            <a:r>
              <a:rPr lang="en-US" sz="2000" dirty="0" smtClean="0">
                <a:hlinkClick r:id="rId4"/>
              </a:rPr>
              <a:t>www.</a:t>
            </a:r>
            <a:r>
              <a:rPr lang="en-US" sz="2000" b="1" dirty="0" smtClean="0">
                <a:solidFill>
                  <a:srgbClr val="0070C0"/>
                </a:solidFill>
                <a:hlinkClick r:id="rId4"/>
              </a:rPr>
              <a:t>cyto.purdue.edu/hmarchiv/index.htm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dirty="0" smtClean="0"/>
              <a:t>Flow cytometry/confocal lectures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70C0"/>
                </a:solidFill>
                <a:hlinkClick r:id="rId5"/>
              </a:rPr>
              <a:t>www.cyto.purdue.edu/flowcyt/educate/pptslide.htm</a:t>
            </a:r>
            <a:endParaRPr lang="en-US" sz="20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0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u="sng" dirty="0" smtClean="0"/>
              <a:t>CDROM/DVDs</a:t>
            </a:r>
            <a:r>
              <a:rPr lang="en-US" sz="2000" dirty="0" smtClean="0">
                <a:solidFill>
                  <a:srgbClr val="0070C0"/>
                </a:solidFill>
              </a:rPr>
              <a:t> - </a:t>
            </a:r>
            <a:r>
              <a:rPr lang="en-US" sz="2000" b="1" dirty="0" smtClean="0">
                <a:solidFill>
                  <a:srgbClr val="0070C0"/>
                </a:solidFill>
                <a:hlinkClick r:id="rId6"/>
              </a:rPr>
              <a:t>www.cyto.purdue.edu/flowcyt/cdseries.htm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u="sng" dirty="0" smtClean="0"/>
              <a:t>Free Software</a:t>
            </a:r>
            <a:r>
              <a:rPr lang="en-US" sz="2000" b="1" dirty="0" smtClean="0">
                <a:solidFill>
                  <a:srgbClr val="0070C0"/>
                </a:solidFill>
              </a:rPr>
              <a:t>: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Basic flow analysis including Principal Component Analysis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  <a:hlinkClick r:id="rId7"/>
              </a:rPr>
              <a:t>www.cyto.purdue.edu/Purdue_software</a:t>
            </a:r>
            <a:r>
              <a:rPr lang="en-US" sz="2000" b="1" dirty="0" smtClean="0">
                <a:solidFill>
                  <a:srgbClr val="0070C0"/>
                </a:solidFill>
              </a:rPr>
              <a:t>  </a:t>
            </a:r>
            <a:r>
              <a:rPr lang="en-US" sz="2000" b="1" dirty="0" err="1" smtClean="0">
                <a:solidFill>
                  <a:srgbClr val="0070C0"/>
                </a:solidFill>
              </a:rPr>
              <a:t>Cytospec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PlateAnalyzer – High Content Analysis software</a:t>
            </a: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70C0"/>
                </a:solidFill>
              </a:rPr>
              <a:t>This lecture: </a:t>
            </a:r>
            <a:r>
              <a:rPr lang="en-US" sz="2000" b="1" dirty="0" smtClean="0">
                <a:solidFill>
                  <a:srgbClr val="0070C0"/>
                </a:solidFill>
              </a:rPr>
              <a:t>cyto.purdue.edu/</a:t>
            </a:r>
            <a:r>
              <a:rPr lang="en-US" sz="2000" b="1" dirty="0" err="1" smtClean="0">
                <a:solidFill>
                  <a:srgbClr val="0070C0"/>
                </a:solidFill>
              </a:rPr>
              <a:t>flowcyt</a:t>
            </a:r>
            <a:r>
              <a:rPr lang="en-US" sz="2000" b="1" dirty="0" smtClean="0">
                <a:solidFill>
                  <a:srgbClr val="0070C0"/>
                </a:solidFill>
              </a:rPr>
              <a:t>/educate.htm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</a:t>
            </a:r>
            <a:r>
              <a:rPr lang="en-US" dirty="0" smtClean="0"/>
              <a:t>Available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11B4-EC4D-422D-BD9D-F6EDD0C2F9C5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33400"/>
            <a:ext cx="4676775" cy="583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28700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44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4400" dirty="0" smtClean="0">
                <a:solidFill>
                  <a:srgbClr val="0070C0"/>
                </a:solidFill>
              </a:rPr>
              <a:t>Vision </a:t>
            </a:r>
            <a:r>
              <a:rPr lang="en-US" sz="4400" dirty="0">
                <a:solidFill>
                  <a:srgbClr val="0070C0"/>
                </a:solidFill>
              </a:rPr>
              <a:t>is the art of seeing what is invisible to others.</a:t>
            </a:r>
            <a:r>
              <a:rPr lang="en-US" sz="4400" dirty="0"/>
              <a:t>   	</a:t>
            </a:r>
            <a:endParaRPr lang="en-US" sz="4400" dirty="0" smtClean="0"/>
          </a:p>
          <a:p>
            <a:pPr marL="0" indent="0">
              <a:buNone/>
            </a:pPr>
            <a:endParaRPr lang="en-US" sz="4400" dirty="0">
              <a:hlinkClick r:id="rId3"/>
            </a:endParaRPr>
          </a:p>
          <a:p>
            <a:pPr marL="0" indent="0">
              <a:buNone/>
            </a:pPr>
            <a:r>
              <a:rPr lang="en-US" sz="4400" dirty="0" smtClean="0">
                <a:hlinkClick r:id="rId3"/>
              </a:rPr>
              <a:t>Jonathan </a:t>
            </a:r>
            <a:r>
              <a:rPr lang="en-US" sz="4400" dirty="0">
                <a:hlinkClick r:id="rId3"/>
              </a:rPr>
              <a:t>Swift</a:t>
            </a:r>
            <a:r>
              <a:rPr lang="en-US" sz="4400" dirty="0"/>
              <a:t>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710E1-911A-44FA-926C-AEBAEEF49734}" type="datetime13">
              <a:rPr lang="en-US" smtClean="0"/>
              <a:t>12:50:17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38400" y="6553200"/>
            <a:ext cx="4724400" cy="304800"/>
          </a:xfrm>
        </p:spPr>
        <p:txBody>
          <a:bodyPr/>
          <a:lstStyle/>
          <a:p>
            <a:r>
              <a:rPr lang="en-US" dirty="0" smtClean="0"/>
              <a:t>High Throughput-High-Content Flow Cytometry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30EF9-A3A5-492F-81FF-A69EF25F2DF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9620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3 - &amp;quot;What is phenotypic screening?&amp;quot;&quot;/&gt;&lt;property id=&quot;20307&quot; value=&quot;373&quot;/&gt;&lt;/object&gt;&lt;object type=&quot;3&quot; unique_id=&quot;10006&quot;&gt;&lt;property id=&quot;20148&quot; value=&quot;5&quot;/&gt;&lt;property id=&quot;20300&quot; value=&quot;Slide 1 - &amp;quot;Label-free pathogen recognition using laser-light forward scatter fingerprints.&amp;#x0D;&amp;#x0A; Case study: Salmonella classificat&quot;/&gt;&lt;property id=&quot;20307&quot; value=&quot;375&quot;/&gt;&lt;/object&gt;&lt;object type=&quot;3&quot; unique_id=&quot;10007&quot;&gt;&lt;property id=&quot;20148&quot; value=&quot;5&quot;/&gt;&lt;property id=&quot;20300&quot; value=&quot;Slide 5 - &amp;quot;Phenotypic screening using laser light scattering&amp;quot;&quot;/&gt;&lt;property id=&quot;20307&quot; value=&quot;374&quot;/&gt;&lt;/object&gt;&lt;object type=&quot;3&quot; unique_id=&quot;10008&quot;&gt;&lt;property id=&quot;20148&quot; value=&quot;5&quot;/&gt;&lt;property id=&quot;20300&quot; value=&quot;Slide 4 - &amp;quot;How can we infer information about the genome?&amp;quot;&quot;/&gt;&lt;property id=&quot;20307&quot; value=&quot;372&quot;/&gt;&lt;/object&gt;&lt;object type=&quot;3&quot; unique_id=&quot;10100&quot;&gt;&lt;property id=&quot;20148&quot; value=&quot;5&quot;/&gt;&lt;property id=&quot;20300&quot; value=&quot;Slide 2 - &amp;quot;Original motivation&amp;quot;&quot;/&gt;&lt;property id=&quot;20307&quot; value=&quot;376&quot;/&gt;&lt;/object&gt;&lt;object type=&quot;3&quot; unique_id=&quot;10182&quot;&gt;&lt;property id=&quot;20148&quot; value=&quot;5&quot;/&gt;&lt;property id=&quot;20300&quot; value=&quot;Slide 9 - &amp;quot;LDA-based classification&amp;quot;&quot;/&gt;&lt;property id=&quot;20307&quot; value=&quot;378&quot;/&gt;&lt;/object&gt;&lt;object type=&quot;3&quot; unique_id=&quot;10183&quot;&gt;&lt;property id=&quot;20148&quot; value=&quot;5&quot;/&gt;&lt;property id=&quot;20300&quot; value=&quot;Slide 14 - &amp;quot;Food testing using BARDOT system&amp;quot;&quot;/&gt;&lt;property id=&quot;20307&quot; value=&quot;379&quot;/&gt;&lt;/object&gt;&lt;object type=&quot;3&quot; unique_id=&quot;10225&quot;&gt;&lt;property id=&quot;20148&quot; value=&quot;5&quot;/&gt;&lt;property id=&quot;20300&quot; value=&quot;Slide 13&quot;/&gt;&lt;property id=&quot;20307&quot; value=&quot;380&quot;/&gt;&lt;/object&gt;&lt;object type=&quot;3&quot; unique_id=&quot;10281&quot;&gt;&lt;property id=&quot;20148&quot; value=&quot;5&quot;/&gt;&lt;property id=&quot;20300&quot; value=&quot;Slide 6 - &amp;quot;Bacterial Rapid Detection using Optical Scattering Technology&amp;quot;&quot;/&gt;&lt;property id=&quot;20307&quot; value=&quot;381&quot;/&gt;&lt;/object&gt;&lt;object type=&quot;3&quot; unique_id=&quot;10366&quot;&gt;&lt;property id=&quot;20148&quot; value=&quot;5&quot;/&gt;&lt;property id=&quot;20300&quot; value=&quot;Slide 7 - &amp;quot;Automated feature extraction and training&amp;quot;&quot;/&gt;&lt;property id=&quot;20307&quot; value=&quot;382&quot;/&gt;&lt;/object&gt;&lt;object type=&quot;3&quot; unique_id=&quot;10406&quot;&gt;&lt;property id=&quot;20148&quot; value=&quot;5&quot;/&gt;&lt;property id=&quot;20300&quot; value=&quot;Slide 8 - &amp;quot;An easy example: Listeria scatter fingerprints&amp;quot;&quot;/&gt;&lt;property id=&quot;20307&quot; value=&quot;383&quot;/&gt;&lt;/object&gt;&lt;object type=&quot;3&quot; unique_id=&quot;10505&quot;&gt;&lt;property id=&quot;20148&quot; value=&quot;5&quot;/&gt;&lt;property id=&quot;20300&quot; value=&quot;Slide 10 - &amp;quot;Classification of Listeria&amp;quot;&quot;/&gt;&lt;property id=&quot;20307&quot; value=&quot;384&quot;/&gt;&lt;/object&gt;&lt;object type=&quot;3&quot; unique_id=&quot;10627&quot;&gt;&lt;property id=&quot;20148&quot; value=&quot;5&quot;/&gt;&lt;property id=&quot;20300&quot; value=&quot;Slide 15 - &amp;quot;Available systems&amp;quot;&quot;/&gt;&lt;property id=&quot;20307&quot; value=&quot;385&quot;/&gt;&lt;/object&gt;&lt;object type=&quot;3&quot; unique_id=&quot;10628&quot;&gt;&lt;property id=&quot;20148&quot; value=&quot;5&quot;/&gt;&lt;property id=&quot;20300&quot; value=&quot;Slide 17 - &amp;quot;Peer-reviewed publications and patents&amp;quot;&quot;/&gt;&lt;property id=&quot;20307&quot; value=&quot;386&quot;/&gt;&lt;/object&gt;&lt;object type=&quot;3&quot; unique_id=&quot;10629&quot;&gt;&lt;property id=&quot;20148&quot; value=&quot;5&quot;/&gt;&lt;property id=&quot;20300&quot; value=&quot;Slide 16 - &amp;quot;Micro-colonies identification&amp;quot;&quot;/&gt;&lt;property id=&quot;20307&quot; value=&quot;387&quot;/&gt;&lt;/object&gt;&lt;object type=&quot;3&quot; unique_id=&quot;10630&quot;&gt;&lt;property id=&quot;20148&quot; value=&quot;5&quot;/&gt;&lt;property id=&quot;20300&quot; value=&quot;Slide 11 - &amp;quot;Salmonella classification&amp;quot;&quot;/&gt;&lt;property id=&quot;20307&quot; value=&quot;388&quot;/&gt;&lt;/object&gt;&lt;object type=&quot;3&quot; unique_id=&quot;10631&quot;&gt;&lt;property id=&quot;20148&quot; value=&quot;5&quot;/&gt;&lt;property id=&quot;20300&quot; value=&quot;Slide 12 - &amp;quot;Classification results&amp;quot;&quot;/&gt;&lt;property id=&quot;20307&quot; value=&quot;389&quot;/&gt;&lt;/object&gt;&lt;object type=&quot;3&quot; unique_id=&quot;10632&quot;&gt;&lt;property id=&quot;20148&quot; value=&quot;5&quot;/&gt;&lt;property id=&quot;20300&quot; value=&quot;Slide 18 - &amp;quot;Contact&amp;quot;&quot;/&gt;&lt;property id=&quot;20307&quot; value=&quot;391&quot;/&gt;&lt;/object&gt;&lt;/object&gt;&lt;/object&gt;&lt;/database&gt;"/>
</p:tagLst>
</file>

<file path=ppt/theme/theme1.xml><?xml version="1.0" encoding="utf-8"?>
<a:theme xmlns:a="http://schemas.openxmlformats.org/drawingml/2006/main" name="Discovery Par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Blank">
      <a:majorFont>
        <a:latin typeface="Minion Web"/>
        <a:ea typeface=""/>
        <a:cs typeface=""/>
      </a:majorFont>
      <a:minorFont>
        <a:latin typeface="Humnst777 Cn B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umnst777 B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umnst777 BT" pitchFamily="34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Discovery Park</Template>
  <TotalTime>3266</TotalTime>
  <Words>2897</Words>
  <Application>Microsoft Office PowerPoint</Application>
  <PresentationFormat>On-screen Show (4:3)</PresentationFormat>
  <Paragraphs>690</Paragraphs>
  <Slides>65</Slides>
  <Notes>65</Notes>
  <HiddenSlides>0</HiddenSlides>
  <MMClips>3</MMClips>
  <ScaleCrop>false</ScaleCrop>
  <HeadingPairs>
    <vt:vector size="10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Links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65</vt:i4>
      </vt:variant>
    </vt:vector>
  </HeadingPairs>
  <TitlesOfParts>
    <vt:vector size="81" baseType="lpstr">
      <vt:lpstr>Arial</vt:lpstr>
      <vt:lpstr>Trebuchet MS</vt:lpstr>
      <vt:lpstr>Humnst777 BT</vt:lpstr>
      <vt:lpstr>Calibri</vt:lpstr>
      <vt:lpstr>Times</vt:lpstr>
      <vt:lpstr>Wingdings</vt:lpstr>
      <vt:lpstr>Humnst777 Cn BT</vt:lpstr>
      <vt:lpstr>Times New Roman</vt:lpstr>
      <vt:lpstr>Minion Web</vt:lpstr>
      <vt:lpstr>Comic Sans MS</vt:lpstr>
      <vt:lpstr>Symbol</vt:lpstr>
      <vt:lpstr>Discovery Park</vt:lpstr>
      <vt:lpstr>C:\xara stuff\Basic Cyyometry\full 32 with variable fingerprint-overlay-fitted-2.xar</vt:lpstr>
      <vt:lpstr>C:\xara stuff\Basic Cyyometry\full 32 with variable fingerprint-overlay-fitted.xar</vt:lpstr>
      <vt:lpstr>Document</vt:lpstr>
      <vt:lpstr>Equation</vt:lpstr>
      <vt:lpstr> Conferencia Magistral “ Dr. Mack Jett Fulwyler” High Throughput-High Content Flow Cytometry: A new opportunity for Cytometry. </vt:lpstr>
      <vt:lpstr>Mack Fulwyler 1936-2001</vt:lpstr>
      <vt:lpstr>Richard Sweet’s response to Fulwyler letters</vt:lpstr>
      <vt:lpstr>PowerPoint Presentation</vt:lpstr>
      <vt:lpstr>Fulwyler cell sorting patent, 1965</vt:lpstr>
      <vt:lpstr>Fulwylers Cell Sorter</vt:lpstr>
      <vt:lpstr>PowerPoint Presentation</vt:lpstr>
      <vt:lpstr>Resources Available</vt:lpstr>
      <vt:lpstr>PowerPoint Presentation</vt:lpstr>
      <vt:lpstr>Objectives of the presentation</vt:lpstr>
      <vt:lpstr>In 1980 – it was “what you see is what you get”!!</vt:lpstr>
      <vt:lpstr>PowerPoint Presentation</vt:lpstr>
      <vt:lpstr>Classified Candies (M&amp;Ms)</vt:lpstr>
      <vt:lpstr>Example of complex data</vt:lpstr>
      <vt:lpstr>32 PMTs collecting 10-15nm bands</vt:lpstr>
      <vt:lpstr>Principle of Operation</vt:lpstr>
      <vt:lpstr>PowerPoint Presentation</vt:lpstr>
      <vt:lpstr>Spectral “fingerprints” identify samples</vt:lpstr>
      <vt:lpstr>Spectral “fingerprints” identify samples</vt:lpstr>
      <vt:lpstr>Traditional gating process</vt:lpstr>
      <vt:lpstr>Circa, 1990-present</vt:lpstr>
      <vt:lpstr>PowerPoint Presentation</vt:lpstr>
      <vt:lpstr>The Operational Modality of Flow Cytometry</vt:lpstr>
      <vt:lpstr>PowerPoint Presentation</vt:lpstr>
      <vt:lpstr>Perhaps the most difficult issue in high throughput flow cytometry is:</vt:lpstr>
      <vt:lpstr>The operational modality</vt:lpstr>
      <vt:lpstr>Optical Design of a basic flow cytometer</vt:lpstr>
      <vt:lpstr>PowerPoint Presentation</vt:lpstr>
      <vt:lpstr>High Content Screens: Multiparameter vs Throughput </vt:lpstr>
      <vt:lpstr>PowerPoint Presentation</vt:lpstr>
      <vt:lpstr>PowerPoint Presentation</vt:lpstr>
      <vt:lpstr>Multiparametric cytometry and multifactorial HTS</vt:lpstr>
      <vt:lpstr>Multiparametric and multifactorial HT cytometry</vt:lpstr>
      <vt:lpstr>Problem 1: eliminate operator’s input in analysis</vt:lpstr>
      <vt:lpstr>Alternative?</vt:lpstr>
      <vt:lpstr>More parameters – better results</vt:lpstr>
      <vt:lpstr>Graphical data processing environments</vt:lpstr>
      <vt:lpstr>Graphical cytometry analysis pipeline builder</vt:lpstr>
      <vt:lpstr>Cell Models and Target Function</vt:lpstr>
      <vt:lpstr>Membrane Potential, Glutathione, Viability, Superoxide</vt:lpstr>
      <vt:lpstr>384 Well Plate Format For drug screen - Redox</vt:lpstr>
      <vt:lpstr>Logic Process</vt:lpstr>
      <vt:lpstr>Highlight the Analysis Logic Map Format</vt:lpstr>
      <vt:lpstr>Logic Map Technology</vt:lpstr>
      <vt:lpstr>3 functional assays, 32 drugs, 96 curves, 10 points per drug</vt:lpstr>
      <vt:lpstr>PowerPoint Presentation</vt:lpstr>
      <vt:lpstr>Gated – manual gate settings </vt:lpstr>
      <vt:lpstr>Automated Analysis – No Manual gating</vt:lpstr>
      <vt:lpstr>Comparison – Gating vs NonGgating</vt:lpstr>
      <vt:lpstr>PowerPoint Presentation</vt:lpstr>
      <vt:lpstr>Direct reporting of IC 50 Results</vt:lpstr>
      <vt:lpstr>PowerPoint Presentation</vt:lpstr>
      <vt:lpstr>PowerPoint Presentation</vt:lpstr>
      <vt:lpstr>Multicolor Flow Analysis 7 color data with dose response curves</vt:lpstr>
      <vt:lpstr>PowerPoint Presentation</vt:lpstr>
      <vt:lpstr>The power of cytomics</vt:lpstr>
      <vt:lpstr>Mass Cytometry - CyTOF</vt:lpstr>
      <vt:lpstr>PowerPoint Presentation</vt:lpstr>
      <vt:lpstr>Very complex data sets</vt:lpstr>
      <vt:lpstr>PlateAnalyzer approach to High Content Analysis</vt:lpstr>
      <vt:lpstr>PowerPoint Presentation</vt:lpstr>
      <vt:lpstr>PowerPoint Presentation</vt:lpstr>
      <vt:lpstr>PowerPoint Presentation</vt:lpstr>
      <vt:lpstr>Summary</vt:lpstr>
      <vt:lpstr>Purdue University Cytometry Laboratories  - Acknowledgements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JPaul Robinson</dc:creator>
  <cp:lastModifiedBy>JPaul Robinson</cp:lastModifiedBy>
  <cp:revision>189</cp:revision>
  <cp:lastPrinted>2011-09-16T15:04:32Z</cp:lastPrinted>
  <dcterms:created xsi:type="dcterms:W3CDTF">2011-05-22T18:57:35Z</dcterms:created>
  <dcterms:modified xsi:type="dcterms:W3CDTF">2012-09-08T16:52:17Z</dcterms:modified>
</cp:coreProperties>
</file>